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7"/>
  </p:notesMasterIdLst>
  <p:handoutMasterIdLst>
    <p:handoutMasterId r:id="rId68"/>
  </p:handoutMasterIdLst>
  <p:sldIdLst>
    <p:sldId id="451" r:id="rId2"/>
    <p:sldId id="455" r:id="rId3"/>
    <p:sldId id="456" r:id="rId4"/>
    <p:sldId id="439" r:id="rId5"/>
    <p:sldId id="457" r:id="rId6"/>
    <p:sldId id="460" r:id="rId7"/>
    <p:sldId id="351" r:id="rId8"/>
    <p:sldId id="437" r:id="rId9"/>
    <p:sldId id="438" r:id="rId10"/>
    <p:sldId id="336" r:id="rId11"/>
    <p:sldId id="352" r:id="rId12"/>
    <p:sldId id="470" r:id="rId13"/>
    <p:sldId id="353" r:id="rId14"/>
    <p:sldId id="354" r:id="rId15"/>
    <p:sldId id="304" r:id="rId16"/>
    <p:sldId id="306" r:id="rId17"/>
    <p:sldId id="307" r:id="rId18"/>
    <p:sldId id="416" r:id="rId19"/>
    <p:sldId id="387" r:id="rId20"/>
    <p:sldId id="337" r:id="rId21"/>
    <p:sldId id="419" r:id="rId22"/>
    <p:sldId id="381" r:id="rId23"/>
    <p:sldId id="389" r:id="rId24"/>
    <p:sldId id="338" r:id="rId25"/>
    <p:sldId id="462" r:id="rId26"/>
    <p:sldId id="382" r:id="rId27"/>
    <p:sldId id="418" r:id="rId28"/>
    <p:sldId id="385" r:id="rId29"/>
    <p:sldId id="359" r:id="rId30"/>
    <p:sldId id="386" r:id="rId31"/>
    <p:sldId id="383" r:id="rId32"/>
    <p:sldId id="433" r:id="rId33"/>
    <p:sldId id="467" r:id="rId34"/>
    <p:sldId id="420" r:id="rId35"/>
    <p:sldId id="421" r:id="rId36"/>
    <p:sldId id="424" r:id="rId37"/>
    <p:sldId id="422" r:id="rId38"/>
    <p:sldId id="423" r:id="rId39"/>
    <p:sldId id="425" r:id="rId40"/>
    <p:sldId id="426" r:id="rId41"/>
    <p:sldId id="468" r:id="rId42"/>
    <p:sldId id="469" r:id="rId43"/>
    <p:sldId id="450" r:id="rId44"/>
    <p:sldId id="364" r:id="rId45"/>
    <p:sldId id="376" r:id="rId46"/>
    <p:sldId id="377" r:id="rId47"/>
    <p:sldId id="378" r:id="rId48"/>
    <p:sldId id="379" r:id="rId49"/>
    <p:sldId id="372" r:id="rId50"/>
    <p:sldId id="373" r:id="rId51"/>
    <p:sldId id="374" r:id="rId52"/>
    <p:sldId id="471" r:id="rId53"/>
    <p:sldId id="472" r:id="rId54"/>
    <p:sldId id="474" r:id="rId55"/>
    <p:sldId id="477" r:id="rId56"/>
    <p:sldId id="478" r:id="rId57"/>
    <p:sldId id="476" r:id="rId58"/>
    <p:sldId id="475" r:id="rId59"/>
    <p:sldId id="473" r:id="rId60"/>
    <p:sldId id="427" r:id="rId61"/>
    <p:sldId id="371" r:id="rId62"/>
    <p:sldId id="417" r:id="rId63"/>
    <p:sldId id="370" r:id="rId64"/>
    <p:sldId id="434" r:id="rId65"/>
    <p:sldId id="310" r:id="rId66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7679"/>
    <a:srgbClr val="000000"/>
    <a:srgbClr val="BABCBE"/>
    <a:srgbClr val="EC2227"/>
    <a:srgbClr val="3D30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192"/>
    <p:restoredTop sz="94663"/>
  </p:normalViewPr>
  <p:slideViewPr>
    <p:cSldViewPr snapToGrid="0" snapToObjects="1">
      <p:cViewPr varScale="1">
        <p:scale>
          <a:sx n="143" d="100"/>
          <a:sy n="143" d="100"/>
        </p:scale>
        <p:origin x="208" y="5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AA1C933-A3A7-4819-936C-08BC92B92F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57D131-690E-4A4C-981C-5576EB4502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1BCE7D1B-E2D6-42EC-A46F-6B8D8AB722EA}" type="datetime1">
              <a:rPr lang="en-US" altLang="en-US"/>
              <a:pPr/>
              <a:t>12/1/21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1D8EA6-9C86-4F7F-B7C5-070E4D9F8F7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B6D92A-0A5F-4AA1-95B8-1326F4D535D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DEE606E1-2B5C-4ABE-86A7-571D882BB72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67166A2-FEF6-4EC8-84B3-A76311A6FF5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67BC3C-A21A-48F0-A2C9-8D7DD406C7B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60D4D74E-7671-46E5-9A5B-14F31A4C0D2E}" type="datetime1">
              <a:rPr lang="en-US" altLang="en-US"/>
              <a:pPr/>
              <a:t>12/1/21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E9E93702-94BE-4671-89D2-9C4D526405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8EB7E0D-EC1C-459D-9D11-7E7BC045C4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37DDC7-F62A-471B-8BFE-AA38872463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80F202-6235-4914-8937-DCBF6EA68F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CF4A7F80-F256-4EC8-A9CC-1A842C6C514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7254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08728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41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48842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42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4136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DE7049-8656-4A52-909A-CA015733F8B7}"/>
              </a:ext>
            </a:extLst>
          </p:cNvPr>
          <p:cNvSpPr/>
          <p:nvPr/>
        </p:nvSpPr>
        <p:spPr>
          <a:xfrm>
            <a:off x="457200" y="0"/>
            <a:ext cx="5703888" cy="514350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C8AE2DB7-DAEF-4F3E-85D5-E352F4BCA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037" y="1440857"/>
            <a:ext cx="1731962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9C8297-3E7F-4E22-8269-869CEA5AABB8}"/>
              </a:ext>
            </a:extLst>
          </p:cNvPr>
          <p:cNvCxnSpPr/>
          <p:nvPr/>
        </p:nvCxnSpPr>
        <p:spPr>
          <a:xfrm>
            <a:off x="833438" y="874713"/>
            <a:ext cx="0" cy="2125662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0870" y="895551"/>
            <a:ext cx="4738447" cy="1151670"/>
          </a:xfrm>
        </p:spPr>
        <p:txBody>
          <a:bodyPr anchor="b">
            <a:noAutofit/>
          </a:bodyPr>
          <a:lstStyle>
            <a:lvl1pPr algn="l">
              <a:defRPr sz="3000" b="1" i="0" spc="120"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0870" y="2287197"/>
            <a:ext cx="4668695" cy="877213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rgbClr val="EC2227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1181100" y="3721208"/>
            <a:ext cx="4026440" cy="412750"/>
          </a:xfrm>
        </p:spPr>
        <p:txBody>
          <a:bodyPr anchor="b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E2087E9-637C-4C09-8985-3BAE95EB3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1563" y="4827588"/>
            <a:ext cx="4729162" cy="157162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EAF7E73-D995-4378-86E2-E0B1F5C1F622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181100" y="4252913"/>
            <a:ext cx="1304925" cy="207962"/>
          </a:xfrm>
        </p:spPr>
        <p:txBody>
          <a:bodyPr lIns="0" tIns="0" rIns="0" bIns="0" anchor="b">
            <a:noAutofit/>
          </a:bodyPr>
          <a:lstStyle>
            <a:lvl1pPr>
              <a:defRPr sz="1800"/>
            </a:lvl1pPr>
          </a:lstStyle>
          <a:p>
            <a:fld id="{23F303CC-BC6F-44EE-9A09-81F690F71D2E}" type="datetime1">
              <a:rPr lang="en-US" altLang="en-US" smtClean="0"/>
              <a:t>12/1/21</a:t>
            </a:fld>
            <a:endParaRPr lang="en-US" altLang="en-US" dirty="0"/>
          </a:p>
        </p:txBody>
      </p:sp>
      <p:pic>
        <p:nvPicPr>
          <p:cNvPr id="15" name="Picture 14" descr="Creative Commons Licence">
            <a:extLst>
              <a:ext uri="{FF2B5EF4-FFF2-40B4-BE49-F238E27FC236}">
                <a16:creationId xmlns:a16="http://schemas.microsoft.com/office/drawing/2014/main" id="{B400A948-C3CD-4AB8-A0B0-5E7E9538E39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7932" y="4679950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A close up of a sign&#10;&#10;Description automatically generated">
            <a:extLst>
              <a:ext uri="{FF2B5EF4-FFF2-40B4-BE49-F238E27FC236}">
                <a16:creationId xmlns:a16="http://schemas.microsoft.com/office/drawing/2014/main" id="{B2CDF0B0-A759-4719-BF33-87C7C8CE7ED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508519" y="3137003"/>
            <a:ext cx="2299496" cy="55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845615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7">
            <a:extLst>
              <a:ext uri="{FF2B5EF4-FFF2-40B4-BE49-F238E27FC236}">
                <a16:creationId xmlns:a16="http://schemas.microsoft.com/office/drawing/2014/main" id="{438007AB-9407-42C5-AF1D-FDCF3B49A2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4832B80-8B2A-4954-A529-4265A63CAB4D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E892B0C-0831-4140-965A-7EFB8731A638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736339CA-3043-4229-B59B-66EFA86460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93E785D7-5D87-40DD-9617-7BFD7CC78D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7025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3" name="Picture 12" descr="A picture containing clipart&#10;&#10;Description automatically generated">
            <a:extLst>
              <a:ext uri="{FF2B5EF4-FFF2-40B4-BE49-F238E27FC236}">
                <a16:creationId xmlns:a16="http://schemas.microsoft.com/office/drawing/2014/main" id="{6714379B-79D8-4E01-A174-5D4B00882BE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3518" y="4594888"/>
            <a:ext cx="289239" cy="42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160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38162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5"/>
          <p:cNvSpPr>
            <a:spLocks noChangeShapeType="1"/>
          </p:cNvSpPr>
          <p:nvPr userDrawn="1"/>
        </p:nvSpPr>
        <p:spPr bwMode="auto">
          <a:xfrm>
            <a:off x="713832" y="2842625"/>
            <a:ext cx="7699628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 sz="1350"/>
          </a:p>
        </p:txBody>
      </p:sp>
      <p:pic>
        <p:nvPicPr>
          <p:cNvPr id="5" name="Picture 4" descr="Creative Commons Licenc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65" y="4644583"/>
            <a:ext cx="628650" cy="221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 bwMode="auto">
          <a:xfrm>
            <a:off x="467544" y="1167594"/>
            <a:ext cx="8352928" cy="10801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3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0" name="Picture 13" descr="HL7 International 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228600"/>
            <a:ext cx="832312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3" y="627534"/>
            <a:ext cx="6624736" cy="1944216"/>
          </a:xfrm>
        </p:spPr>
        <p:txBody>
          <a:bodyPr/>
          <a:lstStyle>
            <a:lvl1pPr algn="ctr">
              <a:defRPr sz="42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8100393" y="4288319"/>
            <a:ext cx="792088" cy="59406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3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971800"/>
            <a:ext cx="6400800" cy="1404938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250"/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510423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49493"/>
            <a:ext cx="6966000" cy="864000"/>
          </a:xfrm>
        </p:spPr>
        <p:txBody>
          <a:bodyPr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382000" cy="346840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4728177"/>
            <a:ext cx="720080" cy="165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63251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7876620" y="4174495"/>
            <a:ext cx="1008112" cy="70207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3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4" name="Picture 13" descr="HL7 International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228600"/>
            <a:ext cx="832312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2C108A-7415-F748-BC28-935EE8FA8A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9512" y="4728177"/>
            <a:ext cx="720080" cy="165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1571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323529" y="189674"/>
            <a:ext cx="8568952" cy="469852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3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4728177"/>
            <a:ext cx="720080" cy="165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9" y="249493"/>
            <a:ext cx="6552728" cy="8851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73974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323529" y="189674"/>
            <a:ext cx="8568952" cy="469852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3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4728177"/>
            <a:ext cx="720080" cy="165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9" y="249493"/>
            <a:ext cx="6552728" cy="8851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884282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71600"/>
            <a:ext cx="4114800" cy="346840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114800" cy="346840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4728177"/>
            <a:ext cx="720080" cy="165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17600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323529" y="189674"/>
            <a:ext cx="8568952" cy="469852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3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4728177"/>
            <a:ext cx="720080" cy="165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9" y="249493"/>
            <a:ext cx="6552728" cy="8851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920592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323529" y="189674"/>
            <a:ext cx="8568952" cy="469852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3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4728177"/>
            <a:ext cx="720080" cy="165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9" y="249493"/>
            <a:ext cx="6552728" cy="8851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58801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3772DE4-7B37-4BBF-9A7D-6A9C4C776CAE}"/>
              </a:ext>
            </a:extLst>
          </p:cNvPr>
          <p:cNvSpPr/>
          <p:nvPr/>
        </p:nvSpPr>
        <p:spPr>
          <a:xfrm>
            <a:off x="0" y="725488"/>
            <a:ext cx="9144000" cy="234315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2A8297D7-F64D-40E5-9A05-32B16C0C7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FCBA1A-7FAD-4191-9B4F-C104C0F01C31}"/>
              </a:ext>
            </a:extLst>
          </p:cNvPr>
          <p:cNvCxnSpPr/>
          <p:nvPr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36367C-A9EE-4A42-8187-82709238888C}"/>
              </a:ext>
            </a:extLst>
          </p:cNvPr>
          <p:cNvCxnSpPr/>
          <p:nvPr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6E5EE3-C0A6-45E3-B498-80B24E58FEBC}"/>
              </a:ext>
            </a:extLst>
          </p:cNvPr>
          <p:cNvCxnSpPr/>
          <p:nvPr/>
        </p:nvCxnSpPr>
        <p:spPr>
          <a:xfrm>
            <a:off x="457200" y="1090613"/>
            <a:ext cx="0" cy="1612900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880485"/>
            <a:ext cx="8061346" cy="2033120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cap="all" spc="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170F17B-552A-4993-A6F0-1A6FE33587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B0BA930-B0EF-47CE-BD25-2934A0B21E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4" name="Picture 13" descr="A picture containing clipart&#10;&#10;Description automatically generated">
            <a:extLst>
              <a:ext uri="{FF2B5EF4-FFF2-40B4-BE49-F238E27FC236}">
                <a16:creationId xmlns:a16="http://schemas.microsoft.com/office/drawing/2014/main" id="{CBE59F13-943D-4C46-A00E-418D8CC1FF3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3518" y="4594888"/>
            <a:ext cx="289239" cy="42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4148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323529" y="189674"/>
            <a:ext cx="8568952" cy="469852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3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4728177"/>
            <a:ext cx="720080" cy="165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9" y="249493"/>
            <a:ext cx="6552728" cy="8851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079169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323529" y="189674"/>
            <a:ext cx="8568952" cy="469852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3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4728177"/>
            <a:ext cx="720080" cy="165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9" y="249493"/>
            <a:ext cx="6552728" cy="8851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97638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/About HL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7D5359A-71C1-4F1C-B937-058A7F7778DA}"/>
              </a:ext>
            </a:extLst>
          </p:cNvPr>
          <p:cNvSpPr/>
          <p:nvPr/>
        </p:nvSpPr>
        <p:spPr>
          <a:xfrm>
            <a:off x="0" y="1531938"/>
            <a:ext cx="9144000" cy="2876550"/>
          </a:xfrm>
          <a:prstGeom prst="rect">
            <a:avLst/>
          </a:prstGeom>
          <a:solidFill>
            <a:srgbClr val="74767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27EDEA-85E0-43BD-98D1-4E2C554ABAE4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073153" cy="782327"/>
          </a:xfrm>
        </p:spPr>
        <p:txBody>
          <a:bodyPr>
            <a:noAutofit/>
          </a:bodyPr>
          <a:lstStyle>
            <a:lvl1pPr algn="l">
              <a:defRPr sz="3000" b="1" i="0" spc="20">
                <a:solidFill>
                  <a:srgbClr val="EC2227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647" y="1803660"/>
            <a:ext cx="3804608" cy="2454686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  <a:lvl2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3"/>
          </p:nvPr>
        </p:nvSpPr>
        <p:spPr>
          <a:xfrm>
            <a:off x="4914508" y="1803660"/>
            <a:ext cx="3836865" cy="2454686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  <a:lvl2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2" name="Picture 7">
            <a:extLst>
              <a:ext uri="{FF2B5EF4-FFF2-40B4-BE49-F238E27FC236}">
                <a16:creationId xmlns:a16="http://schemas.microsoft.com/office/drawing/2014/main" id="{067910ED-D018-4319-88FD-DAB2B5D4BD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B79FEF5-9CA3-4F0D-B630-32AFA2457A35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3138C42-3D0D-49E6-AEDA-875F61C1D236}"/>
              </a:ext>
            </a:extLst>
          </p:cNvPr>
          <p:cNvCxnSpPr/>
          <p:nvPr userDrawn="1"/>
        </p:nvCxnSpPr>
        <p:spPr>
          <a:xfrm>
            <a:off x="7493067" y="4749980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6C4765DB-7105-45CC-BD97-DDD21BCA1C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B27C9CD6-C0E0-49A9-B421-58D41DC040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533716" y="4776836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6" name="Picture 15" descr="A picture containing clipart&#10;&#10;Description automatically generated">
            <a:extLst>
              <a:ext uri="{FF2B5EF4-FFF2-40B4-BE49-F238E27FC236}">
                <a16:creationId xmlns:a16="http://schemas.microsoft.com/office/drawing/2014/main" id="{ACB66CF8-832C-4CE1-9A73-924AF46E473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3518" y="4594888"/>
            <a:ext cx="289239" cy="42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429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BE319CE-C3E8-4959-82B4-EDCA67B60E60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2187783" cy="779921"/>
          </a:xfrm>
        </p:spPr>
        <p:txBody>
          <a:bodyPr>
            <a:noAutofit/>
          </a:bodyPr>
          <a:lstStyle>
            <a:lvl1pPr algn="l">
              <a:defRPr sz="2000" b="1">
                <a:solidFill>
                  <a:srgbClr val="EC22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3197225" y="352194"/>
            <a:ext cx="5586413" cy="863468"/>
          </a:xfrm>
        </p:spPr>
        <p:txBody>
          <a:bodyPr>
            <a:noAutofit/>
          </a:bodyPr>
          <a:lstStyle>
            <a:lvl1pPr marL="0" indent="0">
              <a:buNone/>
              <a:defRPr sz="3000"/>
            </a:lvl1pPr>
            <a:lvl2pPr marL="457200" indent="0">
              <a:buNone/>
              <a:defRPr sz="1300"/>
            </a:lvl2pPr>
            <a:lvl3pPr marL="914400" indent="0">
              <a:buNone/>
              <a:defRPr sz="1300"/>
            </a:lvl3pPr>
            <a:lvl4pPr marL="1371600" indent="0">
              <a:buNone/>
              <a:defRPr sz="1300"/>
            </a:lvl4pPr>
            <a:lvl5pPr marL="1828800" indent="0">
              <a:buNone/>
              <a:defRPr sz="13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3197225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5"/>
          </p:nvPr>
        </p:nvSpPr>
        <p:spPr>
          <a:xfrm>
            <a:off x="3197226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6"/>
          </p:nvPr>
        </p:nvSpPr>
        <p:spPr>
          <a:xfrm>
            <a:off x="3197225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7183768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0"/>
          <p:cNvSpPr>
            <a:spLocks noGrp="1"/>
          </p:cNvSpPr>
          <p:nvPr>
            <p:ph type="pic" sz="quarter" idx="18"/>
          </p:nvPr>
        </p:nvSpPr>
        <p:spPr>
          <a:xfrm>
            <a:off x="7183769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1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7183768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8"/>
          <p:cNvSpPr>
            <a:spLocks noGrp="1"/>
          </p:cNvSpPr>
          <p:nvPr>
            <p:ph type="body" sz="quarter" idx="20"/>
          </p:nvPr>
        </p:nvSpPr>
        <p:spPr>
          <a:xfrm>
            <a:off x="5188083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Picture Placeholder 20"/>
          <p:cNvSpPr>
            <a:spLocks noGrp="1"/>
          </p:cNvSpPr>
          <p:nvPr>
            <p:ph type="pic" sz="quarter" idx="21"/>
          </p:nvPr>
        </p:nvSpPr>
        <p:spPr>
          <a:xfrm>
            <a:off x="5188084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4" name="Text Placeholder 18"/>
          <p:cNvSpPr>
            <a:spLocks noGrp="1"/>
          </p:cNvSpPr>
          <p:nvPr>
            <p:ph type="body" sz="quarter" idx="22"/>
          </p:nvPr>
        </p:nvSpPr>
        <p:spPr>
          <a:xfrm>
            <a:off x="5188083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8" name="Picture 7">
            <a:extLst>
              <a:ext uri="{FF2B5EF4-FFF2-40B4-BE49-F238E27FC236}">
                <a16:creationId xmlns:a16="http://schemas.microsoft.com/office/drawing/2014/main" id="{A1F7B16F-FA00-4CF8-85FF-23562FF8C5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7A3F6A3-4446-4B1D-8AE4-E339A1D12BF5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C165DAB-93B1-47DA-9A7A-30183B302BFA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86364F0F-A2BB-480B-88A7-F417480722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CF4B7E0D-AED0-4F82-A3F4-D689786256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809382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23" name="Picture 22" descr="A picture containing clipart&#10;&#10;Description automatically generated">
            <a:extLst>
              <a:ext uri="{FF2B5EF4-FFF2-40B4-BE49-F238E27FC236}">
                <a16:creationId xmlns:a16="http://schemas.microsoft.com/office/drawing/2014/main" id="{A25728B7-8FFE-40C0-AB9D-40D2DD1AC28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3518" y="4594888"/>
            <a:ext cx="289239" cy="42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050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614362" y="1527048"/>
            <a:ext cx="8228883" cy="2929042"/>
          </a:xfrm>
        </p:spPr>
        <p:txBody>
          <a:bodyPr>
            <a:noAutofit/>
          </a:bodyPr>
          <a:lstStyle>
            <a:lvl1pPr marL="182880" indent="-182880" algn="l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3C98D77-F5F9-4313-9DC7-5F790F5F2129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87358656-6BAF-4839-9468-448334EC23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62862" y="4808560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4" name="Picture 13" descr="A picture containing clipart&#10;&#10;Description automatically generated">
            <a:extLst>
              <a:ext uri="{FF2B5EF4-FFF2-40B4-BE49-F238E27FC236}">
                <a16:creationId xmlns:a16="http://schemas.microsoft.com/office/drawing/2014/main" id="{1D4044F2-6A45-477E-B227-F6CDA6A5B03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3518" y="4594888"/>
            <a:ext cx="289239" cy="42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057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3C98D77-F5F9-4313-9DC7-5F790F5F2129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87358656-6BAF-4839-9468-448334EC23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62862" y="4808560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4" name="Picture 13" descr="A picture containing clipart&#10;&#10;Description automatically generated">
            <a:extLst>
              <a:ext uri="{FF2B5EF4-FFF2-40B4-BE49-F238E27FC236}">
                <a16:creationId xmlns:a16="http://schemas.microsoft.com/office/drawing/2014/main" id="{1D4044F2-6A45-477E-B227-F6CDA6A5B03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3518" y="4594888"/>
            <a:ext cx="289239" cy="42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532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 Text with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466D48E-528D-484A-A925-566493FD62D7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2246479" cy="779921"/>
          </a:xfrm>
        </p:spPr>
        <p:txBody>
          <a:bodyPr>
            <a:noAutofit/>
          </a:bodyPr>
          <a:lstStyle>
            <a:lvl1pPr algn="l">
              <a:defRPr sz="2000" b="1">
                <a:solidFill>
                  <a:srgbClr val="EC22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3197225" y="352194"/>
            <a:ext cx="5586413" cy="863468"/>
          </a:xfrm>
        </p:spPr>
        <p:txBody>
          <a:bodyPr>
            <a:noAutofit/>
          </a:bodyPr>
          <a:lstStyle>
            <a:lvl1pPr marL="0" indent="0">
              <a:buNone/>
              <a:defRPr sz="3000"/>
            </a:lvl1pPr>
            <a:lvl2pPr marL="457200" indent="0">
              <a:buNone/>
              <a:defRPr sz="1300"/>
            </a:lvl2pPr>
            <a:lvl3pPr marL="914400" indent="0">
              <a:buNone/>
              <a:defRPr sz="1300"/>
            </a:lvl3pPr>
            <a:lvl4pPr marL="1371600" indent="0">
              <a:buNone/>
              <a:defRPr sz="1300"/>
            </a:lvl4pPr>
            <a:lvl5pPr marL="1828800" indent="0">
              <a:buNone/>
              <a:defRPr sz="13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3648" y="1527047"/>
            <a:ext cx="3879312" cy="2519269"/>
          </a:xfrm>
        </p:spPr>
        <p:txBody>
          <a:bodyPr>
            <a:noAutofit/>
          </a:bodyPr>
          <a:lstStyle>
            <a:lvl1pPr marL="182880" indent="-182880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4813123" y="1527047"/>
            <a:ext cx="3878748" cy="2519269"/>
          </a:xfrm>
        </p:spPr>
        <p:txBody>
          <a:bodyPr>
            <a:noAutofit/>
          </a:bodyPr>
          <a:lstStyle>
            <a:lvl1pPr marL="182880" indent="-182880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3" name="Picture 7">
            <a:extLst>
              <a:ext uri="{FF2B5EF4-FFF2-40B4-BE49-F238E27FC236}">
                <a16:creationId xmlns:a16="http://schemas.microsoft.com/office/drawing/2014/main" id="{6706B998-D951-4F97-BE9F-3BD5E56247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75F1D15-790E-4D43-B620-7A5D6CBCA9E0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8FD0DB0-BF01-4579-921F-67BE5D8B0BF0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1B1954A0-3B1F-45BD-8FA9-A147587702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B51710B4-0861-40EE-BAF9-A32A1CE164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7025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6" name="Picture 15" descr="A picture containing clipart&#10;&#10;Description automatically generated">
            <a:extLst>
              <a:ext uri="{FF2B5EF4-FFF2-40B4-BE49-F238E27FC236}">
                <a16:creationId xmlns:a16="http://schemas.microsoft.com/office/drawing/2014/main" id="{64BF9242-E8C9-4014-A4C2-51663B50DF7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3518" y="4594888"/>
            <a:ext cx="289239" cy="42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802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8CD3726-52B7-4D64-8B2A-E9ECFDF6DFE8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8137726" cy="779921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3649" y="1527047"/>
            <a:ext cx="2636010" cy="2519269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147649" y="1527047"/>
            <a:ext cx="2636010" cy="2519269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3378235" y="1527047"/>
            <a:ext cx="2636010" cy="2519269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4" name="Picture 7">
            <a:extLst>
              <a:ext uri="{FF2B5EF4-FFF2-40B4-BE49-F238E27FC236}">
                <a16:creationId xmlns:a16="http://schemas.microsoft.com/office/drawing/2014/main" id="{604E4302-EBCD-43F8-87C1-3B809E0D7B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02F4A6A-E078-44C5-8E0D-7BCEDBC74B2C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019E297-7697-47A9-81FB-2A72209EB648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3E9F65D5-F0E8-4EA4-B4AD-024D025D40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953908D7-AAD6-4959-A912-FDB612681F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7025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6" name="Picture 15" descr="A picture containing clipart&#10;&#10;Description automatically generated">
            <a:extLst>
              <a:ext uri="{FF2B5EF4-FFF2-40B4-BE49-F238E27FC236}">
                <a16:creationId xmlns:a16="http://schemas.microsoft.com/office/drawing/2014/main" id="{D1FC6923-967C-4866-ADFC-41A7D0559F6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3518" y="4594888"/>
            <a:ext cx="289239" cy="42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454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>
            <a:extLst>
              <a:ext uri="{FF2B5EF4-FFF2-40B4-BE49-F238E27FC236}">
                <a16:creationId xmlns:a16="http://schemas.microsoft.com/office/drawing/2014/main" id="{57877E05-DEA4-4FC5-879E-20570832F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200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5C8F04-F07B-4668-9F9F-8BDD89357081}"/>
              </a:ext>
            </a:extLst>
          </p:cNvPr>
          <p:cNvCxnSpPr/>
          <p:nvPr/>
        </p:nvCxnSpPr>
        <p:spPr>
          <a:xfrm>
            <a:off x="4060825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419A212-4F29-4E75-A434-E7B0CFE2C07F}"/>
              </a:ext>
            </a:extLst>
          </p:cNvPr>
          <p:cNvCxnSpPr/>
          <p:nvPr/>
        </p:nvCxnSpPr>
        <p:spPr>
          <a:xfrm>
            <a:off x="3221038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8234" y="204787"/>
            <a:ext cx="5405423" cy="783519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78235" y="1527046"/>
            <a:ext cx="5405424" cy="2763317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0"/>
              </a:spcAft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25775" cy="5143500"/>
          </a:xfrm>
        </p:spPr>
        <p:txBody>
          <a:bodyPr rtlCol="0" anchor="ctr">
            <a:norm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50BB96CA-A2ED-4646-843D-EEE743521AE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281488" y="4787900"/>
            <a:ext cx="3103562" cy="20002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/>
              <a:t>© 2019 Health Level Seven ® International. Licensed under Creative Commons Attribution 4.0 International 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5C7035E-9192-4B77-84BD-DB09E8D8D0D5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3A1335D0-084F-4898-B8A1-A485E3328A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7025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22" name="Picture 21" descr="A picture containing clipart&#10;&#10;Description automatically generated">
            <a:extLst>
              <a:ext uri="{FF2B5EF4-FFF2-40B4-BE49-F238E27FC236}">
                <a16:creationId xmlns:a16="http://schemas.microsoft.com/office/drawing/2014/main" id="{49C06DB7-30F5-4F0E-9F86-4F4CFAE6B0E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3518" y="4594888"/>
            <a:ext cx="289239" cy="42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457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F61C90A7-CCEE-4CD4-A796-FAE18E5706C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734F8ABE-9AAD-4F94-B2B2-2FE8B41D284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AFBDA-EF00-4D5A-B47F-2811257990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4370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cs typeface="Arial" panose="020B0604020202020204" pitchFamily="34" charset="0"/>
              </a:defRPr>
            </a:lvl1pPr>
          </a:lstStyle>
          <a:p>
            <a:fld id="{7CE3BD8C-C39F-4FFF-9CD5-05E4806DBFF3}" type="datetime1">
              <a:rPr lang="en-US" altLang="en-US" smtClean="0"/>
              <a:t>12/1/21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53632-C492-4515-B901-41AFB25873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00150" y="4792663"/>
            <a:ext cx="4530725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500">
                <a:solidFill>
                  <a:srgbClr val="747679"/>
                </a:solidFill>
                <a:cs typeface="Arial" panose="020B0604020202020204" pitchFamily="34" charset="0"/>
              </a:defRPr>
            </a:lvl1pPr>
          </a:lstStyle>
          <a:p>
            <a:r>
              <a:rPr lang="en-US" b="1"/>
              <a:t>© 2019 Health Level Seven ® International. Licensed under Creative Commons Attribution 4.0 International 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A2006-CD71-435D-B767-98CFF7C45B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80425" y="4792663"/>
            <a:ext cx="271463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>
              <a:defRPr sz="700">
                <a:cs typeface="Arial" panose="020B0604020202020204" pitchFamily="34" charset="0"/>
              </a:defRPr>
            </a:lvl1pPr>
          </a:lstStyle>
          <a:p>
            <a:fld id="{1D7CB6CA-6139-4024-BF52-A3AF11B6BCF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703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699" r:id="rId18"/>
    <p:sldLayoutId id="2147483700" r:id="rId19"/>
    <p:sldLayoutId id="2147483701" r:id="rId20"/>
    <p:sldLayoutId id="2147483702" r:id="rId21"/>
  </p:sldLayoutIdLst>
  <p:hf hd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9pPr>
    </p:titleStyle>
    <p:bodyStyle>
      <a:lvl1pPr marL="342900" indent="-3429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marL="742950" indent="-28575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2pPr>
      <a:lvl3pPr marL="11430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3pPr>
      <a:lvl4pPr marL="16002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4pPr>
      <a:lvl5pPr marL="20574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hapi.fhir.org/baseR4/Condition?code:text=angin" TargetMode="External"/><Relationship Id="rId2" Type="http://schemas.openxmlformats.org/officeDocument/2006/relationships/hyperlink" Target="http://hapi.fhir.org/baseR4/Condition?code:text=angina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hapi.fhir.org/baseR4/Condition?severity:not=255604002" TargetMode="External"/><Relationship Id="rId4" Type="http://schemas.openxmlformats.org/officeDocument/2006/relationships/hyperlink" Target="http://hapi.fhir.org/baseR4/AllergyIntolerance?code:text=ibuprofen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fhir.hausamconsulting.com/r4/ValueSet/upper-respiratory-infection/$expand" TargetMode="External"/><Relationship Id="rId2" Type="http://schemas.openxmlformats.org/officeDocument/2006/relationships/hyperlink" Target="https://fhir.hausamconsulting.com/r4/ValueSet/upper-respiratory-infection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test.fhir.org/r3/Condition?code:in=http://hl7.org/fhir/ValueSet/condition-code" TargetMode="External"/><Relationship Id="rId4" Type="http://schemas.openxmlformats.org/officeDocument/2006/relationships/hyperlink" Target="https://fhir.hausamconsulting.com/r4/Condition?code:in=http%3A%2F%2Fexample.org%2Fvs%2Fupper-respiratory-infection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fhir.hausamconsulting.com/r4/Condition?code:above=http://snomed.info/sct|1481000119100" TargetMode="External"/><Relationship Id="rId2" Type="http://schemas.openxmlformats.org/officeDocument/2006/relationships/hyperlink" Target="https://fhir.hausamconsulting.com/r4/Condition?code:below=http://snomed.info/sct|73211009" TargetMode="Externa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3.0/deed.en_GB" TargetMode="External"/><Relationship Id="rId2" Type="http://schemas.openxmlformats.org/officeDocument/2006/relationships/hyperlink" Target="https://github.com/FHIR/documents/blob/master/presentations/2021-11%20Webinars/FHIR-Terminology-Part-2-2021-12-01.pptx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fhir.hausamconsulting.com/r4/ValueSet/procedure-category/$expand" TargetMode="External"/><Relationship Id="rId2" Type="http://schemas.openxmlformats.org/officeDocument/2006/relationships/hyperlink" Target="https://fhir.hausamconsulting.com/r4/ValueSet/procedure-category" TargetMode="Externa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fhir.hausamconsulting.com/r4/ValueSet/observation-category" TargetMode="External"/><Relationship Id="rId2" Type="http://schemas.openxmlformats.org/officeDocument/2006/relationships/hyperlink" Target="http://test.fhir.org/r3/ValueSet/condition-category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fhir.hausamconsulting.com/r4/ValueSet/route-codes/$expand" TargetMode="External"/><Relationship Id="rId5" Type="http://schemas.openxmlformats.org/officeDocument/2006/relationships/hyperlink" Target="https://fhir.hausamconsulting.com/r4/ValueSet/route-codes" TargetMode="External"/><Relationship Id="rId4" Type="http://schemas.openxmlformats.org/officeDocument/2006/relationships/hyperlink" Target="https://fhir.hausamconsulting.com/r4/ValueSet/observation-category/$expand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terminz.azurewebsites.net/fhir/CodeSystem/$validate-code?system=http://snomed.info/sct&amp;code=233604007&amp;_format=json&amp;_pretty=true" TargetMode="External"/><Relationship Id="rId2" Type="http://schemas.openxmlformats.org/officeDocument/2006/relationships/hyperlink" Target="https://fhir.hausamconsulting.com/r4/ValueSet/$validate-code?url=http://hl7.org/fhir/ValueSet/condition-category&amp;system=http://terminology.hl7.org/CodeSystem/condition-category&amp;code=problem-list-item" TargetMode="Externa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tx.fhir.org/r4/CodeSystem/$lookup?system=http://snomed.info/sct&amp;code=233604007" TargetMode="External"/><Relationship Id="rId2" Type="http://schemas.openxmlformats.org/officeDocument/2006/relationships/hyperlink" Target="https://fhir.hausamconsulting.com/r4/CodeSystem/$lookup?system=http://snomed.info/sct&amp;code=233604007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terminz.azurewebsites.net/fhir/CodeSystem/$lookup?system=http://snomed.info/sct&amp;code=233604007&amp;_format=json&amp;_pretty=true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fhir.hausamconsulting.com/r4/CodeSystem/$subsumes?system=http://snomed.info/sct&amp;codeA=235856003&amp;codeB=3738000" TargetMode="External"/><Relationship Id="rId2" Type="http://schemas.openxmlformats.org/officeDocument/2006/relationships/hyperlink" Target="https://fhir.hausamconsulting.com/r4/CodeSystem/$subsumes?system=http://snomed.info/sct&amp;codeA=3738000&amp;codeB=235856003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fhir.hausamconsulting.com/r4/CodeSystem/$subsumes?system=http://snomed.info/sct&amp;codeA=83072009&amp;codeB=3738000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terminz.azurewebsites.net/fhir/ConceptMap?source=http://hl7.org/fhir/ValueSet/address-use&amp;target=http://terminology.hl7.org/ValueSet/v3-AddressUse&amp;_format=json&amp;_pretty=true" TargetMode="Externa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terminz.azurewebsites.net/fhir/ConceptMap/$translate?system=http://hl7.org/fhir/address-use&amp;code=home&amp;source=http://hl7.org/fhir/ValueSet/address-use&amp;target=http://terminology.hl7.org/ValueSet/v3-AddressUse&amp;_format=json&amp;_pretty=true" TargetMode="Externa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hl7.org/fhir/http.html#transaction" TargetMode="Externa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fhir.hausamconsulting.com/r4/ValueSet/route-codes/$expand?filter=intra" TargetMode="Externa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://hl7.org/fhir/snomedct.html#implicit" TargetMode="Externa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tx.fhir.org/r4/ValueSet/$expand?url=http%3A%2F%2Fsnomed.info%2Fsct%3Ffhir_vs%3Disa%2F233604007" TargetMode="External"/><Relationship Id="rId2" Type="http://schemas.openxmlformats.org/officeDocument/2006/relationships/hyperlink" Target="https://r4.ontoserver.csiro.au/fhir/ValueSet/$expand?url=http%3A%2F%2Fsnomed.info%2Fsct%3Ffhir_vs=isa%2F233604007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terminz.azurewebsites.net/fhir/ValueSet/$expand?url=http%3A%2F%2Fsnomed.info%2Fsct%3Ffhir_vs=isa%2F233604007&amp;_format=json&amp;_pretty=true" TargetMode="Externa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://hl7.org/fhir/datatypes.html#Coding" TargetMode="External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://hl7.org/fhir/snomedct.html#filters" TargetMode="External"/><Relationship Id="rId2" Type="http://schemas.openxmlformats.org/officeDocument/2006/relationships/hyperlink" Target="http://hl7.org/fhir/snomedct.html#4.3.1.0.5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browser.ihtsdotools.org/" TargetMode="External"/><Relationship Id="rId4" Type="http://schemas.openxmlformats.org/officeDocument/2006/relationships/hyperlink" Target="http://hl7.org/fhir/snomedct.html#implicit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://hapi.fhir.org/" TargetMode="External"/><Relationship Id="rId2" Type="http://schemas.openxmlformats.org/officeDocument/2006/relationships/hyperlink" Target="http://tx.fhir.or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r4.ontoserver.csiro.au/fhir" TargetMode="External"/><Relationship Id="rId5" Type="http://schemas.openxmlformats.org/officeDocument/2006/relationships/hyperlink" Target="https://stu3.ontoserver.csiro.au/fhir" TargetMode="External"/><Relationship Id="rId4" Type="http://schemas.openxmlformats.org/officeDocument/2006/relationships/hyperlink" Target="https://ontoserver.csiro.au/" TargetMode="Externa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terminz.azurewebsites.net/fhir" TargetMode="External"/><Relationship Id="rId2" Type="http://schemas.openxmlformats.org/officeDocument/2006/relationships/hyperlink" Target="https://cts.nlm.nih.gov/fhir/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confluence.hl7.org/display/FHIR/Public+Test+Servers" TargetMode="Externa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://clinfhir.com/valuesetCreator.html" TargetMode="External"/><Relationship Id="rId2" Type="http://schemas.openxmlformats.org/officeDocument/2006/relationships/hyperlink" Target="http://clinfhir.com/codeSystem.html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www.getpostman.com/" TargetMode="External"/><Relationship Id="rId4" Type="http://schemas.openxmlformats.org/officeDocument/2006/relationships/hyperlink" Target="http://clinfhir.com/query.html" TargetMode="Externa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://ontoserver.csiro.au/vstool" TargetMode="External"/><Relationship Id="rId2" Type="http://schemas.openxmlformats.org/officeDocument/2006/relationships/hyperlink" Target="http://ontoserver.csiro.au/shrimp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www.healthintersections.com.au/FhirServer/" TargetMode="Externa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mailto:rrhausam@gmail.com" TargetMode="External"/><Relationship Id="rId2" Type="http://schemas.openxmlformats.org/officeDocument/2006/relationships/hyperlink" Target="https://chat.fhir.org/#narrow/stream/terminology" TargetMode="Externa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hapi.fhir.org/baseR4/Observation?code=3141-9" TargetMode="External"/><Relationship Id="rId2" Type="http://schemas.openxmlformats.org/officeDocument/2006/relationships/hyperlink" Target="https://fhir.hausamconsulting.com/r4/Condition?code=http%3A%2F%2Fsnomed.info%2Fsct|38341003" TargetMode="Externa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fhir.hausamconsulting.com/r4/AllergyIntolerance?code=%7Callergy4387" TargetMode="External"/><Relationship Id="rId2" Type="http://schemas.openxmlformats.org/officeDocument/2006/relationships/hyperlink" Target="http://hapi.fhir.org/baseR4/AllergyIntolerance?code=http%3A%2F%2Fsnomed.info%2Fsct%7C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8616E-F8D3-3B42-BCAD-971522D05C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/>
              <a:t>HL7</a:t>
            </a:r>
            <a:r>
              <a:rPr lang="en-US" sz="3200" baseline="30000" dirty="0"/>
              <a:t>®</a:t>
            </a:r>
            <a:r>
              <a:rPr lang="en-US" sz="3200" dirty="0"/>
              <a:t> FHIR</a:t>
            </a:r>
            <a:r>
              <a:rPr lang="en-US" sz="3200" baseline="30000" dirty="0"/>
              <a:t>® </a:t>
            </a:r>
            <a:r>
              <a:rPr lang="en-US" sz="3200" dirty="0"/>
              <a:t>Terminology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B4A92B-043F-4445-A012-E550D1324F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81099" y="3721208"/>
            <a:ext cx="4729161" cy="412750"/>
          </a:xfrm>
        </p:spPr>
        <p:txBody>
          <a:bodyPr/>
          <a:lstStyle/>
          <a:p>
            <a:r>
              <a:rPr lang="en-US" dirty="0"/>
              <a:t>Rob Hausam MD</a:t>
            </a:r>
          </a:p>
          <a:p>
            <a:br>
              <a:rPr lang="en-US" dirty="0"/>
            </a:br>
            <a:r>
              <a:rPr lang="en-US" dirty="0"/>
              <a:t>Part 2 – Searching and Services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38F07-F27A-154F-B666-A710E3618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1004765-DE8A-D541-BF05-A0DEDC59E7D0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181100" y="4252912"/>
            <a:ext cx="3304273" cy="242085"/>
          </a:xfrm>
        </p:spPr>
        <p:txBody>
          <a:bodyPr/>
          <a:lstStyle/>
          <a:p>
            <a:r>
              <a:rPr lang="en-US" dirty="0"/>
              <a:t>2021-12-01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66966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Search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161288"/>
            <a:ext cx="8228883" cy="2929042"/>
          </a:xfrm>
        </p:spPr>
        <p:txBody>
          <a:bodyPr/>
          <a:lstStyle/>
          <a:p>
            <a:pPr rtl="0" eaLnBrk="1" fontAlgn="base" hangingPunct="1"/>
            <a:r>
              <a:rPr lang="en-CA" dirty="0"/>
              <a:t>Modifiers</a:t>
            </a:r>
          </a:p>
          <a:p>
            <a:pPr lvl="1"/>
            <a:r>
              <a:rPr lang="en-CA" dirty="0">
                <a:ea typeface="+mn-ea"/>
                <a:cs typeface="+mn-cs"/>
              </a:rPr>
              <a:t>Search on </a:t>
            </a:r>
            <a:r>
              <a:rPr lang="en-CA" dirty="0" err="1">
                <a:ea typeface="+mn-ea"/>
                <a:cs typeface="+mn-cs"/>
              </a:rPr>
              <a:t>CodeableConcept.text</a:t>
            </a:r>
            <a:r>
              <a:rPr lang="en-CA" dirty="0">
                <a:ea typeface="+mn-ea"/>
                <a:cs typeface="+mn-cs"/>
              </a:rPr>
              <a:t> or </a:t>
            </a:r>
            <a:r>
              <a:rPr lang="en-CA" dirty="0" err="1"/>
              <a:t>Coding.display</a:t>
            </a:r>
            <a:r>
              <a:rPr lang="en-CA" dirty="0"/>
              <a:t> or </a:t>
            </a:r>
            <a:r>
              <a:rPr lang="en-CA" dirty="0" err="1"/>
              <a:t>Identifier.type.text</a:t>
            </a:r>
            <a:r>
              <a:rPr lang="en-CA" dirty="0">
                <a:ea typeface="+mn-ea"/>
                <a:cs typeface="+mn-cs"/>
              </a:rPr>
              <a:t>: </a:t>
            </a:r>
            <a:r>
              <a:rPr lang="en-CA" b="1" dirty="0">
                <a:ea typeface="+mn-ea"/>
                <a:cs typeface="+mn-cs"/>
              </a:rPr>
              <a:t>text</a:t>
            </a:r>
          </a:p>
          <a:p>
            <a:pPr lvl="2"/>
            <a:r>
              <a:rPr lang="en-CA" dirty="0">
                <a:hlinkClick r:id="rId2"/>
              </a:rPr>
              <a:t>http://hapi.fhir.org/baseR4/Condition?code:text=angina</a:t>
            </a:r>
            <a:endParaRPr lang="en-CA" dirty="0"/>
          </a:p>
          <a:p>
            <a:pPr lvl="2"/>
            <a:r>
              <a:rPr lang="en-CA" dirty="0">
                <a:hlinkClick r:id="rId3"/>
              </a:rPr>
              <a:t>http://hapi.fhir.org/baseR4/Condition?code:text=angin</a:t>
            </a:r>
            <a:endParaRPr lang="en-CA" dirty="0"/>
          </a:p>
          <a:p>
            <a:pPr lvl="2"/>
            <a:r>
              <a:rPr lang="en-CA" dirty="0">
                <a:hlinkClick r:id="rId4"/>
              </a:rPr>
              <a:t>http://hapi.fhir.org/baseR4/AllergyIntolerance?code:text=ibuprofen</a:t>
            </a:r>
            <a:endParaRPr lang="en-CA" dirty="0"/>
          </a:p>
          <a:p>
            <a:pPr lvl="1"/>
            <a:r>
              <a:rPr lang="en-CA" dirty="0">
                <a:ea typeface="+mn-ea"/>
                <a:cs typeface="+mn-cs"/>
              </a:rPr>
              <a:t>Exclude resources that match based on token: </a:t>
            </a:r>
            <a:r>
              <a:rPr lang="en-CA" b="1" dirty="0">
                <a:ea typeface="+mn-ea"/>
                <a:cs typeface="+mn-cs"/>
              </a:rPr>
              <a:t>not</a:t>
            </a:r>
          </a:p>
          <a:p>
            <a:pPr lvl="2"/>
            <a:r>
              <a:rPr lang="en-CA" dirty="0">
                <a:hlinkClick r:id="rId5"/>
              </a:rPr>
              <a:t>http://hapi.fhir.org/baseR4/Condition?severity:not=255604002</a:t>
            </a:r>
            <a:endParaRPr lang="en-CA" dirty="0"/>
          </a:p>
          <a:p>
            <a:pPr lvl="3"/>
            <a:r>
              <a:rPr lang="en-US" dirty="0"/>
              <a:t>255604002 = “Mild”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8677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Search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161288"/>
            <a:ext cx="8228883" cy="2929042"/>
          </a:xfrm>
        </p:spPr>
        <p:txBody>
          <a:bodyPr/>
          <a:lstStyle/>
          <a:p>
            <a:pPr rtl="0" eaLnBrk="1" fontAlgn="base" hangingPunct="1"/>
            <a:r>
              <a:rPr lang="en-CA" dirty="0"/>
              <a:t>Value Set-based Modifiers</a:t>
            </a:r>
          </a:p>
          <a:p>
            <a:pPr lvl="1"/>
            <a:r>
              <a:rPr lang="en-CA" dirty="0" err="1">
                <a:ea typeface="+mn-ea"/>
                <a:cs typeface="+mn-cs"/>
              </a:rPr>
              <a:t>ValueSet</a:t>
            </a:r>
            <a:r>
              <a:rPr lang="en-CA" dirty="0">
                <a:ea typeface="+mn-ea"/>
                <a:cs typeface="+mn-cs"/>
              </a:rPr>
              <a:t> used in example</a:t>
            </a:r>
          </a:p>
          <a:p>
            <a:pPr lvl="2"/>
            <a:r>
              <a:rPr lang="en-CA" dirty="0">
                <a:hlinkClick r:id="rId2"/>
              </a:rPr>
              <a:t>https://fhir.hausamconsulting.com/r4/ValueSet/upper-respiratory-infection</a:t>
            </a:r>
            <a:endParaRPr lang="en-CA" dirty="0"/>
          </a:p>
          <a:p>
            <a:pPr lvl="2"/>
            <a:r>
              <a:rPr lang="en-CA" dirty="0">
                <a:ea typeface="+mn-ea"/>
                <a:cs typeface="+mn-cs"/>
                <a:hlinkClick r:id="rId3"/>
              </a:rPr>
              <a:t>https://fhir.hausamconsulting.com/r4/ValueSet/upper-respiratory-infection/$expand</a:t>
            </a:r>
            <a:endParaRPr lang="en-CA" dirty="0">
              <a:ea typeface="+mn-ea"/>
              <a:cs typeface="+mn-cs"/>
            </a:endParaRPr>
          </a:p>
          <a:p>
            <a:pPr lvl="1"/>
            <a:r>
              <a:rPr lang="en-CA" dirty="0">
                <a:ea typeface="+mn-ea"/>
                <a:cs typeface="+mn-cs"/>
              </a:rPr>
              <a:t>Code in value set: </a:t>
            </a:r>
            <a:r>
              <a:rPr lang="en-CA" b="1" dirty="0">
                <a:ea typeface="+mn-ea"/>
                <a:cs typeface="+mn-cs"/>
              </a:rPr>
              <a:t>in</a:t>
            </a:r>
          </a:p>
          <a:p>
            <a:pPr lvl="2"/>
            <a:r>
              <a:rPr lang="en-CA" dirty="0">
                <a:hlinkClick r:id="rId4"/>
              </a:rPr>
              <a:t>https://fhir.hausamconsulting.com/r4/Condition?code:in=http%3A%2F%2Fexample.org%2Fvs%2Fupper-respiratory-infection</a:t>
            </a:r>
            <a:endParaRPr lang="en-CA" dirty="0">
              <a:ea typeface="+mn-ea"/>
              <a:cs typeface="+mn-cs"/>
              <a:hlinkClick r:id="rId5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9069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Search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161288"/>
            <a:ext cx="8228883" cy="2929042"/>
          </a:xfrm>
        </p:spPr>
        <p:txBody>
          <a:bodyPr/>
          <a:lstStyle/>
          <a:p>
            <a:pPr rtl="0" eaLnBrk="1" fontAlgn="base" hangingPunct="1"/>
            <a:r>
              <a:rPr lang="en-CA" dirty="0"/>
              <a:t>Value Set-based Modifiers</a:t>
            </a:r>
          </a:p>
          <a:p>
            <a:pPr lvl="1"/>
            <a:r>
              <a:rPr lang="en-CA" dirty="0">
                <a:ea typeface="+mn-ea"/>
                <a:cs typeface="+mn-cs"/>
              </a:rPr>
              <a:t>Code not in value set: </a:t>
            </a:r>
            <a:r>
              <a:rPr lang="en-CA" b="1" dirty="0">
                <a:ea typeface="+mn-ea"/>
                <a:cs typeface="+mn-cs"/>
              </a:rPr>
              <a:t>not-in</a:t>
            </a:r>
            <a:endParaRPr lang="en-CA" dirty="0">
              <a:ea typeface="+mn-ea"/>
              <a:cs typeface="+mn-cs"/>
            </a:endParaRPr>
          </a:p>
          <a:p>
            <a:pPr lvl="2"/>
            <a:r>
              <a:rPr lang="en-GB" dirty="0"/>
              <a:t>https://</a:t>
            </a:r>
            <a:r>
              <a:rPr lang="en-GB" dirty="0" err="1"/>
              <a:t>fhir.hausamconsulting.com</a:t>
            </a:r>
            <a:r>
              <a:rPr lang="en-GB" dirty="0"/>
              <a:t>/r4/</a:t>
            </a:r>
            <a:r>
              <a:rPr lang="en-GB" dirty="0" err="1"/>
              <a:t>Condition?code:not-in</a:t>
            </a:r>
            <a:r>
              <a:rPr lang="en-GB" dirty="0"/>
              <a:t>=</a:t>
            </a:r>
            <a:r>
              <a:rPr lang="en-CA" dirty="0"/>
              <a:t> http%3A%2F%2Fexample.org%2Fvs%2Fupper-respiratory-infection</a:t>
            </a:r>
            <a:br>
              <a:rPr lang="en-GB" dirty="0"/>
            </a:br>
            <a:r>
              <a:rPr lang="en-GB" dirty="0">
                <a:solidFill>
                  <a:srgbClr val="00B050"/>
                </a:solidFill>
              </a:rPr>
              <a:t>[unable to test ‘not-in’ with current HAPI and other server implementations]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1820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Search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161288"/>
            <a:ext cx="8228883" cy="2929042"/>
          </a:xfrm>
        </p:spPr>
        <p:txBody>
          <a:bodyPr/>
          <a:lstStyle/>
          <a:p>
            <a:pPr rtl="0" eaLnBrk="1" fontAlgn="base" hangingPunct="1"/>
            <a:r>
              <a:rPr lang="en-CA" dirty="0" err="1"/>
              <a:t>Subsumption</a:t>
            </a:r>
            <a:r>
              <a:rPr lang="en-CA" dirty="0"/>
              <a:t>-based Modifiers</a:t>
            </a:r>
          </a:p>
          <a:p>
            <a:pPr lvl="1"/>
            <a:r>
              <a:rPr lang="en-CA" dirty="0">
                <a:ea typeface="+mn-ea"/>
                <a:cs typeface="+mn-cs"/>
              </a:rPr>
              <a:t>Code in a resource </a:t>
            </a:r>
            <a:r>
              <a:rPr lang="en-CA" dirty="0"/>
              <a:t>subsumes the specified search code (e.g. is-a* relationship)</a:t>
            </a:r>
            <a:r>
              <a:rPr lang="en-CA" dirty="0">
                <a:ea typeface="+mn-ea"/>
                <a:cs typeface="+mn-cs"/>
              </a:rPr>
              <a:t>: </a:t>
            </a:r>
            <a:r>
              <a:rPr lang="en-CA" b="1" dirty="0">
                <a:ea typeface="+mn-ea"/>
                <a:cs typeface="+mn-cs"/>
              </a:rPr>
              <a:t>below “Diabetes mellitus” (</a:t>
            </a:r>
            <a:r>
              <a:rPr lang="en-CA" sz="1800" b="1" dirty="0"/>
              <a:t>73211009</a:t>
            </a:r>
            <a:r>
              <a:rPr lang="en-CA" b="1" dirty="0">
                <a:ea typeface="+mn-ea"/>
                <a:cs typeface="+mn-cs"/>
              </a:rPr>
              <a:t>)</a:t>
            </a:r>
          </a:p>
          <a:p>
            <a:pPr lvl="2"/>
            <a:r>
              <a:rPr lang="en-CA" dirty="0">
                <a:hlinkClick r:id="rId2"/>
              </a:rPr>
              <a:t>https://fhir.hausamconsulting.com/r4/Condition?code:below=http://snomed.info/sct|73211009</a:t>
            </a:r>
            <a:endParaRPr lang="en-CA" dirty="0">
              <a:ea typeface="+mn-ea"/>
              <a:cs typeface="+mn-cs"/>
            </a:endParaRPr>
          </a:p>
          <a:p>
            <a:pPr lvl="1"/>
            <a:r>
              <a:rPr lang="en-CA" dirty="0"/>
              <a:t>Code in a resource is subsumed by the specified search code (e.g. is-a* relationship): </a:t>
            </a:r>
            <a:r>
              <a:rPr lang="en-CA" b="1" dirty="0"/>
              <a:t>above “Diabetes mellitus type 2 without retinopathy” (1481000119100)</a:t>
            </a:r>
          </a:p>
          <a:p>
            <a:pPr lvl="2"/>
            <a:r>
              <a:rPr lang="en-CA" dirty="0">
                <a:hlinkClick r:id="rId3"/>
              </a:rPr>
              <a:t>https://fhir.hausamconsulting.com/r4/Condition?code:above=http://snomed.info/sct|1481000119100</a:t>
            </a:r>
            <a:endParaRPr lang="is-I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13</a:t>
            </a:fld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3221942" y="4703269"/>
            <a:ext cx="4712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*’is-a’ relationship includes the code itself</a:t>
            </a:r>
          </a:p>
        </p:txBody>
      </p:sp>
    </p:spTree>
    <p:extLst>
      <p:ext uri="{BB962C8B-B14F-4D97-AF65-F5344CB8AC3E}">
        <p14:creationId xmlns:p14="http://schemas.microsoft.com/office/powerpoint/2010/main" val="7310212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Terminology SERVICE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64A823-B5C7-234E-A145-5ABF1AEDE7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62862" y="4808560"/>
            <a:ext cx="271463" cy="158750"/>
          </a:xfrm>
        </p:spPr>
        <p:txBody>
          <a:bodyPr/>
          <a:lstStyle/>
          <a:p>
            <a:fld id="{5CC3E5C4-3E2B-40F1-9F2B-C46CEB0C88DF}" type="slidenum">
              <a:rPr lang="en-CA" smtClean="0"/>
              <a:pPr/>
              <a:t>14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761998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Terminology Service Rationale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/>
              <a:t>There’s a lot of complexity here:</a:t>
            </a:r>
          </a:p>
          <a:p>
            <a:pPr lvl="1"/>
            <a:r>
              <a:rPr lang="en-AU"/>
              <a:t>Code Systems</a:t>
            </a:r>
          </a:p>
          <a:p>
            <a:pPr lvl="1"/>
            <a:r>
              <a:rPr lang="en-AU"/>
              <a:t>Value Sets </a:t>
            </a:r>
          </a:p>
          <a:p>
            <a:pPr lvl="1"/>
            <a:r>
              <a:rPr lang="en-AU"/>
              <a:t>Bindings</a:t>
            </a:r>
          </a:p>
          <a:p>
            <a:r>
              <a:rPr lang="en-AU"/>
              <a:t>Many (or most) applications are much simpler</a:t>
            </a:r>
          </a:p>
          <a:p>
            <a:pPr lvl="1"/>
            <a:r>
              <a:rPr lang="en-AU"/>
              <a:t>List of codes and displays in some table structure</a:t>
            </a:r>
          </a:p>
          <a:p>
            <a:pPr lvl="1"/>
            <a:r>
              <a:rPr lang="en-AU"/>
              <a:t>This is a known 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91432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Terminology Service Rationale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/>
              <a:t>Delegate the complexity to specialist software</a:t>
            </a:r>
          </a:p>
          <a:p>
            <a:r>
              <a:rPr lang="en-AU"/>
              <a:t>Provide a set of services that do what applications need</a:t>
            </a:r>
          </a:p>
          <a:p>
            <a:r>
              <a:rPr lang="en-AU"/>
              <a:t>It becomes easy to write applications that do terminology well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03163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Application Needs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/>
              <a:t>Give me a list of codes</a:t>
            </a:r>
          </a:p>
          <a:p>
            <a:pPr lvl="1"/>
            <a:r>
              <a:rPr lang="en-AU"/>
              <a:t>e.g., to populate my dropdown list </a:t>
            </a:r>
          </a:p>
          <a:p>
            <a:r>
              <a:rPr lang="en-AU"/>
              <a:t>Is this code valid?</a:t>
            </a:r>
          </a:p>
          <a:p>
            <a:pPr lvl="1"/>
            <a:r>
              <a:rPr lang="en-AU"/>
              <a:t>e.g., is the code that I received from an outside source a member of the required value set?</a:t>
            </a:r>
          </a:p>
          <a:p>
            <a:r>
              <a:rPr lang="en-AU"/>
              <a:t>How do I display a code?</a:t>
            </a:r>
          </a:p>
          <a:p>
            <a:pPr lvl="1"/>
            <a:r>
              <a:rPr lang="en-AU"/>
              <a:t>e.g., I need to show the preferred display term for my application context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98527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Application Needs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/>
              <a:t>Translate this code to a different code system</a:t>
            </a:r>
          </a:p>
          <a:p>
            <a:pPr lvl="1"/>
            <a:r>
              <a:rPr lang="en-AU"/>
              <a:t>e.g., I coded the diagnosis in SNOMED CT and now I need to submit the claim in ICD-10</a:t>
            </a:r>
          </a:p>
          <a:p>
            <a:r>
              <a:rPr lang="en-AU"/>
              <a:t>Integrate terminology search into my application</a:t>
            </a:r>
          </a:p>
          <a:p>
            <a:pPr lvl="1"/>
            <a:r>
              <a:rPr lang="en-AU"/>
              <a:t>e.g., my type-ahead search to enter data into the allergy list needs the value set expansion for the list of codes that should be included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209967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Terminology Service Operations -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19</a:t>
            </a:fld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457200" y="1005840"/>
            <a:ext cx="4114800" cy="3468688"/>
          </a:xfrm>
        </p:spPr>
        <p:txBody>
          <a:bodyPr/>
          <a:lstStyle/>
          <a:p>
            <a:r>
              <a:rPr lang="en-AU" dirty="0" err="1"/>
              <a:t>ValueSet</a:t>
            </a:r>
            <a:endParaRPr lang="en-AU" dirty="0"/>
          </a:p>
          <a:p>
            <a:pPr lvl="1"/>
            <a:r>
              <a:rPr lang="en-AU" dirty="0"/>
              <a:t>$expand </a:t>
            </a:r>
          </a:p>
          <a:p>
            <a:pPr lvl="1"/>
            <a:r>
              <a:rPr lang="en-AU" dirty="0"/>
              <a:t>$validate-code</a:t>
            </a:r>
          </a:p>
          <a:p>
            <a:r>
              <a:rPr lang="en-AU" dirty="0" err="1"/>
              <a:t>CodeSystem</a:t>
            </a:r>
            <a:endParaRPr lang="en-AU" dirty="0"/>
          </a:p>
          <a:p>
            <a:pPr lvl="1"/>
            <a:r>
              <a:rPr lang="en-AU" dirty="0"/>
              <a:t>$lookup</a:t>
            </a:r>
          </a:p>
          <a:p>
            <a:pPr lvl="1"/>
            <a:r>
              <a:rPr lang="en-AU" dirty="0"/>
              <a:t>$subsumes</a:t>
            </a:r>
          </a:p>
          <a:p>
            <a:pPr lvl="1"/>
            <a:r>
              <a:rPr lang="en-AU" dirty="0"/>
              <a:t>$find-matches</a:t>
            </a:r>
          </a:p>
          <a:p>
            <a:pPr lvl="1"/>
            <a:r>
              <a:rPr lang="en-AU" dirty="0"/>
              <a:t>$validate-code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029200" y="1005840"/>
            <a:ext cx="4114800" cy="3468688"/>
          </a:xfrm>
        </p:spPr>
        <p:txBody>
          <a:bodyPr/>
          <a:lstStyle/>
          <a:p>
            <a:r>
              <a:rPr lang="en-AU" dirty="0" err="1"/>
              <a:t>ConceptMap</a:t>
            </a:r>
            <a:endParaRPr lang="en-AU" dirty="0"/>
          </a:p>
          <a:p>
            <a:pPr lvl="1"/>
            <a:r>
              <a:rPr lang="en-AU" dirty="0"/>
              <a:t>$translate</a:t>
            </a:r>
          </a:p>
          <a:p>
            <a:pPr lvl="1"/>
            <a:r>
              <a:rPr lang="en-AU" dirty="0"/>
              <a:t>$closure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AE6B79-EAF1-F645-99AF-F2A8454A7B60}"/>
              </a:ext>
            </a:extLst>
          </p:cNvPr>
          <p:cNvSpPr txBox="1"/>
          <p:nvPr/>
        </p:nvSpPr>
        <p:spPr>
          <a:xfrm>
            <a:off x="4689373" y="3631990"/>
            <a:ext cx="384381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Added in R4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C81E180-AFA6-7F47-99DC-4B625B412622}"/>
              </a:ext>
            </a:extLst>
          </p:cNvPr>
          <p:cNvCxnSpPr>
            <a:cxnSpLocks/>
            <a:stCxn id="6" idx="1"/>
          </p:cNvCxnSpPr>
          <p:nvPr/>
        </p:nvCxnSpPr>
        <p:spPr bwMode="auto">
          <a:xfrm flipH="1">
            <a:off x="3561907" y="3816656"/>
            <a:ext cx="1127466" cy="98103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5541852-E3F4-9145-874D-EE02DCDAF840}"/>
              </a:ext>
            </a:extLst>
          </p:cNvPr>
          <p:cNvSpPr txBox="1"/>
          <p:nvPr/>
        </p:nvSpPr>
        <p:spPr>
          <a:xfrm>
            <a:off x="4714141" y="2842427"/>
            <a:ext cx="3843815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Renamed in R4 (previously $compose)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28476BB-9825-6A41-BA63-0AF9B9C01858}"/>
              </a:ext>
            </a:extLst>
          </p:cNvPr>
          <p:cNvCxnSpPr>
            <a:cxnSpLocks/>
            <a:stCxn id="11" idx="1"/>
          </p:cNvCxnSpPr>
          <p:nvPr/>
        </p:nvCxnSpPr>
        <p:spPr bwMode="auto">
          <a:xfrm flipH="1">
            <a:off x="3434316" y="3165593"/>
            <a:ext cx="1279825" cy="108743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766148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This presentation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0" dirty="0"/>
              <a:t>Can be downloaded here:</a:t>
            </a:r>
          </a:p>
          <a:p>
            <a:pPr lvl="1"/>
            <a:r>
              <a:rPr lang="en-US" sz="1800" dirty="0">
                <a:hlinkClick r:id="rId2"/>
              </a:rPr>
              <a:t>https://github.com</a:t>
            </a:r>
            <a:r>
              <a:rPr lang="en-US" sz="1800">
                <a:hlinkClick r:id="rId2"/>
              </a:rPr>
              <a:t>/FHIR/documents/blob/master/presentations/2021-11%20Webinars/FHIR-Terminology-Part-2-2021-12-01.pptx</a:t>
            </a:r>
            <a:endParaRPr lang="en-US" sz="1800" dirty="0"/>
          </a:p>
          <a:p>
            <a:pPr lvl="0"/>
            <a:r>
              <a:rPr lang="en-US" noProof="0" dirty="0"/>
              <a:t>Is licensed for use under the Creative Commons, specifically:</a:t>
            </a:r>
          </a:p>
          <a:p>
            <a:pPr lvl="1"/>
            <a:r>
              <a:rPr lang="en-US" u="sng" noProof="0" dirty="0">
                <a:hlinkClick r:id="rId3"/>
              </a:rPr>
              <a:t>Creative Commons Attribution 3.0 Unported License</a:t>
            </a:r>
            <a:endParaRPr lang="en-US" u="sng" noProof="0" dirty="0"/>
          </a:p>
          <a:p>
            <a:pPr lvl="1"/>
            <a:r>
              <a:rPr lang="en-US" noProof="0" dirty="0"/>
              <a:t>(Do with it as you wish – just give credit)</a:t>
            </a:r>
          </a:p>
        </p:txBody>
      </p:sp>
      <p:pic>
        <p:nvPicPr>
          <p:cNvPr id="5" name="Picture 4" descr="Creative Commons Licenc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5921" y="3816512"/>
            <a:ext cx="919847" cy="324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003539" y="4223785"/>
            <a:ext cx="31846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Acknowledgements: Grahame Grieve, Lloyd McKenzie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827C7C89-201F-7C4A-A4A1-0533EB17546F}"/>
              </a:ext>
            </a:extLst>
          </p:cNvPr>
          <p:cNvSpPr txBox="1">
            <a:spLocks/>
          </p:cNvSpPr>
          <p:nvPr/>
        </p:nvSpPr>
        <p:spPr>
          <a:xfrm>
            <a:off x="7662862" y="4808560"/>
            <a:ext cx="271463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defTabSz="457200" rtl="0" fontAlgn="base">
              <a:spcBef>
                <a:spcPct val="0"/>
              </a:spcBef>
              <a:spcAft>
                <a:spcPct val="0"/>
              </a:spcAft>
              <a:defRPr sz="700"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9pPr>
          </a:lstStyle>
          <a:p>
            <a:fld id="{5CC3E5C4-3E2B-40F1-9F2B-C46CEB0C88DF}" type="slidenum">
              <a:rPr lang="en-CA" smtClean="0"/>
              <a:pPr/>
              <a:t>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81320011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$expand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161288"/>
            <a:ext cx="8228883" cy="2929042"/>
          </a:xfrm>
        </p:spPr>
        <p:txBody>
          <a:bodyPr/>
          <a:lstStyle/>
          <a:p>
            <a:r>
              <a:rPr lang="en-CA" dirty="0"/>
              <a:t>Takes a </a:t>
            </a:r>
            <a:r>
              <a:rPr lang="en-CA" dirty="0" err="1"/>
              <a:t>ValueSet</a:t>
            </a:r>
            <a:r>
              <a:rPr lang="en-CA" dirty="0"/>
              <a:t> reference or resource and returns another </a:t>
            </a:r>
            <a:r>
              <a:rPr lang="en-CA" dirty="0" err="1"/>
              <a:t>ValueSet</a:t>
            </a:r>
            <a:r>
              <a:rPr lang="en-CA" dirty="0"/>
              <a:t> resource containing the expansion (code set)</a:t>
            </a:r>
          </a:p>
          <a:p>
            <a:pPr lvl="1"/>
            <a:r>
              <a:rPr lang="en-CA" dirty="0"/>
              <a:t>Default is the current expansion (as of “now”)</a:t>
            </a:r>
          </a:p>
          <a:p>
            <a:pPr lvl="1"/>
            <a:r>
              <a:rPr lang="en-CA" dirty="0"/>
              <a:t>http://....ValueSet/</a:t>
            </a:r>
            <a:r>
              <a:rPr lang="en-CA" i="1" dirty="0" err="1"/>
              <a:t>someValueSetId</a:t>
            </a:r>
            <a:r>
              <a:rPr lang="en-CA" i="1" dirty="0"/>
              <a:t>/</a:t>
            </a:r>
            <a:r>
              <a:rPr lang="en-CA" dirty="0">
                <a:solidFill>
                  <a:srgbClr val="C00000"/>
                </a:solidFill>
              </a:rPr>
              <a:t>$expand</a:t>
            </a:r>
          </a:p>
          <a:p>
            <a:pPr lvl="1"/>
            <a:r>
              <a:rPr lang="en-CA" dirty="0"/>
              <a:t>http://...</a:t>
            </a:r>
            <a:r>
              <a:rPr lang="en-CA" dirty="0" err="1"/>
              <a:t>ValueSet</a:t>
            </a:r>
            <a:r>
              <a:rPr lang="en-CA" dirty="0"/>
              <a:t>/</a:t>
            </a:r>
            <a:r>
              <a:rPr lang="en-CA" dirty="0">
                <a:solidFill>
                  <a:srgbClr val="C00000"/>
                </a:solidFill>
              </a:rPr>
              <a:t>$</a:t>
            </a:r>
            <a:r>
              <a:rPr lang="en-CA" dirty="0" err="1">
                <a:solidFill>
                  <a:srgbClr val="C00000"/>
                </a:solidFill>
              </a:rPr>
              <a:t>expand</a:t>
            </a:r>
            <a:r>
              <a:rPr lang="en-CA" dirty="0" err="1"/>
              <a:t>?url</a:t>
            </a:r>
            <a:r>
              <a:rPr lang="en-CA" dirty="0"/>
              <a:t>=[</a:t>
            </a:r>
            <a:r>
              <a:rPr lang="en-CA" i="1" dirty="0"/>
              <a:t>someURL</a:t>
            </a:r>
            <a:r>
              <a:rPr lang="en-CA" dirty="0"/>
              <a:t>]</a:t>
            </a:r>
          </a:p>
          <a:p>
            <a:pPr lvl="1"/>
            <a:r>
              <a:rPr lang="en-CA" dirty="0"/>
              <a:t>http://...</a:t>
            </a:r>
            <a:r>
              <a:rPr lang="en-CA" dirty="0" err="1"/>
              <a:t>ValueSet</a:t>
            </a:r>
            <a:r>
              <a:rPr lang="en-CA" dirty="0"/>
              <a:t>/</a:t>
            </a:r>
            <a:r>
              <a:rPr lang="en-CA" dirty="0">
                <a:solidFill>
                  <a:srgbClr val="C00000"/>
                </a:solidFill>
              </a:rPr>
              <a:t>$expand</a:t>
            </a:r>
            <a:r>
              <a:rPr lang="en-CA" dirty="0"/>
              <a:t> (pass </a:t>
            </a:r>
            <a:r>
              <a:rPr lang="en-CA" dirty="0" err="1"/>
              <a:t>ValueSet</a:t>
            </a:r>
            <a:r>
              <a:rPr lang="en-CA" dirty="0"/>
              <a:t> in body)</a:t>
            </a:r>
          </a:p>
          <a:p>
            <a:r>
              <a:rPr lang="en-CA" dirty="0"/>
              <a:t>$expand operation parameters</a:t>
            </a:r>
          </a:p>
          <a:p>
            <a:pPr lvl="1"/>
            <a:r>
              <a:rPr lang="en-CA" dirty="0"/>
              <a:t>Used to configure the behavior of a terminology server when it processes </a:t>
            </a:r>
            <a:r>
              <a:rPr lang="en-CA" dirty="0" err="1"/>
              <a:t>ValueSet</a:t>
            </a:r>
            <a:r>
              <a:rPr lang="en-CA" dirty="0"/>
              <a:t> resources to generate expansions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345583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$expand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Some additional parameters include:</a:t>
            </a:r>
          </a:p>
          <a:p>
            <a:pPr lvl="1"/>
            <a:r>
              <a:rPr lang="en-CA" b="1" dirty="0"/>
              <a:t>filter</a:t>
            </a:r>
            <a:r>
              <a:rPr lang="en-CA" dirty="0"/>
              <a:t>: Only include concepts with display name containing string</a:t>
            </a:r>
          </a:p>
          <a:p>
            <a:pPr lvl="2"/>
            <a:r>
              <a:rPr lang="en-CA" dirty="0"/>
              <a:t>This is a good way to search for a code</a:t>
            </a:r>
          </a:p>
          <a:p>
            <a:pPr lvl="1"/>
            <a:r>
              <a:rPr lang="en-CA" b="1" dirty="0"/>
              <a:t>date: </a:t>
            </a:r>
            <a:r>
              <a:rPr lang="en-CA" dirty="0"/>
              <a:t>Generate the expansion as of the specified date</a:t>
            </a:r>
            <a:endParaRPr lang="en-CA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33832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$expand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Extensional value set definition (enumerated list)</a:t>
            </a:r>
          </a:p>
          <a:p>
            <a:pPr lvl="1"/>
            <a:r>
              <a:rPr lang="en-US" dirty="0">
                <a:hlinkClick r:id="rId2"/>
              </a:rPr>
              <a:t>https://fhir.hausamconsulting.com/r4/ValueSet/procedure-category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https://fhir.hausamconsulting.com/r4/ValueSet/procedure-category/$expand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45341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$expand examples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161288"/>
            <a:ext cx="8228883" cy="2929042"/>
          </a:xfrm>
        </p:spPr>
        <p:txBody>
          <a:bodyPr/>
          <a:lstStyle/>
          <a:p>
            <a:r>
              <a:rPr lang="en-US" dirty="0" err="1"/>
              <a:t>Intensional</a:t>
            </a:r>
            <a:r>
              <a:rPr lang="en-US" dirty="0"/>
              <a:t> value set definition (code system query based)</a:t>
            </a:r>
          </a:p>
          <a:p>
            <a:pPr lvl="1"/>
            <a:r>
              <a:rPr lang="en-US" dirty="0"/>
              <a:t>“All codes”</a:t>
            </a:r>
            <a:endParaRPr lang="en-US" dirty="0">
              <a:hlinkClick r:id="rId2"/>
            </a:endParaRPr>
          </a:p>
          <a:p>
            <a:pPr lvl="2"/>
            <a:r>
              <a:rPr lang="en-US" dirty="0">
                <a:hlinkClick r:id="rId3"/>
              </a:rPr>
              <a:t>https://fhir.hausamconsulting.com/r4/ValueSet/observation-category</a:t>
            </a:r>
            <a:endParaRPr lang="en-US" dirty="0"/>
          </a:p>
          <a:p>
            <a:pPr lvl="2"/>
            <a:r>
              <a:rPr lang="en-US" dirty="0">
                <a:hlinkClick r:id="rId4"/>
              </a:rPr>
              <a:t>https://fhir.hausamconsulting.com/r4/ValueSet/observation-category/$expand</a:t>
            </a:r>
            <a:endParaRPr lang="en-US" dirty="0"/>
          </a:p>
          <a:p>
            <a:pPr lvl="1"/>
            <a:r>
              <a:rPr lang="en-US" dirty="0"/>
              <a:t>“is-a” hierarchy</a:t>
            </a:r>
          </a:p>
          <a:p>
            <a:pPr lvl="2"/>
            <a:r>
              <a:rPr lang="en-US" dirty="0">
                <a:hlinkClick r:id="rId5"/>
              </a:rPr>
              <a:t>https://fhir.hausamconsulting.com/r4/ValueSet/route-codes</a:t>
            </a:r>
            <a:endParaRPr lang="en-US" dirty="0"/>
          </a:p>
          <a:p>
            <a:pPr lvl="3"/>
            <a:r>
              <a:rPr lang="en-US" dirty="0"/>
              <a:t>284009009 = “Route of administration value”</a:t>
            </a:r>
          </a:p>
          <a:p>
            <a:pPr lvl="2"/>
            <a:r>
              <a:rPr lang="en-US" dirty="0">
                <a:hlinkClick r:id="rId6"/>
              </a:rPr>
              <a:t>https://fhir.hausamconsulting.com/r4/ValueSet/route-codes/$expand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87701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$validate-code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161288"/>
            <a:ext cx="8228883" cy="2929042"/>
          </a:xfrm>
        </p:spPr>
        <p:txBody>
          <a:bodyPr/>
          <a:lstStyle/>
          <a:p>
            <a:r>
              <a:rPr lang="en-CA" dirty="0"/>
              <a:t>Takes a code/Coding/</a:t>
            </a:r>
            <a:r>
              <a:rPr lang="en-CA" dirty="0" err="1"/>
              <a:t>CodeableConcept</a:t>
            </a:r>
            <a:r>
              <a:rPr lang="en-CA" baseline="0" dirty="0"/>
              <a:t> and checks if it’s valid against a value set or a code system</a:t>
            </a:r>
          </a:p>
          <a:p>
            <a:pPr lvl="1"/>
            <a:r>
              <a:rPr lang="en-CA" dirty="0"/>
              <a:t>Specify value set (same as for $expand)</a:t>
            </a:r>
          </a:p>
          <a:p>
            <a:pPr lvl="1"/>
            <a:r>
              <a:rPr lang="en-CA" dirty="0"/>
              <a:t>Code to validate – either </a:t>
            </a:r>
            <a:r>
              <a:rPr lang="en-CA" dirty="0" err="1"/>
              <a:t>code+system</a:t>
            </a:r>
            <a:r>
              <a:rPr lang="en-CA" dirty="0"/>
              <a:t> (with or without version, display), Coding or </a:t>
            </a:r>
            <a:r>
              <a:rPr lang="en-CA" dirty="0" err="1"/>
              <a:t>CodeableConcept</a:t>
            </a:r>
            <a:endParaRPr lang="en-CA" dirty="0"/>
          </a:p>
          <a:p>
            <a:pPr lvl="1"/>
            <a:r>
              <a:rPr lang="en-CA" dirty="0"/>
              <a:t>date – date to validate as of</a:t>
            </a:r>
          </a:p>
          <a:p>
            <a:r>
              <a:rPr lang="en-CA" dirty="0"/>
              <a:t>Outputs: true/false</a:t>
            </a:r>
          </a:p>
          <a:p>
            <a:pPr lvl="1"/>
            <a:r>
              <a:rPr lang="en-CA" dirty="0"/>
              <a:t>message if not valid, display names if valid</a:t>
            </a:r>
          </a:p>
          <a:p>
            <a:r>
              <a:rPr lang="en-GB" dirty="0"/>
              <a:t>The primary method for validating coded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34356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$validate-code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FHIR condition-category “problem-list-item” </a:t>
            </a:r>
            <a:r>
              <a:rPr lang="en-US" dirty="0">
                <a:solidFill>
                  <a:srgbClr val="C00000"/>
                </a:solidFill>
              </a:rPr>
              <a:t>(</a:t>
            </a:r>
            <a:r>
              <a:rPr lang="en-US" dirty="0" err="1">
                <a:solidFill>
                  <a:srgbClr val="C00000"/>
                </a:solidFill>
              </a:rPr>
              <a:t>ValueSet</a:t>
            </a:r>
            <a:r>
              <a:rPr lang="en-US" dirty="0">
                <a:solidFill>
                  <a:srgbClr val="C00000"/>
                </a:solidFill>
              </a:rPr>
              <a:t>)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https://fhir.hausamconsulting.com/r4/ValueSet/$validate-code?url=http://hl7.org/fhir/ValueSet/condition-category&amp;system=http://terminology.hl7.org/CodeSystem/condition-category&amp;code=problem-list-item</a:t>
            </a:r>
            <a:endParaRPr lang="en-US" dirty="0"/>
          </a:p>
          <a:p>
            <a:r>
              <a:rPr lang="is-IS" dirty="0"/>
              <a:t>SNOMED CT “Pneumonia” (233604007) </a:t>
            </a:r>
            <a:r>
              <a:rPr lang="is-IS" dirty="0">
                <a:solidFill>
                  <a:srgbClr val="C00000"/>
                </a:solidFill>
              </a:rPr>
              <a:t>(CodeSystem)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lang="en-US" dirty="0">
                <a:hlinkClick r:id="rId3"/>
              </a:rPr>
              <a:t>https://terminz.azurewebsites.net/fhir/CodeSystem/$validate-code?system=http://snomed.info/sct&amp;code=233604007&amp;_format=json&amp;_pretty=true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41393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$lookup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Takes a </a:t>
            </a:r>
            <a:r>
              <a:rPr lang="en-CA" dirty="0" err="1"/>
              <a:t>code+system</a:t>
            </a:r>
            <a:r>
              <a:rPr lang="en-CA" dirty="0"/>
              <a:t>(version) or Coding and returns additional details about the concept</a:t>
            </a:r>
          </a:p>
          <a:p>
            <a:pPr lvl="1"/>
            <a:r>
              <a:rPr lang="en-CA" dirty="0"/>
              <a:t>Name, version, preferred display string, properties (including </a:t>
            </a:r>
            <a:r>
              <a:rPr lang="en-CA" dirty="0" err="1"/>
              <a:t>subproperties</a:t>
            </a:r>
            <a:r>
              <a:rPr lang="en-CA" dirty="0"/>
              <a:t>) and designations (additional representations for the concept)</a:t>
            </a:r>
          </a:p>
          <a:p>
            <a:r>
              <a:rPr lang="en-CA" dirty="0"/>
              <a:t>Some additional parameters include:</a:t>
            </a:r>
          </a:p>
          <a:p>
            <a:pPr lvl="1"/>
            <a:r>
              <a:rPr lang="en-CA" b="1" dirty="0"/>
              <a:t>property</a:t>
            </a:r>
            <a:r>
              <a:rPr lang="en-CA" dirty="0"/>
              <a:t>: Only include concepts with display name containing string</a:t>
            </a:r>
          </a:p>
          <a:p>
            <a:pPr lvl="1"/>
            <a:r>
              <a:rPr lang="en-CA" b="1" dirty="0"/>
              <a:t>date: </a:t>
            </a:r>
            <a:r>
              <a:rPr lang="en-CA" dirty="0"/>
              <a:t>return information as of the specified date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13638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$lookup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/>
              <a:t>$lookup can also be used to determine whether a code exists in the </a:t>
            </a:r>
            <a:r>
              <a:rPr lang="en-GB" err="1"/>
              <a:t>CodeSystem</a:t>
            </a:r>
            <a:endParaRPr lang="en-GB"/>
          </a:p>
          <a:p>
            <a:pPr lvl="1"/>
            <a:r>
              <a:rPr lang="en-GB"/>
              <a:t>Similar capability to using $validate-code with </a:t>
            </a:r>
            <a:r>
              <a:rPr lang="en-GB" err="1"/>
              <a:t>CodeSystem</a:t>
            </a:r>
            <a:r>
              <a:rPr lang="en-GB"/>
              <a:t>, but returns an </a:t>
            </a:r>
            <a:r>
              <a:rPr lang="en-GB" err="1"/>
              <a:t>OperationOutcome</a:t>
            </a:r>
            <a:r>
              <a:rPr lang="en-GB"/>
              <a:t> (error) if the code does not exist</a:t>
            </a:r>
          </a:p>
          <a:p>
            <a:pPr lvl="1"/>
            <a:r>
              <a:rPr lang="en-GB"/>
              <a:t>Returns the details if the lookup is successful</a:t>
            </a:r>
          </a:p>
          <a:p>
            <a:pPr lvl="2"/>
            <a:r>
              <a:rPr lang="en-GB"/>
              <a:t>Only needs one operation, rather than two</a:t>
            </a:r>
          </a:p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74030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$lookup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s-IS" dirty="0"/>
              <a:t>SNOMED CT </a:t>
            </a:r>
            <a:r>
              <a:rPr lang="en-US" dirty="0"/>
              <a:t>“Pneumonia” (</a:t>
            </a:r>
            <a:r>
              <a:rPr lang="is-IS" dirty="0"/>
              <a:t>233604007</a:t>
            </a:r>
            <a:r>
              <a:rPr lang="en-US" dirty="0"/>
              <a:t>)</a:t>
            </a:r>
          </a:p>
          <a:p>
            <a:pPr marL="342900" lvl="1" indent="0">
              <a:buNone/>
            </a:pPr>
            <a:r>
              <a:rPr lang="en-US" dirty="0">
                <a:solidFill>
                  <a:srgbClr val="00B050"/>
                </a:solidFill>
              </a:rPr>
              <a:t>Note: Different servers will display different details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2"/>
              </a:rPr>
              <a:t>https://fhir.hausamconsulting.com/r4/CodeSystem/$lookup?system=http://snomed.info/sct&amp;code=233604007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http://tx.fhir.org/r4/CodeSystem/$lookup?system=http://snomed.info/sct&amp;code=233604007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https://terminz.azurewebsites.net/fhir/CodeSystem/$lookup?system=http://snomed.info/sct&amp;code=233604007&amp;_format=json&amp;_pretty=true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38732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$subsumes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344168"/>
            <a:ext cx="8228883" cy="2929042"/>
          </a:xfrm>
        </p:spPr>
        <p:txBody>
          <a:bodyPr/>
          <a:lstStyle/>
          <a:p>
            <a:r>
              <a:rPr lang="en-US" dirty="0"/>
              <a:t>Test whether </a:t>
            </a:r>
            <a:r>
              <a:rPr lang="en-US" dirty="0" err="1"/>
              <a:t>codeA</a:t>
            </a:r>
            <a:r>
              <a:rPr lang="en-US" dirty="0"/>
              <a:t> / </a:t>
            </a:r>
            <a:r>
              <a:rPr lang="en-US" dirty="0" err="1"/>
              <a:t>codingA</a:t>
            </a:r>
            <a:r>
              <a:rPr lang="en-US" dirty="0"/>
              <a:t> subsumes (or is subsumed by) </a:t>
            </a:r>
            <a:r>
              <a:rPr lang="en-US" dirty="0" err="1"/>
              <a:t>codeB</a:t>
            </a:r>
            <a:r>
              <a:rPr lang="en-US" dirty="0"/>
              <a:t> / </a:t>
            </a:r>
            <a:r>
              <a:rPr lang="en-US" dirty="0" err="1"/>
              <a:t>codingB</a:t>
            </a:r>
            <a:endParaRPr lang="en-US" dirty="0"/>
          </a:p>
          <a:p>
            <a:pPr lvl="1"/>
            <a:r>
              <a:rPr lang="en-US" dirty="0"/>
              <a:t>Based on the semantics of </a:t>
            </a:r>
            <a:r>
              <a:rPr lang="en-US" dirty="0" err="1"/>
              <a:t>subsumption</a:t>
            </a:r>
            <a:r>
              <a:rPr lang="en-US" dirty="0"/>
              <a:t> in the underlying code system (e.g. SNOMED CT)</a:t>
            </a:r>
            <a:endParaRPr lang="en-CA" dirty="0"/>
          </a:p>
          <a:p>
            <a:r>
              <a:rPr lang="en-CA" dirty="0"/>
              <a:t>Returns one of four possible codes:</a:t>
            </a:r>
          </a:p>
          <a:p>
            <a:pPr lvl="1"/>
            <a:r>
              <a:rPr lang="en-CA" dirty="0"/>
              <a:t>equivalent, subsumes, subsumed-by, and not-subsumed</a:t>
            </a:r>
          </a:p>
          <a:p>
            <a:r>
              <a:rPr lang="en-CA" dirty="0"/>
              <a:t>If unable to determine the relationship between codes, returns an error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1896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Tutorial </a:t>
            </a:r>
            <a:r>
              <a:rPr lang="en-US" dirty="0"/>
              <a:t>Learning Objectives covered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cs typeface="Arial" panose="020B0604020202020204" pitchFamily="34" charset="0"/>
              </a:rPr>
              <a:t>Part 1 – Introduction and Fundamentals</a:t>
            </a:r>
          </a:p>
          <a:p>
            <a:r>
              <a:rPr lang="en-US" dirty="0">
                <a:solidFill>
                  <a:srgbClr val="00B050"/>
                </a:solidFill>
                <a:cs typeface="Arial" panose="020B0604020202020204" pitchFamily="34" charset="0"/>
              </a:rPr>
              <a:t>Understand how coded data is represented in data types and model elements and is exchanged in FHIR resources</a:t>
            </a:r>
          </a:p>
          <a:p>
            <a:r>
              <a:rPr lang="en-US" dirty="0">
                <a:solidFill>
                  <a:srgbClr val="00B050"/>
                </a:solidFill>
                <a:cs typeface="Arial" panose="020B0604020202020204" pitchFamily="34" charset="0"/>
              </a:rPr>
              <a:t>Understand how code systems and value sets in FHIR are defined, identified and used</a:t>
            </a:r>
          </a:p>
          <a:p>
            <a:r>
              <a:rPr lang="en-US" dirty="0">
                <a:solidFill>
                  <a:srgbClr val="00B050"/>
                </a:solidFill>
                <a:cs typeface="Arial" panose="020B0604020202020204" pitchFamily="34" charset="0"/>
              </a:rPr>
              <a:t>Understand terminology binding and how to specify and use it correctly in FHIR models (resources and profiles)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1661257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$subsumes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s-IS" dirty="0"/>
              <a:t>SNOMED CT </a:t>
            </a:r>
            <a:r>
              <a:rPr lang="en-US" dirty="0"/>
              <a:t>“Viral hepatitis” (</a:t>
            </a:r>
            <a:r>
              <a:rPr lang="is-IS" dirty="0">
                <a:solidFill>
                  <a:srgbClr val="00B050"/>
                </a:solidFill>
              </a:rPr>
              <a:t>3738000</a:t>
            </a:r>
            <a:r>
              <a:rPr lang="en-US" dirty="0"/>
              <a:t>), “Disorder of liver” (</a:t>
            </a:r>
            <a:r>
              <a:rPr lang="is-IS" dirty="0">
                <a:solidFill>
                  <a:srgbClr val="C00000"/>
                </a:solidFill>
              </a:rPr>
              <a:t>235856003</a:t>
            </a:r>
            <a:r>
              <a:rPr lang="en-US" dirty="0"/>
              <a:t>)</a:t>
            </a:r>
          </a:p>
          <a:p>
            <a:pPr lvl="1"/>
            <a:r>
              <a:rPr lang="en-GB" dirty="0">
                <a:solidFill>
                  <a:srgbClr val="80008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https://fhir.hausamconsulting.com/r4/CodeSystem/$subsumes?system=http://snomed.info/sct&amp;codeA=</a:t>
            </a:r>
            <a:r>
              <a:rPr lang="en-GB" dirty="0">
                <a:solidFill>
                  <a:srgbClr val="00B05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3738000</a:t>
            </a:r>
            <a:r>
              <a:rPr lang="en-GB" dirty="0">
                <a:solidFill>
                  <a:srgbClr val="80008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&amp;codeB=</a:t>
            </a:r>
            <a:r>
              <a:rPr lang="en-GB" dirty="0">
                <a:solidFill>
                  <a:srgbClr val="C0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235856003</a:t>
            </a:r>
            <a:endParaRPr lang="en-GB" dirty="0">
              <a:solidFill>
                <a:srgbClr val="C00000"/>
              </a:solidFill>
            </a:endParaRPr>
          </a:p>
          <a:p>
            <a:pPr lvl="1"/>
            <a:r>
              <a:rPr lang="en-GB" dirty="0">
                <a:solidFill>
                  <a:srgbClr val="0000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https://fhir.hausamconsulting.com/r4/CodeSystem/$subsumes?system=http://snomed.info/sct&amp;codeA=</a:t>
            </a:r>
            <a:r>
              <a:rPr lang="en-GB" dirty="0">
                <a:solidFill>
                  <a:srgbClr val="C0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235856003</a:t>
            </a:r>
            <a:r>
              <a:rPr lang="en-GB" dirty="0">
                <a:solidFill>
                  <a:srgbClr val="0000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&amp;codeB=</a:t>
            </a:r>
            <a:r>
              <a:rPr lang="en-GB" dirty="0">
                <a:solidFill>
                  <a:srgbClr val="00B05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3738000</a:t>
            </a:r>
            <a:endParaRPr lang="en-GB" dirty="0">
              <a:solidFill>
                <a:srgbClr val="00B050"/>
              </a:solidFill>
            </a:endParaRPr>
          </a:p>
          <a:p>
            <a:r>
              <a:rPr lang="en-GB" dirty="0"/>
              <a:t>“Malarial hepatitis” (</a:t>
            </a:r>
            <a:r>
              <a:rPr lang="en-GB" dirty="0">
                <a:solidFill>
                  <a:srgbClr val="FFC000"/>
                </a:solidFill>
              </a:rPr>
              <a:t>83072009</a:t>
            </a:r>
            <a:r>
              <a:rPr lang="en-GB" dirty="0"/>
              <a:t>), </a:t>
            </a:r>
            <a:r>
              <a:rPr lang="en-US" dirty="0"/>
              <a:t>“Viral hepatitis” (</a:t>
            </a:r>
            <a:r>
              <a:rPr lang="is-IS" dirty="0">
                <a:solidFill>
                  <a:srgbClr val="00B050"/>
                </a:solidFill>
              </a:rPr>
              <a:t>3738000</a:t>
            </a:r>
            <a:r>
              <a:rPr lang="en-US" dirty="0"/>
              <a:t>)</a:t>
            </a:r>
            <a:endParaRPr lang="en-GB" dirty="0"/>
          </a:p>
          <a:p>
            <a:pPr lvl="1"/>
            <a:r>
              <a:rPr lang="en-GB" dirty="0">
                <a:solidFill>
                  <a:srgbClr val="0000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https://fhir.hausamconsulting.com/r4/CodeSystem/$subsumes?system=http://snomed.info/sct&amp;codeA=</a:t>
            </a:r>
            <a:r>
              <a:rPr lang="en-GB" dirty="0">
                <a:solidFill>
                  <a:srgbClr val="FFC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83072009</a:t>
            </a:r>
            <a:r>
              <a:rPr lang="en-GB" dirty="0">
                <a:solidFill>
                  <a:srgbClr val="0000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&amp;codeB=</a:t>
            </a:r>
            <a:r>
              <a:rPr lang="en-GB" dirty="0">
                <a:solidFill>
                  <a:srgbClr val="00B05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3738000</a:t>
            </a:r>
            <a:endParaRPr lang="en-GB" dirty="0">
              <a:solidFill>
                <a:srgbClr val="00B050"/>
              </a:solidFill>
            </a:endParaRPr>
          </a:p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16119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$translate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344168"/>
            <a:ext cx="8228883" cy="2929042"/>
          </a:xfrm>
        </p:spPr>
        <p:txBody>
          <a:bodyPr/>
          <a:lstStyle/>
          <a:p>
            <a:r>
              <a:rPr lang="en-AU" dirty="0"/>
              <a:t>Can you translate this code to another code system?</a:t>
            </a:r>
            <a:endParaRPr lang="en-CA" dirty="0"/>
          </a:p>
          <a:p>
            <a:r>
              <a:rPr lang="en-CA" dirty="0"/>
              <a:t>Uses </a:t>
            </a:r>
            <a:r>
              <a:rPr lang="en-CA" dirty="0" err="1"/>
              <a:t>ConceptMap</a:t>
            </a:r>
            <a:r>
              <a:rPr lang="en-CA" dirty="0"/>
              <a:t> to translate the code(s)</a:t>
            </a:r>
          </a:p>
          <a:p>
            <a:pPr lvl="1"/>
            <a:r>
              <a:rPr lang="en-CA" dirty="0"/>
              <a:t>http://...ConceptMap/id$translate</a:t>
            </a:r>
          </a:p>
          <a:p>
            <a:pPr lvl="1"/>
            <a:r>
              <a:rPr lang="en-CA" dirty="0"/>
              <a:t>code, Coding or </a:t>
            </a:r>
            <a:r>
              <a:rPr lang="en-CA" dirty="0" err="1"/>
              <a:t>CodeableConcept</a:t>
            </a:r>
            <a:r>
              <a:rPr lang="en-CA" dirty="0"/>
              <a:t> passed (as per $validate-code)</a:t>
            </a:r>
          </a:p>
          <a:p>
            <a:r>
              <a:rPr lang="en-CA" dirty="0"/>
              <a:t>Output:</a:t>
            </a:r>
          </a:p>
          <a:p>
            <a:pPr lvl="1"/>
            <a:r>
              <a:rPr lang="en-CA" dirty="0"/>
              <a:t>True if can be translated</a:t>
            </a:r>
          </a:p>
          <a:p>
            <a:pPr lvl="1"/>
            <a:r>
              <a:rPr lang="en-CA" dirty="0"/>
              <a:t>Message if can’t be translated</a:t>
            </a:r>
          </a:p>
          <a:p>
            <a:pPr lvl="1"/>
            <a:r>
              <a:rPr lang="en-CA" dirty="0"/>
              <a:t>Translated coding if it can be translated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85738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$translate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ConceptMap</a:t>
            </a:r>
            <a:r>
              <a:rPr lang="en-US" dirty="0"/>
              <a:t> $translate tutorial example:</a:t>
            </a:r>
            <a:br>
              <a:rPr lang="en-US" dirty="0"/>
            </a:br>
            <a:r>
              <a:rPr lang="en-US" dirty="0"/>
              <a:t>FHIR address-use to V3 </a:t>
            </a:r>
            <a:r>
              <a:rPr lang="en-US" dirty="0" err="1"/>
              <a:t>AddressUse</a:t>
            </a:r>
            <a:r>
              <a:rPr lang="en-US" dirty="0"/>
              <a:t> value sets (</a:t>
            </a:r>
            <a:r>
              <a:rPr lang="en-US" dirty="0" err="1"/>
              <a:t>Terminz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ConceptMap</a:t>
            </a:r>
            <a:r>
              <a:rPr lang="en-US" dirty="0"/>
              <a:t> resource used in the example:</a:t>
            </a:r>
            <a:br>
              <a:rPr lang="en-US" dirty="0"/>
            </a:br>
            <a:r>
              <a:rPr lang="en-US" dirty="0">
                <a:hlinkClick r:id="rId2"/>
              </a:rPr>
              <a:t>https://terminz.azurewebsites.net/fhir/ConceptMap?source=http://hl7.org/fhir/ValueSet/address-use&amp;target=http://terminology.hl7.org/ValueSet/v3-AddressUse&amp;_format=json&amp;_pretty=true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78667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$translate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ConceptMap</a:t>
            </a:r>
            <a:r>
              <a:rPr lang="en-US" dirty="0"/>
              <a:t> $translate tutorial example:</a:t>
            </a:r>
            <a:br>
              <a:rPr lang="en-US" dirty="0"/>
            </a:br>
            <a:r>
              <a:rPr lang="en-US" dirty="0"/>
              <a:t>FHIR address-use to V3 </a:t>
            </a:r>
            <a:r>
              <a:rPr lang="en-US" dirty="0" err="1"/>
              <a:t>AddressUse</a:t>
            </a:r>
            <a:r>
              <a:rPr lang="en-US" dirty="0"/>
              <a:t> value sets (</a:t>
            </a:r>
            <a:r>
              <a:rPr lang="en-US" dirty="0" err="1"/>
              <a:t>Terminz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hlinkClick r:id="rId2"/>
              </a:rPr>
              <a:t>https://terminz.azurewebsites.net/fhir/ConceptMap/$translate?system=http://hl7.org/fhir/address-use&amp;code=home&amp;source=http://hl7.org/fhir/ValueSet/address-use&amp;target=http://terminology.hl7.org/ValueSet/v3-AddressUse&amp;_format=json&amp;_pretty=true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6353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2A2B2-4F5C-D04C-B5CE-8199AC5B3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Useful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A823B-9416-8E44-A89D-BF39C8C5C3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4362" y="1161288"/>
            <a:ext cx="8228883" cy="2929042"/>
          </a:xfrm>
        </p:spPr>
        <p:txBody>
          <a:bodyPr/>
          <a:lstStyle/>
          <a:p>
            <a:r>
              <a:rPr lang="en-GB" dirty="0"/>
              <a:t>Paging</a:t>
            </a:r>
          </a:p>
          <a:p>
            <a:pPr lvl="1"/>
            <a:r>
              <a:rPr lang="en-GB" dirty="0"/>
              <a:t>Search results can be paged</a:t>
            </a:r>
          </a:p>
          <a:p>
            <a:pPr lvl="2"/>
            <a:r>
              <a:rPr lang="en-GB" dirty="0"/>
              <a:t>http://hl7.org/</a:t>
            </a:r>
            <a:r>
              <a:rPr lang="en-GB" dirty="0" err="1"/>
              <a:t>fhir</a:t>
            </a:r>
            <a:r>
              <a:rPr lang="en-GB" dirty="0"/>
              <a:t>/</a:t>
            </a:r>
            <a:r>
              <a:rPr lang="en-GB" dirty="0" err="1"/>
              <a:t>search.html</a:t>
            </a:r>
            <a:r>
              <a:rPr lang="en-GB" dirty="0"/>
              <a:t>, see the _count parameter</a:t>
            </a:r>
          </a:p>
          <a:p>
            <a:pPr lvl="1"/>
            <a:r>
              <a:rPr lang="en-GB" dirty="0"/>
              <a:t>$expand results have a separate paging mechanism (count, offset)</a:t>
            </a:r>
          </a:p>
          <a:p>
            <a:r>
              <a:rPr lang="en-GB" dirty="0"/>
              <a:t>May improve performance by requesting specific elements</a:t>
            </a:r>
          </a:p>
          <a:p>
            <a:pPr lvl="1"/>
            <a:r>
              <a:rPr lang="en-GB" dirty="0"/>
              <a:t>‘</a:t>
            </a:r>
            <a:r>
              <a:rPr lang="en-GB" dirty="0" err="1"/>
              <a:t>includeDefinition</a:t>
            </a:r>
            <a:r>
              <a:rPr lang="en-GB" dirty="0"/>
              <a:t>’ or ‘</a:t>
            </a:r>
            <a:r>
              <a:rPr lang="en-GB" dirty="0" err="1"/>
              <a:t>includeDesignations</a:t>
            </a:r>
            <a:r>
              <a:rPr lang="en-GB" dirty="0"/>
              <a:t>’ on $expand</a:t>
            </a:r>
          </a:p>
          <a:p>
            <a:pPr lvl="1"/>
            <a:r>
              <a:rPr lang="en-GB" dirty="0"/>
              <a:t>‘property’ to specify which properties to return on $lookup</a:t>
            </a:r>
          </a:p>
          <a:p>
            <a:pPr lvl="1"/>
            <a:r>
              <a:rPr lang="en-GB" dirty="0"/>
              <a:t>‘_elements’ to request specific elements to be returned on search/read operation results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C455F-A683-BE40-A9EC-D7025DD8699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03395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2A2B2-4F5C-D04C-B5CE-8199AC5B3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Useful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A823B-9416-8E44-A89D-BF39C8C5C3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4362" y="1344168"/>
            <a:ext cx="8228883" cy="2929042"/>
          </a:xfrm>
        </p:spPr>
        <p:txBody>
          <a:bodyPr/>
          <a:lstStyle/>
          <a:p>
            <a:r>
              <a:rPr lang="en-GB" dirty="0"/>
              <a:t>Batch Processing</a:t>
            </a:r>
          </a:p>
          <a:p>
            <a:pPr lvl="1"/>
            <a:r>
              <a:rPr lang="en-GB" dirty="0"/>
              <a:t>Many terminology operations are small</a:t>
            </a:r>
          </a:p>
          <a:p>
            <a:pPr lvl="1"/>
            <a:r>
              <a:rPr lang="en-GB" dirty="0"/>
              <a:t>It maybe more efficient to send them as a batch and deal with the result when it comes back</a:t>
            </a:r>
          </a:p>
          <a:p>
            <a:pPr lvl="2"/>
            <a:r>
              <a:rPr lang="en-GB" dirty="0">
                <a:hlinkClick r:id="rId2"/>
              </a:rPr>
              <a:t>http://hl7.org/fhir/http.html#transaction</a:t>
            </a:r>
            <a:endParaRPr lang="en-GB" dirty="0"/>
          </a:p>
          <a:p>
            <a:r>
              <a:rPr lang="en-GB" dirty="0"/>
              <a:t>Manage content types (Content-Type, Accept, _format)</a:t>
            </a:r>
          </a:p>
          <a:p>
            <a:pPr lvl="1"/>
            <a:r>
              <a:rPr lang="en-GB" dirty="0"/>
              <a:t>JSON or XML</a:t>
            </a:r>
          </a:p>
          <a:p>
            <a:r>
              <a:rPr lang="en-GB" dirty="0"/>
              <a:t>Accept-Encoding: </a:t>
            </a:r>
            <a:r>
              <a:rPr lang="en-GB" dirty="0" err="1"/>
              <a:t>gzip</a:t>
            </a:r>
            <a:endParaRPr lang="en-GB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C455F-A683-BE40-A9EC-D7025DD8699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49654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7DABF-6A5F-5348-9424-6F5946865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Scenarios and strategies for using Terminology </a:t>
            </a:r>
            <a:r>
              <a:rPr lang="en-US" dirty="0" err="1"/>
              <a:t>serviceS</a:t>
            </a:r>
            <a:endParaRPr lang="en-US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377EF9EF-EAC0-644E-BC57-0CF0FD7001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62862" y="4808560"/>
            <a:ext cx="271463" cy="158750"/>
          </a:xfrm>
        </p:spPr>
        <p:txBody>
          <a:bodyPr/>
          <a:lstStyle/>
          <a:p>
            <a:fld id="{5CC3E5C4-3E2B-40F1-9F2B-C46CEB0C88DF}" type="slidenum">
              <a:rPr lang="en-CA" smtClean="0"/>
              <a:pPr/>
              <a:t>36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9541882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C6C30-50D2-4946-B1CF-B5D679CBD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entry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A0BEA-F11B-724A-8F6D-6D5830A866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Choose code systems (ideally standard)</a:t>
            </a:r>
          </a:p>
          <a:p>
            <a:r>
              <a:rPr lang="en-US" dirty="0"/>
              <a:t>Choose or define value sets</a:t>
            </a:r>
          </a:p>
          <a:p>
            <a:r>
              <a:rPr lang="en-US" dirty="0"/>
              <a:t>For small value sets, populate a picklist using $expand</a:t>
            </a:r>
          </a:p>
          <a:p>
            <a:r>
              <a:rPr lang="en-US" dirty="0"/>
              <a:t>For large value sets, may use </a:t>
            </a:r>
            <a:r>
              <a:rPr lang="en-GB" dirty="0"/>
              <a:t>$</a:t>
            </a:r>
            <a:r>
              <a:rPr lang="en-GB" dirty="0" err="1"/>
              <a:t>expand?filter</a:t>
            </a:r>
            <a:r>
              <a:rPr lang="en-GB" dirty="0"/>
              <a:t>=xxx for type-ahead search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https://fhir.hausamconsulting.com/r4/ValueSet/route-codes/$expand?filter=intra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DB5DE7-A4F6-0744-BE42-D55989C242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83970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C6C30-50D2-4946-B1CF-B5D679CBD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profile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A0BEA-F11B-724A-8F6D-6D5830A866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/>
              <a:t>Choose or define the code systems and value sets</a:t>
            </a:r>
          </a:p>
          <a:p>
            <a:r>
              <a:rPr lang="en-GB"/>
              <a:t>Determine the binding strength</a:t>
            </a:r>
          </a:p>
          <a:p>
            <a:r>
              <a:rPr lang="en-GB"/>
              <a:t>Set up the code system and value set maintenance and update processes</a:t>
            </a:r>
          </a:p>
          <a:p>
            <a:pPr lvl="1"/>
            <a:r>
              <a:rPr lang="en-GB"/>
              <a:t>Concepts can become deprecated over time – watch for this!</a:t>
            </a:r>
          </a:p>
          <a:p>
            <a:pPr lvl="1"/>
            <a:r>
              <a:rPr lang="en-GB"/>
              <a:t>You may be able to use </a:t>
            </a:r>
            <a:r>
              <a:rPr lang="en-GB" err="1"/>
              <a:t>ConceptMaps</a:t>
            </a:r>
            <a:r>
              <a:rPr lang="en-GB"/>
              <a:t> to find the concepts that have changed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DB5DE7-A4F6-0744-BE42-D55989C242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80278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C6C30-50D2-4946-B1CF-B5D679CBD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Analyzing</a:t>
            </a:r>
            <a:r>
              <a:rPr lang="en-GB" dirty="0"/>
              <a:t> or validating coded 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A0BEA-F11B-724A-8F6D-6D5830A866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4362" y="1344168"/>
            <a:ext cx="8228883" cy="2929042"/>
          </a:xfrm>
        </p:spPr>
        <p:txBody>
          <a:bodyPr/>
          <a:lstStyle/>
          <a:p>
            <a:r>
              <a:rPr lang="en-GB" dirty="0"/>
              <a:t>Choose or define the code systems and value sets</a:t>
            </a:r>
          </a:p>
          <a:p>
            <a:r>
              <a:rPr lang="en-GB" dirty="0"/>
              <a:t>Use $validate-code to check whether the codes are valid in your context, and whether the display text is correct</a:t>
            </a:r>
          </a:p>
          <a:p>
            <a:pPr lvl="1"/>
            <a:r>
              <a:rPr lang="en-GB" dirty="0"/>
              <a:t>Clinical systems often allow users to change the display term</a:t>
            </a:r>
          </a:p>
          <a:p>
            <a:r>
              <a:rPr lang="en-GB" dirty="0"/>
              <a:t>Use $translate to map local or non-standard coded data to the standard code systems / value sets for analysis</a:t>
            </a:r>
          </a:p>
          <a:p>
            <a:r>
              <a:rPr lang="en-GB" dirty="0"/>
              <a:t>You may want to use an inline </a:t>
            </a:r>
            <a:r>
              <a:rPr lang="en-GB" dirty="0" err="1"/>
              <a:t>ValueSet</a:t>
            </a:r>
            <a:r>
              <a:rPr lang="en-GB" dirty="0"/>
              <a:t> with $subsumes or $validate-code (or $closure) for categorizing data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DB5DE7-A4F6-0744-BE42-D55989C242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1753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DFB07-8F30-A043-B66C-1270CD871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From Part 1?</a:t>
            </a:r>
            <a:endParaRPr lang="en-US" b="0" dirty="0">
              <a:solidFill>
                <a:srgbClr val="747679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DD643-B33A-2C45-861E-3CE1CD641B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011C7F-474F-2744-846B-9AD7B80A41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02384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C6C30-50D2-4946-B1CF-B5D679CBD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Exploring concept relationships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A0BEA-F11B-724A-8F6D-6D5830A866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/>
              <a:t>You can use $lookup to retrieve the properties and display them in a table (or other useful format)</a:t>
            </a:r>
          </a:p>
          <a:p>
            <a:r>
              <a:rPr lang="en-GB"/>
              <a:t>You can navigate the hierarchy between concepts using the ‘child’ and ‘parent’ properties or by $subsumes (or $closure)</a:t>
            </a:r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DB5DE7-A4F6-0744-BE42-D55989C242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84406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Tutorial </a:t>
            </a:r>
            <a:r>
              <a:rPr lang="en-US" dirty="0"/>
              <a:t>Learning Objectives covered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cs typeface="Arial" panose="020B0604020202020204" pitchFamily="34" charset="0"/>
              </a:rPr>
              <a:t>Part 1 – Introduction and Fundamentals</a:t>
            </a:r>
          </a:p>
          <a:p>
            <a:r>
              <a:rPr lang="en-US" dirty="0">
                <a:solidFill>
                  <a:srgbClr val="00B050"/>
                </a:solidFill>
                <a:cs typeface="Arial" panose="020B0604020202020204" pitchFamily="34" charset="0"/>
              </a:rPr>
              <a:t>Understand how coded data is represented in data types and model elements and is exchanged in FHIR resources</a:t>
            </a:r>
          </a:p>
          <a:p>
            <a:r>
              <a:rPr lang="en-US" dirty="0">
                <a:solidFill>
                  <a:srgbClr val="00B050"/>
                </a:solidFill>
                <a:cs typeface="Arial" panose="020B0604020202020204" pitchFamily="34" charset="0"/>
              </a:rPr>
              <a:t>Understand how code systems and value sets in FHIR are defined, identified and used</a:t>
            </a:r>
          </a:p>
          <a:p>
            <a:r>
              <a:rPr lang="en-US" dirty="0">
                <a:solidFill>
                  <a:srgbClr val="00B050"/>
                </a:solidFill>
                <a:cs typeface="Arial" panose="020B0604020202020204" pitchFamily="34" charset="0"/>
              </a:rPr>
              <a:t>Understand terminology binding and how to specify and use it correctly in FHIR models (resources and profiles)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8172211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Tutorial Learning </a:t>
            </a:r>
            <a:r>
              <a:rPr lang="en-US" dirty="0"/>
              <a:t>Objectives covered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cs typeface="Arial" panose="020B0604020202020204" pitchFamily="34" charset="0"/>
              </a:rPr>
              <a:t>Part 2 – Searching</a:t>
            </a:r>
            <a:r>
              <a:rPr lang="en-US" b="1" dirty="0"/>
              <a:t> and Services</a:t>
            </a:r>
            <a:endParaRPr lang="en-US" b="1" dirty="0"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00B050"/>
                </a:solidFill>
                <a:cs typeface="Arial" panose="020B0604020202020204" pitchFamily="34" charset="0"/>
              </a:rPr>
              <a:t>Understand and use FHIR terminology-based search capabilities</a:t>
            </a:r>
          </a:p>
          <a:p>
            <a:r>
              <a:rPr lang="en-US" dirty="0">
                <a:solidFill>
                  <a:srgbClr val="00B050"/>
                </a:solidFill>
                <a:cs typeface="Arial" panose="020B0604020202020204" pitchFamily="34" charset="0"/>
              </a:rPr>
              <a:t>Understand and use FHIR Terminology Service capabilities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94262892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B59C6-BE69-104A-9BE2-0477C4E85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1 &amp; 2 Questions and Answers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0DF25-9666-C644-BEF9-89CD220066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Has this answered </a:t>
            </a:r>
            <a:r>
              <a:rPr lang="en-US" b="1" dirty="0"/>
              <a:t>your</a:t>
            </a:r>
            <a:r>
              <a:rPr lang="en-US" dirty="0"/>
              <a:t> questions?</a:t>
            </a:r>
          </a:p>
          <a:p>
            <a:r>
              <a:rPr lang="en-US" dirty="0"/>
              <a:t>How do </a:t>
            </a:r>
            <a:r>
              <a:rPr lang="en-US" b="1" dirty="0"/>
              <a:t>you</a:t>
            </a:r>
            <a:r>
              <a:rPr lang="en-US" dirty="0"/>
              <a:t> expect to use terminology and terminology services in </a:t>
            </a:r>
            <a:r>
              <a:rPr lang="en-US" b="1" dirty="0"/>
              <a:t>your</a:t>
            </a:r>
            <a:r>
              <a:rPr lang="en-US" dirty="0"/>
              <a:t> applications?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AEF1BA-88D4-D648-97DB-3305029E37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68070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Part 3 - additional TOPICS</a:t>
            </a:r>
            <a:br>
              <a:rPr lang="en-CA" dirty="0"/>
            </a:br>
            <a:r>
              <a:rPr lang="en-CA" dirty="0"/>
              <a:t>for further learning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7A0113-D9CD-084B-9377-0FE8E6D4ACD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62862" y="4808560"/>
            <a:ext cx="271463" cy="158750"/>
          </a:xfrm>
        </p:spPr>
        <p:txBody>
          <a:bodyPr/>
          <a:lstStyle/>
          <a:p>
            <a:fld id="{5CC3E5C4-3E2B-40F1-9F2B-C46CEB0C88DF}" type="slidenum">
              <a:rPr lang="en-CA" smtClean="0"/>
              <a:pPr/>
              <a:t>44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119865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Implicit value sets</a:t>
            </a:r>
          </a:p>
          <a:p>
            <a:r>
              <a:rPr lang="en-US" dirty="0"/>
              <a:t>$closure operation</a:t>
            </a:r>
          </a:p>
          <a:p>
            <a:r>
              <a:rPr lang="en-US" dirty="0"/>
              <a:t>Code System Supplements and Fragments</a:t>
            </a:r>
          </a:p>
          <a:p>
            <a:r>
              <a:rPr lang="en-US" dirty="0"/>
              <a:t>SNOMED CT expressions and Expression Constraint Language (ECL)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620042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Implicit Value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Implicit value sets are those whose specification can be predicted based on the grammar of the underlying code system, and the known structure of the URL that identifies them</a:t>
            </a:r>
          </a:p>
          <a:p>
            <a:r>
              <a:rPr lang="en-US" dirty="0"/>
              <a:t>Example - SNOMED CT has common sets of implicit value sets defined: </a:t>
            </a:r>
          </a:p>
          <a:p>
            <a:pPr lvl="1"/>
            <a:r>
              <a:rPr lang="en-US" dirty="0"/>
              <a:t>By </a:t>
            </a:r>
            <a:r>
              <a:rPr lang="en-US" dirty="0" err="1"/>
              <a:t>Subsumption</a:t>
            </a:r>
            <a:r>
              <a:rPr lang="en-US" dirty="0"/>
              <a:t>, By Reference Set, etc.</a:t>
            </a:r>
          </a:p>
          <a:p>
            <a:pPr lvl="1"/>
            <a:r>
              <a:rPr lang="en-US" dirty="0"/>
              <a:t>See </a:t>
            </a:r>
            <a:r>
              <a:rPr lang="en-US" dirty="0">
                <a:hlinkClick r:id="rId2"/>
              </a:rPr>
              <a:t>http://hl7.org/fhir/snomedct.html#implicit</a:t>
            </a:r>
            <a:endParaRPr lang="en-US" dirty="0"/>
          </a:p>
          <a:p>
            <a:pPr marL="3429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007368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Implicit Value Sets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Implicit value sets do not use complex queries</a:t>
            </a:r>
          </a:p>
          <a:p>
            <a:pPr lvl="1"/>
            <a:r>
              <a:rPr lang="en-US"/>
              <a:t>Allows a single URL to serve as a value set definition that defines a value set, and can serve as the basis for the $expansion operation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554563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Implicit Value Set $expand Example URL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SNOMED CT subtypes of “Pneumonia” (</a:t>
            </a:r>
            <a:r>
              <a:rPr lang="is-IS" dirty="0"/>
              <a:t>233604007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hlinkClick r:id="rId2"/>
              </a:rPr>
              <a:t>https://r4.ontoserver.csiro.au/fhir/ValueSet/$expand?url=http%3A%2F%2Fsnomed.info%2Fsct%3Ffhir_vs=isa%2F233604007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http://tx.fhir.org/r4/ValueSet/$expand?url=http%3A%2F%2Fsnomed.info%2Fsct%3Ffhir_vs=isa%2F233604007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https://terminz.azurewebsites.net/fhir/ValueSet/$expand?url=http%3A%2F%2Fsnomed.info%2Fsct%3Ffhir_vs=isa%2F233604007&amp;_format=json&amp;_pretty=true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283903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Closure – why do we need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/>
              <a:t>Find any observations for male patients over the age of 50 who attended a particular clinic within a particular 2 week period, with a diagnosis of gout, and who had an elevated serum creatinine</a:t>
            </a:r>
          </a:p>
          <a:p>
            <a:r>
              <a:rPr lang="en-AU"/>
              <a:t>Some of this is terminology based, some isn’t</a:t>
            </a:r>
          </a:p>
          <a:p>
            <a:r>
              <a:rPr lang="en-AU"/>
              <a:t>How do you make this work?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4503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Tutorial Learning </a:t>
            </a:r>
            <a:r>
              <a:rPr lang="en-US" dirty="0"/>
              <a:t>Objectives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cs typeface="Arial" panose="020B0604020202020204" pitchFamily="34" charset="0"/>
              </a:rPr>
              <a:t>Part 2 – Searching</a:t>
            </a:r>
            <a:r>
              <a:rPr lang="en-US" b="1" dirty="0"/>
              <a:t> and Services</a:t>
            </a:r>
            <a:endParaRPr lang="en-US" b="1" dirty="0">
              <a:cs typeface="Arial" panose="020B0604020202020204" pitchFamily="34" charset="0"/>
            </a:endParaRPr>
          </a:p>
          <a:p>
            <a:r>
              <a:rPr lang="en-US" dirty="0">
                <a:cs typeface="Arial" panose="020B0604020202020204" pitchFamily="34" charset="0"/>
              </a:rPr>
              <a:t>Understand and use FHIR terminology-based search capabilities</a:t>
            </a:r>
          </a:p>
          <a:p>
            <a:r>
              <a:rPr lang="en-US" dirty="0">
                <a:cs typeface="Arial" panose="020B0604020202020204" pitchFamily="34" charset="0"/>
              </a:rPr>
              <a:t>Understand and use FHIR Terminology Service capabilities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6256169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Closure – the problem and the FHIR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Both "diagnosis of gout" and "serum creatinine" involve value set and/or </a:t>
            </a:r>
            <a:r>
              <a:rPr lang="en-US" err="1"/>
              <a:t>subsumption</a:t>
            </a:r>
            <a:r>
              <a:rPr lang="en-US"/>
              <a:t> queries (against SNOMED CT and LOINC respectively)</a:t>
            </a:r>
          </a:p>
          <a:p>
            <a:r>
              <a:rPr lang="en-US"/>
              <a:t>Generate a </a:t>
            </a:r>
            <a:r>
              <a:rPr lang="en-US" err="1"/>
              <a:t>subsumption</a:t>
            </a:r>
            <a:r>
              <a:rPr lang="en-US"/>
              <a:t> closure table on the fly, as new codes are seen</a:t>
            </a:r>
          </a:p>
          <a:p>
            <a:pPr lvl="1"/>
            <a:r>
              <a:rPr lang="en-US"/>
              <a:t>Terminology server does terminological reasoning</a:t>
            </a:r>
          </a:p>
          <a:p>
            <a:pPr lvl="1"/>
            <a:r>
              <a:rPr lang="en-US"/>
              <a:t>Client does closure table maintenance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5020734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$closure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dirty="0"/>
              <a:t>For every new code encountered by the client in a context:</a:t>
            </a:r>
          </a:p>
          <a:p>
            <a:r>
              <a:rPr lang="en-AU" dirty="0"/>
              <a:t>Ask the server what relationships exist with codes already in that context</a:t>
            </a:r>
          </a:p>
          <a:p>
            <a:r>
              <a:rPr lang="en-AU" dirty="0"/>
              <a:t>Put them all in a ‘closure’ table</a:t>
            </a:r>
          </a:p>
          <a:p>
            <a:pPr lvl="1"/>
            <a:r>
              <a:rPr lang="en-AU" dirty="0"/>
              <a:t>Concept table (key : system : code : display)</a:t>
            </a:r>
          </a:p>
          <a:p>
            <a:pPr lvl="1"/>
            <a:r>
              <a:rPr lang="en-AU" dirty="0"/>
              <a:t>Closure table (</a:t>
            </a:r>
            <a:r>
              <a:rPr lang="en-AU" dirty="0" err="1"/>
              <a:t>keySource</a:t>
            </a:r>
            <a:r>
              <a:rPr lang="en-AU" dirty="0"/>
              <a:t>, </a:t>
            </a:r>
            <a:r>
              <a:rPr lang="en-AU" dirty="0" err="1"/>
              <a:t>keyDest</a:t>
            </a:r>
            <a:r>
              <a:rPr lang="en-AU" dirty="0"/>
              <a:t>)</a:t>
            </a:r>
          </a:p>
          <a:p>
            <a:r>
              <a:rPr lang="en-AU" dirty="0"/>
              <a:t>Can include joins on this table as part of other queries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390669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$closure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dirty="0"/>
              <a:t>See “Follow the Yellow-Brick Code” presentation by Jim Steel </a:t>
            </a:r>
            <a:r>
              <a:rPr lang="en-US" dirty="0"/>
              <a:t>(slides 22-26)</a:t>
            </a:r>
            <a:endParaRPr lang="en-AU" dirty="0"/>
          </a:p>
          <a:p>
            <a:pPr lvl="1"/>
            <a:r>
              <a:rPr lang="en-US" dirty="0"/>
              <a:t>Step 6. Glinda </a:t>
            </a:r>
            <a:r>
              <a:rPr lang="en-US" dirty="0" err="1"/>
              <a:t>Goodwitch</a:t>
            </a:r>
            <a:r>
              <a:rPr lang="en-US" dirty="0"/>
              <a:t> is doing some analytics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715512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Code System Supplements and Fragments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dirty="0"/>
              <a:t>Supplement</a:t>
            </a:r>
          </a:p>
          <a:p>
            <a:pPr lvl="1"/>
            <a:r>
              <a:rPr lang="en-AU" dirty="0" err="1"/>
              <a:t>CodeSystem.content</a:t>
            </a:r>
            <a:r>
              <a:rPr lang="en-AU" dirty="0"/>
              <a:t> = ‘supplement’</a:t>
            </a:r>
          </a:p>
          <a:p>
            <a:pPr lvl="1"/>
            <a:r>
              <a:rPr lang="en-AU" dirty="0"/>
              <a:t>http://hl7.org/</a:t>
            </a:r>
            <a:r>
              <a:rPr lang="en-AU" dirty="0" err="1"/>
              <a:t>fhir</a:t>
            </a:r>
            <a:r>
              <a:rPr lang="en-AU" dirty="0"/>
              <a:t>/</a:t>
            </a:r>
            <a:r>
              <a:rPr lang="en-AU" dirty="0" err="1"/>
              <a:t>codesystem.html#supplements</a:t>
            </a:r>
            <a:endParaRPr lang="en-AU" dirty="0"/>
          </a:p>
          <a:p>
            <a:r>
              <a:rPr lang="en-AU" dirty="0"/>
              <a:t>Fragment</a:t>
            </a:r>
          </a:p>
          <a:p>
            <a:pPr lvl="1"/>
            <a:r>
              <a:rPr lang="en-AU" dirty="0" err="1"/>
              <a:t>CodeSystem.content</a:t>
            </a:r>
            <a:r>
              <a:rPr lang="en-AU" dirty="0"/>
              <a:t> = ‘fragment’</a:t>
            </a:r>
          </a:p>
          <a:p>
            <a:pPr lvl="1"/>
            <a:r>
              <a:rPr lang="en-AU" dirty="0"/>
              <a:t>http://hl7.org/</a:t>
            </a:r>
            <a:r>
              <a:rPr lang="en-AU" dirty="0" err="1"/>
              <a:t>fhir</a:t>
            </a:r>
            <a:r>
              <a:rPr lang="en-AU" dirty="0"/>
              <a:t>/</a:t>
            </a:r>
            <a:r>
              <a:rPr lang="en-AU" dirty="0" err="1"/>
              <a:t>codesystem.html#fragments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354803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Code System Supplement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CodeSystem.supplements</a:t>
            </a:r>
            <a:r>
              <a:rPr lang="en-US" dirty="0"/>
              <a:t> SHALL have a value – the URL of the code system being supplemented</a:t>
            </a:r>
          </a:p>
          <a:p>
            <a:r>
              <a:rPr lang="en-US" dirty="0" err="1"/>
              <a:t>CodeSystem.url</a:t>
            </a:r>
            <a:r>
              <a:rPr lang="en-US" dirty="0"/>
              <a:t> SHALL never appear in a </a:t>
            </a:r>
            <a:r>
              <a:rPr lang="en-US" dirty="0">
                <a:hlinkClick r:id="rId2"/>
              </a:rPr>
              <a:t>Coding.system</a:t>
            </a:r>
            <a:endParaRPr lang="en-US" dirty="0"/>
          </a:p>
          <a:p>
            <a:r>
              <a:rPr lang="en-US" dirty="0" err="1"/>
              <a:t>CodeSystem.url</a:t>
            </a:r>
            <a:r>
              <a:rPr lang="en-US" dirty="0"/>
              <a:t> must be under control of the authority creating or publishing the supplement (</a:t>
            </a:r>
            <a:r>
              <a:rPr lang="en-US" b="1" dirty="0"/>
              <a:t>usually </a:t>
            </a:r>
            <a:r>
              <a:rPr lang="en-US" dirty="0"/>
              <a:t>different from the original code system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lvl="1"/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217719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Code System Supplement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Cannot define any new </a:t>
            </a:r>
            <a:r>
              <a:rPr lang="en-US" dirty="0" err="1"/>
              <a:t>CodeSystem.concept.code</a:t>
            </a:r>
            <a:endParaRPr lang="en-US" dirty="0"/>
          </a:p>
          <a:p>
            <a:pPr lvl="1"/>
            <a:r>
              <a:rPr lang="en-US" dirty="0"/>
              <a:t>All instances of </a:t>
            </a:r>
            <a:r>
              <a:rPr lang="en-US" dirty="0" err="1"/>
              <a:t>CodeSystem.concept.code</a:t>
            </a:r>
            <a:r>
              <a:rPr lang="en-US" dirty="0"/>
              <a:t> in the supplement must be a code from the "supplemented" code system</a:t>
            </a:r>
          </a:p>
          <a:p>
            <a:r>
              <a:rPr lang="en-US" dirty="0"/>
              <a:t>Note: If need to define new concepts/codes to use as property values, the supplement can be paired with a new (possibly contained) Code System and use the Coding type for the property values</a:t>
            </a:r>
          </a:p>
          <a:p>
            <a:endParaRPr lang="en-US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lvl="1"/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354875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Code System Supplement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lvl="1"/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949257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Code System Fragment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Reasons for using a code system fragment</a:t>
            </a:r>
          </a:p>
          <a:p>
            <a:pPr lvl="1"/>
            <a:r>
              <a:rPr lang="en-US" dirty="0"/>
              <a:t>Different IP distribution rules for different parts of the code system</a:t>
            </a:r>
          </a:p>
          <a:p>
            <a:pPr lvl="1"/>
            <a:r>
              <a:rPr lang="en-US" dirty="0"/>
              <a:t>Special purpose modules for specific purposes</a:t>
            </a:r>
          </a:p>
          <a:p>
            <a:pPr lvl="1"/>
            <a:r>
              <a:rPr lang="en-US" dirty="0"/>
              <a:t>Distribution of proposed content for evaluation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lvl="1"/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156140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Code System Fragment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05397" y="1527048"/>
            <a:ext cx="8228883" cy="2929042"/>
          </a:xfrm>
        </p:spPr>
        <p:txBody>
          <a:bodyPr/>
          <a:lstStyle/>
          <a:p>
            <a:r>
              <a:rPr lang="en-US" dirty="0"/>
              <a:t>Rules for code system fragments</a:t>
            </a:r>
          </a:p>
          <a:p>
            <a:pPr lvl="1"/>
            <a:r>
              <a:rPr lang="en-US" dirty="0"/>
              <a:t>SHALL have the same </a:t>
            </a:r>
            <a:r>
              <a:rPr lang="en-US" dirty="0" err="1"/>
              <a:t>CodeSystem.url</a:t>
            </a:r>
            <a:endParaRPr lang="en-US" dirty="0"/>
          </a:p>
          <a:p>
            <a:pPr lvl="1"/>
            <a:r>
              <a:rPr lang="en-US" dirty="0"/>
              <a:t>Can only(?) be published by the code system authority, or according to a process defined by the authority, if they have defined one</a:t>
            </a:r>
          </a:p>
          <a:p>
            <a:pPr lvl="1"/>
            <a:r>
              <a:rPr lang="en-US" dirty="0"/>
              <a:t>Cannot contain codes, concepts or properties that are not found in a complete representation of the code system (if one exists)</a:t>
            </a:r>
          </a:p>
          <a:p>
            <a:pPr lvl="1"/>
            <a:r>
              <a:rPr lang="en-US" dirty="0"/>
              <a:t>Publishing a code system in multiple fragments can create confusion for terminology servers and terminology service consumers - need to be clear about the intent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lvl="1"/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552543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SNOMED CT expressions and Expression Constraint Language (ECL)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dirty="0"/>
              <a:t>Expressions</a:t>
            </a:r>
          </a:p>
          <a:p>
            <a:pPr lvl="1"/>
            <a:r>
              <a:rPr lang="en-AU" dirty="0">
                <a:hlinkClick r:id="rId2"/>
              </a:rPr>
              <a:t>http://hl7.org/fhir/snomedct.html#4.3.1.0.5</a:t>
            </a:r>
            <a:endParaRPr lang="en-AU" dirty="0"/>
          </a:p>
          <a:p>
            <a:r>
              <a:rPr lang="en-AU" dirty="0"/>
              <a:t>ECL</a:t>
            </a:r>
          </a:p>
          <a:p>
            <a:pPr lvl="1"/>
            <a:r>
              <a:rPr lang="en-AU" dirty="0"/>
              <a:t>See </a:t>
            </a:r>
            <a:r>
              <a:rPr lang="en-AU" dirty="0">
                <a:hlinkClick r:id="rId3"/>
              </a:rPr>
              <a:t>SNOMED CT Filters</a:t>
            </a:r>
            <a:endParaRPr lang="en-AU" dirty="0"/>
          </a:p>
          <a:p>
            <a:pPr lvl="1"/>
            <a:r>
              <a:rPr lang="en-AU" dirty="0"/>
              <a:t>See SNOMED CT </a:t>
            </a:r>
            <a:r>
              <a:rPr lang="en-AU" dirty="0">
                <a:hlinkClick r:id="rId4"/>
              </a:rPr>
              <a:t>Implicit Value Sets</a:t>
            </a:r>
            <a:r>
              <a:rPr lang="en-AU" dirty="0"/>
              <a:t> (fifth bullet)</a:t>
            </a:r>
          </a:p>
          <a:p>
            <a:r>
              <a:rPr lang="en-AU" dirty="0"/>
              <a:t>SNOMED CT </a:t>
            </a:r>
            <a:r>
              <a:rPr lang="en-AU" dirty="0">
                <a:hlinkClick r:id="rId5"/>
              </a:rPr>
              <a:t>Browser</a:t>
            </a:r>
            <a:endParaRPr lang="en-AU" dirty="0"/>
          </a:p>
          <a:p>
            <a:pPr lvl="1"/>
            <a:r>
              <a:rPr lang="en-AU" dirty="0"/>
              <a:t>Expression Constraint Queries tab</a:t>
            </a:r>
          </a:p>
          <a:p>
            <a:r>
              <a:rPr lang="en-AU" dirty="0"/>
              <a:t>SNOMED ECL Builder (</a:t>
            </a:r>
            <a:r>
              <a:rPr lang="en-AU" dirty="0" err="1"/>
              <a:t>OntoServer</a:t>
            </a:r>
            <a:r>
              <a:rPr lang="en-AU" dirty="0"/>
              <a:t>)</a:t>
            </a:r>
          </a:p>
          <a:p>
            <a:pPr lvl="1"/>
            <a:r>
              <a:rPr lang="en-AU" dirty="0"/>
              <a:t>https://</a:t>
            </a:r>
            <a:r>
              <a:rPr lang="en-AU" dirty="0" err="1"/>
              <a:t>ontoserver.csiro.au</a:t>
            </a:r>
            <a:r>
              <a:rPr lang="en-AU" dirty="0"/>
              <a:t>/shrimp/</a:t>
            </a:r>
            <a:r>
              <a:rPr lang="en-AU" dirty="0" err="1"/>
              <a:t>ecl</a:t>
            </a:r>
            <a:r>
              <a:rPr lang="en-AU" dirty="0"/>
              <a:t>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3218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1F20F-943D-F746-8E12-FD8D7F8F4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 panose="020B0604020202020204" pitchFamily="34" charset="0"/>
              </a:rPr>
              <a:t>Part 2 Topics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Searching</a:t>
            </a:r>
            <a:r>
              <a:rPr lang="en-US" dirty="0"/>
              <a:t> and Services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F445BB-2A6E-5A44-9FE1-7B078367D6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>
                <a:cs typeface="Arial" panose="020B0604020202020204" pitchFamily="34" charset="0"/>
              </a:rPr>
              <a:t>Terminology-Based Search</a:t>
            </a:r>
          </a:p>
          <a:p>
            <a:r>
              <a:rPr lang="en-US" altLang="zh-CN" dirty="0">
                <a:cs typeface="Arial" panose="020B0604020202020204" pitchFamily="34" charset="0"/>
              </a:rPr>
              <a:t>Terminology Service</a:t>
            </a:r>
          </a:p>
          <a:p>
            <a:r>
              <a:rPr lang="en-US" dirty="0"/>
              <a:t>Scenarios and Strategies for Using Terminology Services</a:t>
            </a:r>
            <a:endParaRPr lang="en-US" altLang="zh-CN" dirty="0">
              <a:cs typeface="Arial" panose="020B0604020202020204" pitchFamily="34" charset="0"/>
            </a:endParaRPr>
          </a:p>
          <a:p>
            <a:r>
              <a:rPr lang="en-US" altLang="zh-CN" dirty="0">
                <a:cs typeface="Arial" panose="020B0604020202020204" pitchFamily="34" charset="0"/>
              </a:rPr>
              <a:t>References for Servers and Tools</a:t>
            </a:r>
          </a:p>
          <a:p>
            <a:r>
              <a:rPr lang="en-US" altLang="zh-CN" dirty="0">
                <a:cs typeface="Arial" panose="020B0604020202020204" pitchFamily="34" charset="0"/>
              </a:rPr>
              <a:t>Additional Topics (For Further Learning)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FFD480-752E-0140-95BF-B60B6749C1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B5DEB3-8428-CA44-87DE-7F31986965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0354428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46E43-0665-FE4A-82F1-E72FC1B9D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for Servers and tools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7AFB0337-F4B4-BE4B-979A-E077DAB9B5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62862" y="4808560"/>
            <a:ext cx="271463" cy="158750"/>
          </a:xfrm>
        </p:spPr>
        <p:txBody>
          <a:bodyPr/>
          <a:lstStyle/>
          <a:p>
            <a:fld id="{5CC3E5C4-3E2B-40F1-9F2B-C46CEB0C88DF}" type="slidenum">
              <a:rPr lang="en-CA" smtClean="0"/>
              <a:pPr/>
              <a:t>60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2485605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Publicly Available Terminology Servers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344168"/>
            <a:ext cx="8228883" cy="2929042"/>
          </a:xfrm>
        </p:spPr>
        <p:txBody>
          <a:bodyPr/>
          <a:lstStyle/>
          <a:p>
            <a:r>
              <a:rPr lang="en-US" dirty="0"/>
              <a:t>Health Intersections (Grahame Grieve)</a:t>
            </a:r>
          </a:p>
          <a:p>
            <a:pPr lvl="1"/>
            <a:r>
              <a:rPr lang="en-US" dirty="0">
                <a:hlinkClick r:id="rId2"/>
              </a:rPr>
              <a:t>http://tx.fhir.org/</a:t>
            </a:r>
            <a:r>
              <a:rPr lang="en-US" dirty="0"/>
              <a:t> (FHIR build terminology server)</a:t>
            </a:r>
          </a:p>
          <a:p>
            <a:r>
              <a:rPr lang="en-US" dirty="0"/>
              <a:t>HAPI (University Health Network </a:t>
            </a:r>
            <a:r>
              <a:rPr lang="mr-IN" dirty="0"/>
              <a:t>–</a:t>
            </a:r>
            <a:r>
              <a:rPr lang="en-US" dirty="0"/>
              <a:t> James Agnew)</a:t>
            </a:r>
          </a:p>
          <a:p>
            <a:pPr lvl="1"/>
            <a:r>
              <a:rPr lang="en-US" dirty="0">
                <a:hlinkClick r:id="rId3"/>
              </a:rPr>
              <a:t>http://hapi.fhir.org/</a:t>
            </a:r>
            <a:endParaRPr lang="en-US" dirty="0"/>
          </a:p>
          <a:p>
            <a:r>
              <a:rPr lang="en-US" dirty="0" err="1"/>
              <a:t>OntoServer</a:t>
            </a:r>
            <a:r>
              <a:rPr lang="en-US" dirty="0"/>
              <a:t> (CSIRO </a:t>
            </a:r>
            <a:r>
              <a:rPr lang="mr-IN" dirty="0"/>
              <a:t>–</a:t>
            </a:r>
            <a:r>
              <a:rPr lang="en-US" dirty="0"/>
              <a:t> Australia </a:t>
            </a:r>
            <a:r>
              <a:rPr lang="mr-IN" dirty="0"/>
              <a:t>–</a:t>
            </a:r>
            <a:r>
              <a:rPr lang="en-US" dirty="0"/>
              <a:t> Michael Lawley)</a:t>
            </a:r>
          </a:p>
          <a:p>
            <a:pPr lvl="1"/>
            <a:r>
              <a:rPr lang="en-US" u="sng" dirty="0">
                <a:hlinkClick r:id="rId4"/>
              </a:rPr>
              <a:t>https://ontoserver.csiro.au/</a:t>
            </a:r>
            <a:endParaRPr lang="en-US" u="sng" dirty="0">
              <a:hlinkClick r:id="rId5"/>
            </a:endParaRPr>
          </a:p>
          <a:p>
            <a:pPr lvl="1"/>
            <a:r>
              <a:rPr lang="en-US" u="sng" dirty="0">
                <a:hlinkClick r:id="rId5"/>
              </a:rPr>
              <a:t>https://stu3.ontoserver.csiro.au/fhir</a:t>
            </a:r>
            <a:endParaRPr lang="en-US" u="sng" dirty="0"/>
          </a:p>
          <a:p>
            <a:pPr lvl="1"/>
            <a:r>
              <a:rPr lang="en-US" dirty="0">
                <a:hlinkClick r:id="rId6"/>
              </a:rPr>
              <a:t>https://r4.ontoserver.csiro.au/fhir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151713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Publicly Available Terminology Servers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344168"/>
            <a:ext cx="8228883" cy="2929042"/>
          </a:xfrm>
        </p:spPr>
        <p:txBody>
          <a:bodyPr/>
          <a:lstStyle/>
          <a:p>
            <a:r>
              <a:rPr lang="en-US" dirty="0"/>
              <a:t>Value Set Authority Center (VSAC) – US National Library of Medicine (NLM)</a:t>
            </a:r>
          </a:p>
          <a:p>
            <a:pPr lvl="1"/>
            <a:r>
              <a:rPr lang="en-US" dirty="0">
                <a:hlinkClick r:id="rId2"/>
              </a:rPr>
              <a:t>https://cts.nlm.nih.gov/fhir/</a:t>
            </a:r>
            <a:endParaRPr lang="en-US" dirty="0"/>
          </a:p>
          <a:p>
            <a:r>
              <a:rPr lang="en-US" dirty="0" err="1"/>
              <a:t>Terminz</a:t>
            </a:r>
            <a:r>
              <a:rPr lang="en-US" dirty="0"/>
              <a:t> (Patients First </a:t>
            </a:r>
            <a:r>
              <a:rPr lang="mr-IN" dirty="0"/>
              <a:t>–</a:t>
            </a:r>
            <a:r>
              <a:rPr lang="en-US" dirty="0"/>
              <a:t> New Zealand </a:t>
            </a:r>
            <a:r>
              <a:rPr lang="mr-IN" dirty="0"/>
              <a:t>–</a:t>
            </a:r>
            <a:r>
              <a:rPr lang="en-US" dirty="0"/>
              <a:t> Peter Jordan)</a:t>
            </a:r>
          </a:p>
          <a:p>
            <a:pPr lvl="1"/>
            <a:r>
              <a:rPr lang="en-US" dirty="0">
                <a:hlinkClick r:id="rId3"/>
              </a:rPr>
              <a:t>https://terminz.azurewebsites.net/fhir</a:t>
            </a:r>
            <a:endParaRPr lang="en-US" dirty="0"/>
          </a:p>
          <a:p>
            <a:r>
              <a:rPr lang="en-US" dirty="0"/>
              <a:t>Link to other publicly available FHIR servers (general and terminology)</a:t>
            </a:r>
          </a:p>
          <a:p>
            <a:pPr lvl="1"/>
            <a:r>
              <a:rPr lang="en-US" dirty="0">
                <a:hlinkClick r:id="rId4"/>
              </a:rPr>
              <a:t>https://confluence.hl7.org/display/FHIR/Public+Test+Servers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005098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Useful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161288"/>
            <a:ext cx="8228883" cy="2929042"/>
          </a:xfrm>
        </p:spPr>
        <p:txBody>
          <a:bodyPr/>
          <a:lstStyle/>
          <a:p>
            <a:r>
              <a:rPr lang="en-US" dirty="0" err="1"/>
              <a:t>clinFHIR</a:t>
            </a:r>
            <a:r>
              <a:rPr lang="en-US" dirty="0"/>
              <a:t> (David Hay)</a:t>
            </a:r>
          </a:p>
          <a:p>
            <a:pPr lvl="1"/>
            <a:r>
              <a:rPr lang="en-US" dirty="0" err="1"/>
              <a:t>CodeSystem</a:t>
            </a:r>
            <a:r>
              <a:rPr lang="en-US" dirty="0"/>
              <a:t> builder</a:t>
            </a:r>
          </a:p>
          <a:p>
            <a:pPr lvl="2"/>
            <a:r>
              <a:rPr lang="en-US" dirty="0">
                <a:hlinkClick r:id="rId2"/>
              </a:rPr>
              <a:t>http://clinfhir.com/codeSystem.html</a:t>
            </a:r>
            <a:endParaRPr lang="en-US" dirty="0"/>
          </a:p>
          <a:p>
            <a:pPr lvl="1"/>
            <a:r>
              <a:rPr lang="en-US" dirty="0" err="1"/>
              <a:t>ValueSet</a:t>
            </a:r>
            <a:r>
              <a:rPr lang="en-US" dirty="0"/>
              <a:t> explorer</a:t>
            </a:r>
          </a:p>
          <a:p>
            <a:pPr lvl="2"/>
            <a:r>
              <a:rPr lang="en-US" dirty="0">
                <a:hlinkClick r:id="rId3"/>
              </a:rPr>
              <a:t>http://clinfhir.com/valuesetCreator.html</a:t>
            </a:r>
            <a:endParaRPr lang="en-US" dirty="0"/>
          </a:p>
          <a:p>
            <a:pPr lvl="1"/>
            <a:r>
              <a:rPr lang="en-US" dirty="0"/>
              <a:t>Query Tool</a:t>
            </a:r>
          </a:p>
          <a:p>
            <a:pPr lvl="2"/>
            <a:r>
              <a:rPr lang="en-US" dirty="0">
                <a:hlinkClick r:id="rId4"/>
              </a:rPr>
              <a:t>http://clinfhir.com/query.html</a:t>
            </a:r>
            <a:endParaRPr lang="en-US" dirty="0"/>
          </a:p>
          <a:p>
            <a:r>
              <a:rPr lang="en-US" dirty="0"/>
              <a:t>Postman</a:t>
            </a:r>
          </a:p>
          <a:p>
            <a:pPr lvl="1"/>
            <a:r>
              <a:rPr lang="en-US" dirty="0">
                <a:hlinkClick r:id="rId5"/>
              </a:rPr>
              <a:t>https://www.getpostman.com/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908041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Useful Tools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Shrimp SNOMED CT browser (CSIRO)</a:t>
            </a:r>
          </a:p>
          <a:p>
            <a:pPr lvl="1"/>
            <a:r>
              <a:rPr lang="en-US" dirty="0">
                <a:hlinkClick r:id="rId2"/>
              </a:rPr>
              <a:t>http://ontoserver.csiro.au/shrimp</a:t>
            </a:r>
            <a:endParaRPr lang="en-US" dirty="0"/>
          </a:p>
          <a:p>
            <a:r>
              <a:rPr lang="en-US" dirty="0"/>
              <a:t>CSIRO Value Set Comparison Tool</a:t>
            </a:r>
          </a:p>
          <a:p>
            <a:pPr lvl="1"/>
            <a:r>
              <a:rPr lang="en-US" dirty="0">
                <a:hlinkClick r:id="rId3"/>
              </a:rPr>
              <a:t>http://ontoserver.csiro.au/vstool</a:t>
            </a:r>
            <a:endParaRPr lang="en-US" dirty="0"/>
          </a:p>
          <a:p>
            <a:r>
              <a:rPr lang="en-US" dirty="0"/>
              <a:t>FHIR Tools release page</a:t>
            </a:r>
          </a:p>
          <a:p>
            <a:pPr lvl="1"/>
            <a:r>
              <a:rPr lang="en-US" dirty="0">
                <a:hlinkClick r:id="rId4"/>
              </a:rPr>
              <a:t>http://www.healthintersections.com.au/FhirServer/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565655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More 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097280"/>
            <a:ext cx="8228883" cy="2929042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Connect with the FHIR community:</a:t>
            </a:r>
            <a:br>
              <a:rPr lang="en-AU" dirty="0"/>
            </a:br>
            <a:r>
              <a:rPr lang="en-AU" dirty="0"/>
              <a:t>FHIR </a:t>
            </a:r>
            <a:r>
              <a:rPr lang="en-AU" dirty="0" err="1"/>
              <a:t>Zulip</a:t>
            </a:r>
            <a:r>
              <a:rPr lang="en-AU" dirty="0"/>
              <a:t> chat terminology stream</a:t>
            </a:r>
          </a:p>
          <a:p>
            <a:pPr marL="0" indent="0">
              <a:buNone/>
            </a:pPr>
            <a:r>
              <a:rPr lang="en-AU" sz="2250" dirty="0">
                <a:hlinkClick r:id="rId2"/>
              </a:rPr>
              <a:t>https://chat.fhir.org/#narrow/stream/terminology</a:t>
            </a:r>
            <a:endParaRPr lang="en-AU" sz="2000" dirty="0"/>
          </a:p>
          <a:p>
            <a:pPr marL="0" indent="0">
              <a:buNone/>
            </a:pPr>
            <a:endParaRPr lang="en-AU" sz="1800" dirty="0"/>
          </a:p>
          <a:p>
            <a:pPr marL="0" indent="0">
              <a:buNone/>
            </a:pPr>
            <a:r>
              <a:rPr lang="en-AU" dirty="0"/>
              <a:t>Or ask me:</a:t>
            </a:r>
            <a:br>
              <a:rPr lang="en-AU" dirty="0"/>
            </a:br>
            <a:r>
              <a:rPr lang="en-AU" dirty="0"/>
              <a:t>Rob Hausam</a:t>
            </a:r>
          </a:p>
          <a:p>
            <a:pPr marL="0" indent="0">
              <a:buNone/>
            </a:pPr>
            <a:r>
              <a:rPr lang="en-AU" dirty="0">
                <a:hlinkClick r:id="rId3"/>
              </a:rPr>
              <a:t>rrhausam@gmail.com</a:t>
            </a:r>
            <a:br>
              <a:rPr lang="en-AU" dirty="0"/>
            </a:br>
            <a:r>
              <a:rPr lang="en-AU" dirty="0"/>
              <a:t>Or PM on FHIR </a:t>
            </a:r>
            <a:r>
              <a:rPr lang="en-AU" dirty="0" err="1"/>
              <a:t>Zulip</a:t>
            </a:r>
            <a:r>
              <a:rPr lang="en-AU" dirty="0"/>
              <a:t> chat</a:t>
            </a: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9755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Terminology-based Search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06128C-A88F-2644-84D0-6226827A29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62862" y="4808560"/>
            <a:ext cx="271463" cy="158750"/>
          </a:xfrm>
        </p:spPr>
        <p:txBody>
          <a:bodyPr/>
          <a:lstStyle/>
          <a:p>
            <a:fld id="{5CC3E5C4-3E2B-40F1-9F2B-C46CEB0C88DF}" type="slidenum">
              <a:rPr lang="en-CA" smtClean="0"/>
              <a:pPr/>
              <a:t>7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5179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Search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Token</a:t>
            </a:r>
          </a:p>
          <a:p>
            <a:pPr lvl="1"/>
            <a:r>
              <a:rPr lang="en-CA" dirty="0"/>
              <a:t>Exact match: </a:t>
            </a:r>
            <a:r>
              <a:rPr lang="en-CA" dirty="0" err="1"/>
              <a:t>system|code</a:t>
            </a:r>
            <a:br>
              <a:rPr lang="en-CA" dirty="0"/>
            </a:br>
            <a:r>
              <a:rPr lang="en-CA" dirty="0"/>
              <a:t>(SNOMED CT|</a:t>
            </a:r>
            <a:r>
              <a:rPr lang="en-US" dirty="0"/>
              <a:t>Hypertensive disorder</a:t>
            </a:r>
            <a:r>
              <a:rPr lang="en-CA" dirty="0"/>
              <a:t>)</a:t>
            </a:r>
          </a:p>
          <a:p>
            <a:pPr lvl="2"/>
            <a:r>
              <a:rPr lang="en-CA" dirty="0">
                <a:hlinkClick r:id="rId2"/>
              </a:rPr>
              <a:t>https://fhir.hausamconsulting.com/r4/Condition?code=http%3A%2F%2Fsnomed.info%2Fsct|38341003</a:t>
            </a:r>
            <a:endParaRPr lang="en-CA" dirty="0"/>
          </a:p>
          <a:p>
            <a:pPr lvl="1"/>
            <a:r>
              <a:rPr lang="en-CA" dirty="0"/>
              <a:t>Code, any system: code</a:t>
            </a:r>
            <a:br>
              <a:rPr lang="en-CA" dirty="0"/>
            </a:br>
            <a:r>
              <a:rPr lang="en-CA" dirty="0"/>
              <a:t>(LOINC </a:t>
            </a:r>
            <a:r>
              <a:rPr lang="en-US" dirty="0"/>
              <a:t>Body weight Measured</a:t>
            </a:r>
            <a:r>
              <a:rPr lang="en-CA" dirty="0"/>
              <a:t>)</a:t>
            </a:r>
          </a:p>
          <a:p>
            <a:pPr lvl="2"/>
            <a:r>
              <a:rPr lang="en-CA" dirty="0">
                <a:hlinkClick r:id="rId3"/>
              </a:rPr>
              <a:t>http://hapi.fhir.org/baseR4/Observation?code=3141-9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1178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Search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161288"/>
            <a:ext cx="8228883" cy="2929042"/>
          </a:xfrm>
        </p:spPr>
        <p:txBody>
          <a:bodyPr/>
          <a:lstStyle/>
          <a:p>
            <a:r>
              <a:rPr lang="en-CA" dirty="0"/>
              <a:t>Token</a:t>
            </a:r>
          </a:p>
          <a:p>
            <a:pPr lvl="1"/>
            <a:r>
              <a:rPr lang="en-CA" dirty="0"/>
              <a:t>System, any code: system|</a:t>
            </a:r>
            <a:br>
              <a:rPr lang="en-CA" dirty="0"/>
            </a:br>
            <a:r>
              <a:rPr lang="en-CA" dirty="0"/>
              <a:t>(SNOMED CT)</a:t>
            </a:r>
          </a:p>
          <a:p>
            <a:pPr lvl="2"/>
            <a:r>
              <a:rPr lang="en-CA" dirty="0">
                <a:hlinkClick r:id="rId2"/>
              </a:rPr>
              <a:t>http://hapi.fhir.org/baseR4/AllergyIntolerance?code=http%3A%2F%2Fsnomed.info%2Fsct|</a:t>
            </a:r>
            <a:endParaRPr lang="en-CA" dirty="0"/>
          </a:p>
          <a:p>
            <a:pPr lvl="1"/>
            <a:r>
              <a:rPr lang="en-CA" dirty="0"/>
              <a:t>No system property exists, code: |code</a:t>
            </a:r>
          </a:p>
          <a:p>
            <a:pPr lvl="2"/>
            <a:r>
              <a:rPr lang="en-GB" dirty="0">
                <a:hlinkClick r:id="rId3"/>
              </a:rPr>
              <a:t>https://fhir.hausamconsulting.com/r4/AllergyIntolerance?code=|allergy4387</a:t>
            </a:r>
            <a:endParaRPr lang="en-CA" dirty="0"/>
          </a:p>
          <a:p>
            <a:pPr lvl="2"/>
            <a:r>
              <a:rPr lang="en-CA" dirty="0"/>
              <a:t>This is expected to be quite rare</a:t>
            </a:r>
          </a:p>
          <a:p>
            <a:pPr lvl="3"/>
            <a:r>
              <a:rPr lang="en-CA" dirty="0"/>
              <a:t>Why would you want to do this?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5565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L7 FHIR Template Education_Webinars 2019" id="{B28E51EB-B8EE-4E4F-A9DA-4571B2AB418A}" vid="{791F76BA-4D7E-8448-BAD3-99E869B32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39423</TotalTime>
  <Words>3844</Words>
  <Application>Microsoft Macintosh PowerPoint</Application>
  <PresentationFormat>On-screen Show (16:9)</PresentationFormat>
  <Paragraphs>439</Paragraphs>
  <Slides>65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69" baseType="lpstr">
      <vt:lpstr>Arial</vt:lpstr>
      <vt:lpstr>Calibri</vt:lpstr>
      <vt:lpstr>Wingdings</vt:lpstr>
      <vt:lpstr>Office Theme</vt:lpstr>
      <vt:lpstr>HL7® FHIR® Terminology</vt:lpstr>
      <vt:lpstr>This presentation</vt:lpstr>
      <vt:lpstr>Tutorial Learning Objectives covered</vt:lpstr>
      <vt:lpstr>Questions From Part 1?</vt:lpstr>
      <vt:lpstr>Tutorial Learning Objectives</vt:lpstr>
      <vt:lpstr>Part 2 Topics Searching and Services</vt:lpstr>
      <vt:lpstr>Terminology-based Search</vt:lpstr>
      <vt:lpstr>Search parameters</vt:lpstr>
      <vt:lpstr>Search parameters</vt:lpstr>
      <vt:lpstr>Search parameters</vt:lpstr>
      <vt:lpstr>Search parameters</vt:lpstr>
      <vt:lpstr>Search parameters</vt:lpstr>
      <vt:lpstr>Search parameters</vt:lpstr>
      <vt:lpstr>Terminology SERVICE</vt:lpstr>
      <vt:lpstr>Terminology Service Rationale</vt:lpstr>
      <vt:lpstr>Terminology Service Rationale</vt:lpstr>
      <vt:lpstr>Application Needs</vt:lpstr>
      <vt:lpstr>Application Needs</vt:lpstr>
      <vt:lpstr>Terminology Service Operations - Overview</vt:lpstr>
      <vt:lpstr>$expand</vt:lpstr>
      <vt:lpstr>$expand (cont.)</vt:lpstr>
      <vt:lpstr>$expand examples</vt:lpstr>
      <vt:lpstr>$expand examples (cont.)</vt:lpstr>
      <vt:lpstr>$validate-code</vt:lpstr>
      <vt:lpstr>$validate-code example</vt:lpstr>
      <vt:lpstr>$lookup</vt:lpstr>
      <vt:lpstr>$lookup</vt:lpstr>
      <vt:lpstr>$lookup example</vt:lpstr>
      <vt:lpstr>$subsumes</vt:lpstr>
      <vt:lpstr>$subsumes example</vt:lpstr>
      <vt:lpstr>$translate</vt:lpstr>
      <vt:lpstr>$translate example</vt:lpstr>
      <vt:lpstr>$translate example</vt:lpstr>
      <vt:lpstr>Some Useful Ideas</vt:lpstr>
      <vt:lpstr>Other Useful Ideas</vt:lpstr>
      <vt:lpstr>Scenarios and strategies for using Terminology serviceS</vt:lpstr>
      <vt:lpstr>Data entry interface</vt:lpstr>
      <vt:lpstr>Creating a profile</vt:lpstr>
      <vt:lpstr>Analyzing or validating coded data</vt:lpstr>
      <vt:lpstr>Exploring concept relationships</vt:lpstr>
      <vt:lpstr>Tutorial Learning Objectives covered</vt:lpstr>
      <vt:lpstr>Tutorial Learning Objectives covered</vt:lpstr>
      <vt:lpstr>Part 1 &amp; 2 Questions and Answers </vt:lpstr>
      <vt:lpstr>Part 3 - additional TOPICS for further learning</vt:lpstr>
      <vt:lpstr>Additional Topics</vt:lpstr>
      <vt:lpstr>Implicit Value Sets</vt:lpstr>
      <vt:lpstr>Implicit Value Sets (cont.)</vt:lpstr>
      <vt:lpstr>Implicit Value Set $expand Example URL</vt:lpstr>
      <vt:lpstr>Closure – why do we need it?</vt:lpstr>
      <vt:lpstr>Closure – the problem and the FHIR approach</vt:lpstr>
      <vt:lpstr>$closure</vt:lpstr>
      <vt:lpstr>$closure example</vt:lpstr>
      <vt:lpstr>Code System Supplements and Fragments</vt:lpstr>
      <vt:lpstr>Code System Supplement</vt:lpstr>
      <vt:lpstr>Code System Supplement</vt:lpstr>
      <vt:lpstr>Code System Supplement Example</vt:lpstr>
      <vt:lpstr>Code System Fragment</vt:lpstr>
      <vt:lpstr>Code System Fragment</vt:lpstr>
      <vt:lpstr>SNOMED CT expressions and Expression Constraint Language (ECL)</vt:lpstr>
      <vt:lpstr>References for Servers and tools</vt:lpstr>
      <vt:lpstr>Some Publicly Available Terminology Servers</vt:lpstr>
      <vt:lpstr>Some Publicly Available Terminology Servers</vt:lpstr>
      <vt:lpstr>Some Useful Tools</vt:lpstr>
      <vt:lpstr>Some Useful Tools (cont.)</vt:lpstr>
      <vt:lpstr>More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HEADLINE  GOES HERE</dc:title>
  <dc:creator>Robert Hausam</dc:creator>
  <cp:lastModifiedBy>Robert Hausam</cp:lastModifiedBy>
  <cp:revision>194</cp:revision>
  <dcterms:created xsi:type="dcterms:W3CDTF">2019-05-01T16:23:47Z</dcterms:created>
  <dcterms:modified xsi:type="dcterms:W3CDTF">2021-12-01T16:28:40Z</dcterms:modified>
</cp:coreProperties>
</file>