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7" r:id="rId2"/>
    <p:sldId id="744" r:id="rId3"/>
    <p:sldId id="745" r:id="rId4"/>
    <p:sldId id="746" r:id="rId5"/>
    <p:sldId id="747" r:id="rId6"/>
    <p:sldId id="748" r:id="rId7"/>
    <p:sldId id="485" r:id="rId8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67767" autoAdjust="0"/>
  </p:normalViewPr>
  <p:slideViewPr>
    <p:cSldViewPr snapToGrid="0" snapToObjects="1">
      <p:cViewPr varScale="1">
        <p:scale>
          <a:sx n="109" d="100"/>
          <a:sy n="109" d="100"/>
        </p:scale>
        <p:origin x="1266" y="54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3/26/2022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3/26/2022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don’t want to introduce new codes that say the same thing existing codes say</a:t>
            </a:r>
          </a:p>
          <a:p>
            <a:pPr lvl="1"/>
            <a:r>
              <a:rPr lang="en-US" dirty="0"/>
              <a:t>I.e. codes should be shared &amp; re-used</a:t>
            </a:r>
          </a:p>
          <a:p>
            <a:r>
              <a:rPr lang="en-US" dirty="0"/>
              <a:t>HL7 shouldn’t maintain codes if someone else can do a good job</a:t>
            </a:r>
          </a:p>
          <a:p>
            <a:r>
              <a:rPr lang="en-US" dirty="0"/>
              <a:t>Codes we define should follow good terminology practices</a:t>
            </a:r>
          </a:p>
          <a:p>
            <a:r>
              <a:rPr lang="en-US" dirty="0"/>
              <a:t>We don’t want to be bound to good practices when we’re still figuring out requirements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043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513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3/26/2022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3/26/2022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2022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omeig/temporary-cod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terminology.hl7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FHIR Terminology expectations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Co-chair update – Apr. </a:t>
            </a:r>
            <a:r>
              <a:rPr lang="en-CA"/>
              <a:t>7, 2022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AD71C6-D91D-4FA4-A0CF-FA01A723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Systems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AD3224-09C5-4681-9333-AD52A6DB80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pPr lvl="1"/>
            <a:r>
              <a:rPr lang="en-US" dirty="0"/>
              <a:t>Re-use &amp; share</a:t>
            </a:r>
          </a:p>
          <a:p>
            <a:pPr lvl="1"/>
            <a:r>
              <a:rPr lang="en-US" dirty="0"/>
              <a:t>Externalize</a:t>
            </a:r>
          </a:p>
          <a:p>
            <a:pPr lvl="1"/>
            <a:r>
              <a:rPr lang="en-US" dirty="0"/>
              <a:t>Good Practice</a:t>
            </a:r>
          </a:p>
          <a:p>
            <a:pPr lvl="1"/>
            <a:r>
              <a:rPr lang="en-US" dirty="0"/>
              <a:t>Consider maturity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A8903-D6F8-4F7E-83D9-11D4E6B878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2022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2128-87D2-49F0-8238-69D652DE92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5299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367E2-6262-4FDB-8CD7-C0C6CC7BB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AAC6-469B-4907-BAFD-A80CAA4838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existing codes if possible</a:t>
            </a:r>
          </a:p>
          <a:p>
            <a:r>
              <a:rPr lang="en-US" dirty="0"/>
              <a:t>Before FMM 3</a:t>
            </a:r>
          </a:p>
          <a:p>
            <a:pPr lvl="1"/>
            <a:r>
              <a:rPr lang="en-US" dirty="0"/>
              <a:t>Can define codes in your IG</a:t>
            </a:r>
          </a:p>
          <a:p>
            <a:pPr lvl="1"/>
            <a:r>
              <a:rPr lang="en-US" dirty="0"/>
              <a:t>Unless TSMG approves, system </a:t>
            </a:r>
            <a:r>
              <a:rPr lang="en-US" b="1" dirty="0"/>
              <a:t>must </a:t>
            </a:r>
            <a:r>
              <a:rPr lang="en-US" dirty="0"/>
              <a:t>be marked as “temporary”</a:t>
            </a:r>
          </a:p>
          <a:p>
            <a:pPr lvl="2"/>
            <a:r>
              <a:rPr lang="en-US" dirty="0"/>
              <a:t>E.g. </a:t>
            </a:r>
            <a:r>
              <a:rPr lang="en-US" dirty="0">
                <a:hlinkClick r:id="rId3"/>
              </a:rPr>
              <a:t>http://hl7.org/fhir/uv/someig/temporary-codes</a:t>
            </a:r>
            <a:endParaRPr lang="en-US" dirty="0"/>
          </a:p>
          <a:p>
            <a:r>
              <a:rPr lang="en-US" dirty="0"/>
              <a:t>At FMM 3+</a:t>
            </a:r>
          </a:p>
          <a:p>
            <a:pPr lvl="1"/>
            <a:r>
              <a:rPr lang="en-US" dirty="0"/>
              <a:t>No codes in an IG not approved by TSMG</a:t>
            </a:r>
          </a:p>
          <a:p>
            <a:pPr lvl="1"/>
            <a:r>
              <a:rPr lang="en-US" dirty="0"/>
              <a:t>Use SNOMED, LOINC, etc. or </a:t>
            </a:r>
            <a:r>
              <a:rPr lang="en-US" dirty="0">
                <a:hlinkClick r:id="rId4"/>
              </a:rPr>
              <a:t>http://terminology.hl7.org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8EA3A-68F3-423F-89CA-EC4DFF5073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2022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E403-2099-44DB-86BC-E83B77FBF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1135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232C-6619-4D95-84A5-287639723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IG-specific codes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DAFD-6EC8-4318-B1B0-3457811D5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Criteria for IG-specific codes</a:t>
            </a:r>
          </a:p>
          <a:p>
            <a:pPr lvl="1"/>
            <a:r>
              <a:rPr lang="en-US" dirty="0"/>
              <a:t>Clearly IG-specific</a:t>
            </a:r>
          </a:p>
          <a:p>
            <a:pPr lvl="1"/>
            <a:r>
              <a:rPr lang="en-US" dirty="0"/>
              <a:t>Not appropriate for ‘external’ code systems</a:t>
            </a:r>
          </a:p>
          <a:p>
            <a:pPr lvl="1"/>
            <a:r>
              <a:rPr lang="en-US" dirty="0"/>
              <a:t>Not shared</a:t>
            </a:r>
          </a:p>
          <a:p>
            <a:pPr lvl="1"/>
            <a:r>
              <a:rPr lang="en-US" dirty="0"/>
              <a:t>No need to evolve independent of IG release cycle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237B47-DD01-469E-B4C7-6EB7762194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2022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A438E-1F07-4777-BC35-3F88BD47B5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6375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E0C1-87F4-436A-8858-E2D988D3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036D-2B6F-4EAE-B33F-1CD7BA7335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expectation that most value sets will be shared</a:t>
            </a:r>
          </a:p>
          <a:p>
            <a:r>
              <a:rPr lang="en-US" dirty="0"/>
              <a:t>However, can be in THO/VSAC</a:t>
            </a:r>
          </a:p>
          <a:p>
            <a:pPr lvl="1"/>
            <a:r>
              <a:rPr lang="en-US" dirty="0"/>
              <a:t>Definition</a:t>
            </a:r>
          </a:p>
          <a:p>
            <a:pPr lvl="2"/>
            <a:r>
              <a:rPr lang="en-US" dirty="0"/>
              <a:t>Is immutable (e.g. “all codes from </a:t>
            </a:r>
            <a:r>
              <a:rPr lang="en-US"/>
              <a:t>code system x”)</a:t>
            </a:r>
            <a:endParaRPr lang="en-US" dirty="0"/>
          </a:p>
          <a:p>
            <a:pPr lvl="2"/>
            <a:r>
              <a:rPr lang="en-US" dirty="0"/>
              <a:t>Is ‘complex’ to define &amp; maintain</a:t>
            </a:r>
          </a:p>
          <a:p>
            <a:pPr lvl="1"/>
            <a:r>
              <a:rPr lang="en-US" dirty="0"/>
              <a:t>Is likely to be re-used</a:t>
            </a:r>
          </a:p>
          <a:p>
            <a:pPr lvl="1"/>
            <a:r>
              <a:rPr lang="en-US" dirty="0"/>
              <a:t>Rules for maintenance can be described for other maintainers</a:t>
            </a:r>
          </a:p>
          <a:p>
            <a:r>
              <a:rPr lang="en-US" dirty="0"/>
              <a:t>If these conditions met, for FMM3+ ValueSets SHOULD be outside the IG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2B1EA-677D-4E44-AC05-8A0FD26E2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2022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A81AE-15C4-49E9-81D8-5E8FD5A6F3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7789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EA507-F71E-4EEB-B062-7B9D0769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CD76B-1041-46F2-9891-16EE52B842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Tooling to expose FMM levels for IG artifacts exists now</a:t>
            </a:r>
          </a:p>
          <a:p>
            <a:r>
              <a:rPr lang="en-US" dirty="0"/>
              <a:t>Tooling to start spitting out warnings about IG code systems will come soon</a:t>
            </a:r>
          </a:p>
          <a:p>
            <a:r>
              <a:rPr lang="en-US" dirty="0"/>
              <a:t>Start planning to align and/or reach out to TSMG for exceptions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194549-5776-498D-94D6-B983D4C3D5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2022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09770-C12B-43CF-9D8F-DE6810EFB8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910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>
                <a:hlinkClick r:id="rId2"/>
              </a:rPr>
              <a:t>http://chat</a:t>
            </a:r>
            <a:r>
              <a:rPr lang="en-AU" dirty="0">
                <a:hlinkClick r:id="rId2"/>
              </a:rPr>
              <a:t>.fhir</a:t>
            </a:r>
            <a:r>
              <a:rPr lang="en-AU">
                <a:hlinkClick r:id="rId2"/>
              </a:rPr>
              <a:t>.org</a:t>
            </a:r>
            <a:r>
              <a:rPr lang="en-AU"/>
              <a:t> 	   </a:t>
            </a:r>
            <a:r>
              <a:rPr lang="en-AU" dirty="0"/>
              <a:t>		</a:t>
            </a:r>
            <a:r>
              <a:rPr lang="en-AU" dirty="0">
                <a:hlinkClick r:id="rId3"/>
              </a:rPr>
              <a:t>lloyd.mckenzie@accenture.com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12438</TotalTime>
  <Words>588</Words>
  <Application>Microsoft Office PowerPoint</Application>
  <PresentationFormat>On-screen Show (16:9)</PresentationFormat>
  <Paragraphs>64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FHIR Terminology expectations</vt:lpstr>
      <vt:lpstr>Code Systems</vt:lpstr>
      <vt:lpstr>Expectations</vt:lpstr>
      <vt:lpstr>IG-specific codes</vt:lpstr>
      <vt:lpstr>Value Sets</vt:lpstr>
      <vt:lpstr>Timelines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384</cp:revision>
  <dcterms:created xsi:type="dcterms:W3CDTF">2019-03-22T18:05:01Z</dcterms:created>
  <dcterms:modified xsi:type="dcterms:W3CDTF">2022-03-27T02:59:57Z</dcterms:modified>
</cp:coreProperties>
</file>