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51" r:id="rId2"/>
    <p:sldId id="455" r:id="rId3"/>
    <p:sldId id="456" r:id="rId4"/>
    <p:sldId id="439" r:id="rId5"/>
    <p:sldId id="457" r:id="rId6"/>
    <p:sldId id="460" r:id="rId7"/>
    <p:sldId id="351" r:id="rId8"/>
    <p:sldId id="437" r:id="rId9"/>
    <p:sldId id="438" r:id="rId10"/>
    <p:sldId id="336" r:id="rId11"/>
    <p:sldId id="352" r:id="rId12"/>
    <p:sldId id="470" r:id="rId13"/>
    <p:sldId id="353" r:id="rId14"/>
    <p:sldId id="354" r:id="rId15"/>
    <p:sldId id="304" r:id="rId16"/>
    <p:sldId id="306" r:id="rId17"/>
    <p:sldId id="307" r:id="rId18"/>
    <p:sldId id="416" r:id="rId19"/>
    <p:sldId id="387" r:id="rId20"/>
    <p:sldId id="337" r:id="rId21"/>
    <p:sldId id="419" r:id="rId22"/>
    <p:sldId id="381" r:id="rId23"/>
    <p:sldId id="389" r:id="rId24"/>
    <p:sldId id="338" r:id="rId25"/>
    <p:sldId id="462" r:id="rId26"/>
    <p:sldId id="382" r:id="rId27"/>
    <p:sldId id="418" r:id="rId28"/>
    <p:sldId id="385" r:id="rId29"/>
    <p:sldId id="359" r:id="rId30"/>
    <p:sldId id="386" r:id="rId31"/>
    <p:sldId id="383" r:id="rId32"/>
    <p:sldId id="466" r:id="rId33"/>
    <p:sldId id="463" r:id="rId34"/>
    <p:sldId id="433" r:id="rId35"/>
    <p:sldId id="467" r:id="rId36"/>
    <p:sldId id="420" r:id="rId37"/>
    <p:sldId id="421" r:id="rId38"/>
    <p:sldId id="424" r:id="rId39"/>
    <p:sldId id="422" r:id="rId40"/>
    <p:sldId id="423" r:id="rId41"/>
    <p:sldId id="425" r:id="rId42"/>
    <p:sldId id="426" r:id="rId43"/>
    <p:sldId id="468" r:id="rId44"/>
    <p:sldId id="469" r:id="rId45"/>
    <p:sldId id="450" r:id="rId46"/>
    <p:sldId id="427" r:id="rId47"/>
    <p:sldId id="371" r:id="rId48"/>
    <p:sldId id="417" r:id="rId49"/>
    <p:sldId id="370" r:id="rId50"/>
    <p:sldId id="434" r:id="rId51"/>
    <p:sldId id="310" r:id="rId52"/>
    <p:sldId id="364" r:id="rId53"/>
    <p:sldId id="376" r:id="rId54"/>
    <p:sldId id="377" r:id="rId55"/>
    <p:sldId id="378" r:id="rId56"/>
    <p:sldId id="379" r:id="rId57"/>
    <p:sldId id="375" r:id="rId58"/>
    <p:sldId id="372" r:id="rId59"/>
    <p:sldId id="373" r:id="rId60"/>
    <p:sldId id="374" r:id="rId6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4"/>
    <p:restoredTop sz="94663"/>
  </p:normalViewPr>
  <p:slideViewPr>
    <p:cSldViewPr snapToGrid="0" snapToObjects="1">
      <p:cViewPr varScale="1">
        <p:scale>
          <a:sx n="139" d="100"/>
          <a:sy n="139" d="100"/>
        </p:scale>
        <p:origin x="18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11/12/20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11/12/20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11/12/20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11/12/20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ValueSet/upper-respiratory-infection/$expand" TargetMode="External"/><Relationship Id="rId2" Type="http://schemas.openxmlformats.org/officeDocument/2006/relationships/hyperlink" Target="http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://fhir.hausamconsulting.com/r4/Condition?code:in=http%3A%2F%2Ffhir.hausamconsulting.com%2FbaseR4%2FValueSet%2Fupper-respiratory-inf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Condition?code:above=http://snomed.info/sct|1481000119100" TargetMode="External"/><Relationship Id="rId2" Type="http://schemas.openxmlformats.org/officeDocument/2006/relationships/hyperlink" Target="http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0-11%20Webinars/FHIR%20Terminology%20-%20Part%202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ValueSet/procedure-category/$expand" TargetMode="External"/><Relationship Id="rId2" Type="http://schemas.openxmlformats.org/officeDocument/2006/relationships/hyperlink" Target="http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hir.hausamconsulting.com/r4/ValueSet/route-codes/$expand" TargetMode="External"/><Relationship Id="rId5" Type="http://schemas.openxmlformats.org/officeDocument/2006/relationships/hyperlink" Target="http://fhir.hausamconsulting.com/r4/ValueSet/route-codes" TargetMode="External"/><Relationship Id="rId4" Type="http://schemas.openxmlformats.org/officeDocument/2006/relationships/hyperlink" Target="http://hapi.fhir.org/base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validate-code?system=http://snomed.info/sct&amp;code=233604007&amp;_format=json" TargetMode="External"/><Relationship Id="rId2" Type="http://schemas.openxmlformats.org/officeDocument/2006/relationships/hyperlink" Target="http://hapi.fhir.org/baseR4/ValueSet/$validate-code?url=http://hl7.org/fhir/ValueSet/condition-category&amp;system=http://terminology.hl7.org/CodeSystem/condition-category&amp;code=problem-list-item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CodeSystem/$subsumes?system=http://snomed.info/sct&amp;codeA=235856003&amp;codeB=3738000" TargetMode="External"/><Relationship Id="rId2" Type="http://schemas.openxmlformats.org/officeDocument/2006/relationships/hyperlink" Target="http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fhir.hausamconsulting.com/r4/CodeSystem/$subsumes?system=http://snomed.info/sct&amp;codeA=83072009&amp;codeB=3738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ceptMap/50293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5" Type="http://schemas.openxmlformats.org/officeDocument/2006/relationships/hyperlink" Target="http://hapi.fhir.org/baseR4/CodeSystem?url=urn:uuid:65802352-0507-41da-bc6d-0672995af417" TargetMode="External"/><Relationship Id="rId4" Type="http://schemas.openxmlformats.org/officeDocument/2006/relationships/hyperlink" Target="http://hapi.fhir.org/baseR4/CodeSystem?url=urn:uuid:6b15b79f-10f4-48c6-a343-79066121b86b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ceptMap/$translate?system=urn:uuid:6b15b79f-10f4-48c6-a343-79066121b86b&amp;code=contended&amp;source=urn:uuid:6b15b79f-10f4-48c6-a343-79066121b86b&amp;target=urn:uuid:65802352-0507-41da-bc6d-0672995af417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rob@hausamconsulting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%3Disa%2F233604007" TargetMode="External"/><Relationship Id="rId2" Type="http://schemas.openxmlformats.org/officeDocument/2006/relationships/hyperlink" Target="https://r4.ontoserver.csiro.au/fhir/ValueSet/$expand?url=http%3A%2F%2Fsnomed.info%2Fsct%3Ffhir_vs=isa%2F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%7C3834100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Understanding and Using Terminology in </a:t>
            </a:r>
            <a:r>
              <a:rPr lang="en-US" dirty="0"/>
              <a:t>HL7</a:t>
            </a:r>
            <a:r>
              <a:rPr lang="en-US" baseline="30000" dirty="0"/>
              <a:t>®</a:t>
            </a:r>
            <a:r>
              <a:rPr lang="en-US" dirty="0"/>
              <a:t> FHIR</a:t>
            </a:r>
            <a:r>
              <a:rPr lang="en-US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endParaRPr lang="en-US" dirty="0"/>
          </a:p>
          <a:p>
            <a:r>
              <a:rPr lang="en-US" dirty="0"/>
              <a:t>HL7 Webinar</a:t>
            </a:r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2020-11-13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http://</a:t>
            </a:r>
            <a:r>
              <a:rPr lang="en-CA" dirty="0" err="1">
                <a:ea typeface="+mn-ea"/>
                <a:cs typeface="+mn-cs"/>
                <a:hlinkClick r:id="rId3"/>
              </a:rPr>
              <a:t>fhir.hausamconsulting.com</a:t>
            </a:r>
            <a:r>
              <a:rPr lang="en-CA" dirty="0">
                <a:ea typeface="+mn-ea"/>
                <a:cs typeface="+mn-cs"/>
                <a:hlinkClick r:id="rId3"/>
              </a:rPr>
              <a:t>/r4/</a:t>
            </a:r>
            <a:r>
              <a:rPr lang="en-CA" dirty="0" err="1">
                <a:ea typeface="+mn-ea"/>
                <a:cs typeface="+mn-cs"/>
                <a:hlinkClick r:id="rId3"/>
              </a:rPr>
              <a:t>ValueSet</a:t>
            </a:r>
            <a:r>
              <a:rPr lang="en-CA" dirty="0">
                <a:ea typeface="+mn-ea"/>
                <a:cs typeface="+mn-cs"/>
                <a:hlinkClick r:id="rId3"/>
              </a:rPr>
              <a:t>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http://fhir.hausamconsulting.com/r4/Condition?code:in=http%3A%2F%2Ffhir.hausamconsulting.com%2FbaseR4%2FValueSet%2Fupper-respiratory-infection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http://fhir.hausamconsulting.com/r4/Condition?code:not-in=http%3A%2F%2Ffhir.hausamconsulting.com%2FbaseR4%2FValueSet%2Fupper-respiratory-infection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‘not-in’ with current HAPI and other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82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http://fhir.hausamconsulting.com/r4/Condition?code:below=http://snomed.info/sct|73211009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http://fhir.hausamconsulting.com/r4/Condition?code:above=http://snomed.info/sct|1481000119100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7310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4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9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was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also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4093655"/>
            <a:ext cx="1127466" cy="7040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– previously $compose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614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</a:t>
            </a:r>
            <a:r>
              <a:rPr lang="en-US" sz="1800">
                <a:hlinkClick r:id="rId2"/>
              </a:rPr>
              <a:t>/FHIR/documents/blob/master/presentations/2020-11%20Webinars/FHIR%20Terminology%20-%20Part%202.pptx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</a:t>
            </a:r>
            <a:r>
              <a:rPr lang="en-CA" i="1" dirty="0" err="1"/>
              <a:t>someValueSetId</a:t>
            </a:r>
            <a:r>
              <a:rPr lang="en-CA" i="1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</a:t>
            </a:r>
            <a:r>
              <a:rPr lang="en-CA" dirty="0" err="1">
                <a:solidFill>
                  <a:srgbClr val="C00000"/>
                </a:solidFill>
              </a:rPr>
              <a:t>expand</a:t>
            </a:r>
            <a:r>
              <a:rPr lang="en-CA" dirty="0" err="1"/>
              <a:t>?url</a:t>
            </a:r>
            <a:r>
              <a:rPr lang="en-CA" dirty="0"/>
              <a:t>=[</a:t>
            </a:r>
            <a:r>
              <a:rPr lang="en-CA" i="1" dirty="0"/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/>
              <a:t>Used to configure the behavior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http://hapi.fhir.org/baseR4/ValueSet/observation-category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http://hapi.fhir.org/baseR4/ValueSet/observation-category/$expand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ValueSet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http://hapi.fhir.org/baseR4/ValueSet/$validate-code?url=http://hl7.org/fhir/ValueSet/condition-category&amp;system=http://terminology.hl7.org/CodeSystem/condition-category&amp;code=problem-list-item</a:t>
            </a:r>
            <a:endParaRPr lang="en-US" dirty="0"/>
          </a:p>
          <a:p>
            <a:r>
              <a:rPr lang="is-IS" dirty="0"/>
              <a:t>SNOMED CT “Pneumonia” (233604007) </a:t>
            </a:r>
            <a:r>
              <a:rPr lang="is-IS" dirty="0">
                <a:solidFill>
                  <a:srgbClr val="C00000"/>
                </a:solidFill>
              </a:rPr>
              <a:t>(CodeSystem)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</a:t>
            </a:r>
            <a:r>
              <a:rPr lang="en-US" b="1" dirty="0">
                <a:solidFill>
                  <a:srgbClr val="C00000"/>
                </a:solidFill>
                <a:hlinkClick r:id="rId3"/>
              </a:rPr>
              <a:t>CodeSystem</a:t>
            </a:r>
            <a:r>
              <a:rPr lang="en-US" dirty="0">
                <a:hlinkClick r:id="rId3"/>
              </a:rPr>
              <a:t>/$validate-code?system=http://snomed.info/sct&amp;code=233604007&amp;_format=json</a:t>
            </a:r>
            <a:endParaRPr lang="en-US" dirty="0"/>
          </a:p>
          <a:p>
            <a:pPr marL="685800" lvl="2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Hint: View the formatted </a:t>
            </a:r>
            <a:r>
              <a:rPr lang="en-US" sz="1800" dirty="0" err="1">
                <a:solidFill>
                  <a:srgbClr val="00B050"/>
                </a:solidFill>
              </a:rPr>
              <a:t>Terminz</a:t>
            </a:r>
            <a:r>
              <a:rPr lang="en-US" sz="1800" dirty="0">
                <a:solidFill>
                  <a:srgbClr val="00B050"/>
                </a:solidFill>
              </a:rPr>
              <a:t> server output in Postman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0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 “emotion mappings”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</a:t>
            </a:r>
            <a:br>
              <a:rPr lang="en-US" dirty="0"/>
            </a:br>
            <a:r>
              <a:rPr lang="en-US" dirty="0">
                <a:hlinkClick r:id="rId3"/>
              </a:rPr>
              <a:t>http://hapi.fhir.org/baseR4/ConceptMap/50293</a:t>
            </a:r>
            <a:endParaRPr lang="en-US" dirty="0"/>
          </a:p>
          <a:p>
            <a:pPr lvl="1"/>
            <a:r>
              <a:rPr lang="en-US" dirty="0"/>
              <a:t>Source </a:t>
            </a:r>
            <a:r>
              <a:rPr lang="en-US" dirty="0" err="1"/>
              <a:t>CodeSystem</a:t>
            </a:r>
            <a:r>
              <a:rPr lang="en-US" dirty="0"/>
              <a:t> (for </a:t>
            </a:r>
            <a:r>
              <a:rPr lang="en-US" dirty="0" err="1"/>
              <a:t>ValueSet</a:t>
            </a:r>
            <a:r>
              <a:rPr lang="en-US" dirty="0"/>
              <a:t>) resource used in the example</a:t>
            </a:r>
            <a:br>
              <a:rPr lang="en-US" dirty="0"/>
            </a:br>
            <a:r>
              <a:rPr lang="en-US" dirty="0">
                <a:hlinkClick r:id="rId4"/>
              </a:rPr>
              <a:t>http://hapi.fhir.org/baseR4/CodeSystem?url=urn:uuid:6b15b79f-10f4-48c6-a343-79066121b86b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dirty="0" err="1"/>
              <a:t>CodeSystem</a:t>
            </a:r>
            <a:r>
              <a:rPr lang="en-US" dirty="0"/>
              <a:t> (for </a:t>
            </a:r>
            <a:r>
              <a:rPr lang="en-US" dirty="0" err="1"/>
              <a:t>ValueSet</a:t>
            </a:r>
            <a:r>
              <a:rPr lang="en-US" dirty="0"/>
              <a:t>) resource used in the example</a:t>
            </a:r>
            <a:br>
              <a:rPr lang="en-US" dirty="0"/>
            </a:br>
            <a:r>
              <a:rPr lang="en-US" dirty="0">
                <a:hlinkClick r:id="rId5"/>
              </a:rPr>
              <a:t>http://hapi.fhir.org/baseR4/CodeSystem?url=urn:uuid:65802352-0507-41da-bc6d-0672995af417</a:t>
            </a:r>
            <a:endParaRPr lang="en-US" dirty="0">
              <a:hlinkClick r:id="rId6"/>
            </a:endParaRPr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7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 “emotion mappings”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http://hapi.fhir.org/baseR4/ConceptMap/</a:t>
            </a:r>
            <a:r>
              <a:rPr lang="en-US" b="1" dirty="0">
                <a:hlinkClick r:id="rId3"/>
              </a:rPr>
              <a:t>$translate</a:t>
            </a:r>
            <a:r>
              <a:rPr lang="en-US" dirty="0">
                <a:hlinkClick r:id="rId3"/>
              </a:rPr>
              <a:t>?system=urn:uuid:6b15b79f-10f4-48c6-a343-79066121b86b&amp;code=</a:t>
            </a:r>
            <a:r>
              <a:rPr lang="en-US" b="1" dirty="0">
                <a:hlinkClick r:id="rId3"/>
              </a:rPr>
              <a:t>contended</a:t>
            </a:r>
            <a:r>
              <a:rPr lang="en-US" dirty="0">
                <a:hlinkClick r:id="rId3"/>
              </a:rPr>
              <a:t>&amp;source=urn:uuid:6b15b79f-10f4-48c6-a343-79066121b86b&amp;target=urn:uuid:65802352-0507-41da-bc6d-0672995af417</a:t>
            </a:r>
            <a:endParaRPr lang="en-US" dirty="0"/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86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https://terminz.azurewebsites.net/fhir/ConceptMap/$translate?system=http://hl7.org/fhir/address-use&amp;code=home&amp;source=http://hl7.org/fhir/ValueSet/address-use&amp;target=http://terminology.hl7.org/ValueSet/v3-AddressUse&amp;_format=json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65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188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code systems (ideally standard)</a:t>
            </a:r>
          </a:p>
          <a:p>
            <a:r>
              <a:rPr lang="en-US" dirty="0"/>
              <a:t>Choose or define value sets</a:t>
            </a:r>
          </a:p>
          <a:p>
            <a:r>
              <a:rPr lang="en-US" dirty="0"/>
              <a:t>For small value sets, populate a picklist using $expand</a:t>
            </a:r>
          </a:p>
          <a:p>
            <a:r>
              <a:rPr lang="en-US" dirty="0"/>
              <a:t>For large value sets, may use </a:t>
            </a:r>
            <a:r>
              <a:rPr lang="en-GB" dirty="0"/>
              <a:t>$</a:t>
            </a:r>
            <a:r>
              <a:rPr lang="en-GB" dirty="0" err="1"/>
              <a:t>expand?filter</a:t>
            </a:r>
            <a:r>
              <a:rPr lang="en-GB" dirty="0"/>
              <a:t>=xxx for type-ahead 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http://fhir.hausamconsulting.com/r4/ValueSet/route-codes/$expand?filter=intra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B07-8F30-A043-B66C-1270CD8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Part 1?</a:t>
            </a:r>
            <a:endParaRPr lang="en-US" b="0" dirty="0">
              <a:solidFill>
                <a:srgbClr val="74767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643-B33A-2C45-861E-3CE1CD64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1C7F-474F-2744-846B-9AD7B80A4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3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27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53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0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59C6-BE69-104A-9BE2-0477C4E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F25-9666-C644-BEF9-89CD2200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 this answered </a:t>
            </a:r>
            <a:r>
              <a:rPr lang="en-US" b="1" dirty="0"/>
              <a:t>your</a:t>
            </a:r>
            <a:r>
              <a:rPr lang="en-US" dirty="0"/>
              <a:t> questions?</a:t>
            </a:r>
          </a:p>
          <a:p>
            <a:r>
              <a:rPr lang="en-US" dirty="0"/>
              <a:t>How do </a:t>
            </a:r>
            <a:r>
              <a:rPr lang="en-US" b="1" dirty="0"/>
              <a:t>you</a:t>
            </a:r>
            <a:r>
              <a:rPr lang="en-US" dirty="0"/>
              <a:t> expect to use terminology and terminology services in </a:t>
            </a:r>
            <a:r>
              <a:rPr lang="en-US" b="1" dirty="0"/>
              <a:t>your</a:t>
            </a:r>
            <a:r>
              <a:rPr lang="en-US" dirty="0"/>
              <a:t> applications?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F1BA-88D4-D648-97DB-3305029E3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807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TOPICS</a:t>
            </a:r>
            <a:br>
              <a:rPr lang="en-CA" dirty="0"/>
            </a:br>
            <a:r>
              <a:rPr lang="en-CA" dirty="0"/>
              <a:t>(for further 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113-D9CD-084B-9377-0FE8E6D4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986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  <a:br>
              <a:rPr lang="en-US" dirty="0"/>
            </a:br>
            <a:r>
              <a:rPr lang="en-US" dirty="0"/>
              <a:t>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$find-matches</a:t>
            </a:r>
          </a:p>
          <a:p>
            <a:r>
              <a:rPr lang="en-US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00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3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545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839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$find-matches</a:t>
            </a:r>
            <a:br>
              <a:rPr lang="en-CA" dirty="0"/>
            </a:br>
            <a:r>
              <a:rPr lang="en-CA" dirty="0"/>
              <a:t>(formerly $compose)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Given a set of properties (and text), return one or more possible matching codes</a:t>
            </a:r>
          </a:p>
          <a:p>
            <a:r>
              <a:rPr lang="en-US" dirty="0"/>
              <a:t>This operation takes a set of properties, and examines the code system looking for codes in the code system that match a set of known properties.</a:t>
            </a:r>
            <a:endParaRPr lang="en-CA" dirty="0"/>
          </a:p>
          <a:p>
            <a:r>
              <a:rPr lang="en-CA" dirty="0"/>
              <a:t>Example use:</a:t>
            </a:r>
          </a:p>
          <a:p>
            <a:pPr lvl="1"/>
            <a:r>
              <a:rPr lang="en-CA" dirty="0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561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03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0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Additional Topics (For Further Learning)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0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http://fhir.hausamconsulting.com/r4/AllergyIntolerance?code=%7Callergy4387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10960</TotalTime>
  <Words>3690</Words>
  <Application>Microsoft Macintosh PowerPoint</Application>
  <PresentationFormat>On-screen Show (16:9)</PresentationFormat>
  <Paragraphs>398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Theme</vt:lpstr>
      <vt:lpstr>Understanding and Using Terminology in HL7® FHIR®</vt:lpstr>
      <vt:lpstr>This presentation</vt:lpstr>
      <vt:lpstr>Tutorial Learning Objectives covered</vt:lpstr>
      <vt:lpstr>Questions From Part 1?</vt:lpstr>
      <vt:lpstr>Tutorial Learning Objectives</vt:lpstr>
      <vt:lpstr>Part 2 Topics Searching and Services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 (1)</vt:lpstr>
      <vt:lpstr>$translate example (1)</vt:lpstr>
      <vt:lpstr>$translate example (2)</vt:lpstr>
      <vt:lpstr>$translate example (2)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Tutorial Learning Objectives covered</vt:lpstr>
      <vt:lpstr>Tutorial Learning Objectives covered</vt:lpstr>
      <vt:lpstr>Final Questions and Answers 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additional TOPICS (for further learning)</vt:lpstr>
      <vt:lpstr>Additional Topics (time and interest permitting)</vt:lpstr>
      <vt:lpstr>Implicit Value Sets</vt:lpstr>
      <vt:lpstr>Implicit Value Sets (cont.)</vt:lpstr>
      <vt:lpstr>Implicit Value Set $expand Example URL</vt:lpstr>
      <vt:lpstr>$find-matches (formerly $compose)</vt:lpstr>
      <vt:lpstr>Closure – why do we need it?</vt:lpstr>
      <vt:lpstr>Closure – the problem and the FHIR approach</vt:lpstr>
      <vt:lpstr>$closure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161</cp:revision>
  <dcterms:created xsi:type="dcterms:W3CDTF">2019-05-01T16:23:47Z</dcterms:created>
  <dcterms:modified xsi:type="dcterms:W3CDTF">2020-11-13T12:37:10Z</dcterms:modified>
</cp:coreProperties>
</file>