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84" r:id="rId3"/>
    <p:sldId id="267" r:id="rId4"/>
    <p:sldId id="262" r:id="rId5"/>
    <p:sldId id="285" r:id="rId6"/>
    <p:sldId id="269" r:id="rId7"/>
    <p:sldId id="289" r:id="rId8"/>
    <p:sldId id="290" r:id="rId9"/>
    <p:sldId id="279" r:id="rId10"/>
    <p:sldId id="291" r:id="rId11"/>
    <p:sldId id="293" r:id="rId12"/>
    <p:sldId id="275" r:id="rId13"/>
    <p:sldId id="292" r:id="rId14"/>
    <p:sldId id="276" r:id="rId15"/>
    <p:sldId id="288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931"/>
    <a:srgbClr val="FCE32D"/>
    <a:srgbClr val="0091B9"/>
    <a:srgbClr val="B6B6B6"/>
    <a:srgbClr val="0092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09" autoAdjust="0"/>
  </p:normalViewPr>
  <p:slideViewPr>
    <p:cSldViewPr snapToGrid="0" snapToObjects="1" showGuides="1">
      <p:cViewPr varScale="1">
        <p:scale>
          <a:sx n="56" d="100"/>
          <a:sy n="56" d="100"/>
        </p:scale>
        <p:origin x="45" y="10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Asynch</a:t>
            </a:r>
            <a:r>
              <a:rPr lang="en-CA" dirty="0"/>
              <a:t> vs. synchronous</a:t>
            </a:r>
          </a:p>
          <a:p>
            <a:r>
              <a:rPr lang="en-CA" dirty="0"/>
              <a:t>Workflow approaches for Task/</a:t>
            </a:r>
            <a:r>
              <a:rPr lang="en-CA" dirty="0" err="1"/>
              <a:t>CommunicationRequest</a:t>
            </a:r>
            <a:endParaRPr lang="en-CA" dirty="0"/>
          </a:p>
          <a:p>
            <a:r>
              <a:rPr lang="en-CA" dirty="0"/>
              <a:t>Only those defined by HL7 international (so not SQL-on-FHIR)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Polling is still ‘push’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4940660"/>
            <a:ext cx="12192000" cy="19173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59369"/>
            <a:ext cx="12192000" cy="303174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8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 HL7 FHIR </a:t>
            </a:r>
            <a:r>
              <a:rPr lang="en-US" dirty="0" err="1"/>
              <a:t>DevDays</a:t>
            </a:r>
            <a:r>
              <a:rPr lang="en-US" dirty="0"/>
              <a:t> in the US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08771" y="536048"/>
            <a:ext cx="1504229" cy="360537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" y="5807272"/>
            <a:ext cx="11984910" cy="920509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0" y="655172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394364"/>
            <a:ext cx="12192000" cy="3093492"/>
          </a:xfrm>
          <a:prstGeom prst="rect">
            <a:avLst/>
          </a:prstGeom>
        </p:spPr>
      </p:pic>
      <p:sp>
        <p:nvSpPr>
          <p:cNvPr id="14" name="Tekstvak 1">
            <a:extLst>
              <a:ext uri="{FF2B5EF4-FFF2-40B4-BE49-F238E27FC236}">
                <a16:creationId xmlns:a16="http://schemas.microsoft.com/office/drawing/2014/main" id="{28825081-019E-6B4E-916E-B8FDA42FDDCC}"/>
              </a:ext>
            </a:extLst>
          </p:cNvPr>
          <p:cNvSpPr txBox="1"/>
          <p:nvPr userDrawn="1"/>
        </p:nvSpPr>
        <p:spPr>
          <a:xfrm>
            <a:off x="2276886" y="5590039"/>
            <a:ext cx="818773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2020, Virtual Edition US,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15–18, 2020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@HL7  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276C48-6C93-AC46-9E95-2608EECBC10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3663358" y="404339"/>
            <a:ext cx="4880050" cy="5216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220682"/>
            <a:ext cx="12192000" cy="3496141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940660"/>
            <a:ext cx="12192000" cy="19173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for speaker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55172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E44B32-AF80-F149-A42A-C560F92BB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2554754"/>
            <a:ext cx="12192000" cy="3093492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2135753"/>
            <a:ext cx="12192000" cy="432000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18907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27BA6E-DB06-4041-9C12-A4AA09B63F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08771" y="536048"/>
            <a:ext cx="1504229" cy="360537"/>
          </a:xfrm>
          <a:prstGeom prst="rect">
            <a:avLst/>
          </a:prstGeom>
        </p:spPr>
      </p:pic>
      <p:sp>
        <p:nvSpPr>
          <p:cNvPr id="19" name="Tekstvak 1">
            <a:extLst>
              <a:ext uri="{FF2B5EF4-FFF2-40B4-BE49-F238E27FC236}">
                <a16:creationId xmlns:a16="http://schemas.microsoft.com/office/drawing/2014/main" id="{919710AE-8D02-014C-BD02-3A5E5B06ACE2}"/>
              </a:ext>
            </a:extLst>
          </p:cNvPr>
          <p:cNvSpPr txBox="1"/>
          <p:nvPr userDrawn="1"/>
        </p:nvSpPr>
        <p:spPr>
          <a:xfrm>
            <a:off x="2276886" y="5822951"/>
            <a:ext cx="818773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2020, Virtual Edition US,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15–18, 2020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@HL7  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D6210F-4692-0347-AE5E-1E7B3E9AAC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663358" y="404339"/>
            <a:ext cx="4880050" cy="521660"/>
          </a:xfrm>
          <a:prstGeom prst="rect">
            <a:avLst/>
          </a:prstGeom>
        </p:spPr>
      </p:pic>
      <p:pic>
        <p:nvPicPr>
          <p:cNvPr id="16" name="Picture 15" descr="Creative Commons Licence">
            <a:extLst>
              <a:ext uri="{FF2B5EF4-FFF2-40B4-BE49-F238E27FC236}">
                <a16:creationId xmlns:a16="http://schemas.microsoft.com/office/drawing/2014/main" id="{92EBB641-7BEA-41B5-BA6F-B0174BB510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" y="6378801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051007" y="159064"/>
            <a:ext cx="3156499" cy="337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C60072-5050-0A4B-AFE1-AB93CFCC3AA5}"/>
              </a:ext>
            </a:extLst>
          </p:cNvPr>
          <p:cNvSpPr txBox="1"/>
          <p:nvPr userDrawn="1"/>
        </p:nvSpPr>
        <p:spPr>
          <a:xfrm>
            <a:off x="11430602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300" b="0" baseline="0" smtClean="0"/>
              <a:pPr algn="r"/>
              <a:t>‹#›</a:t>
            </a:fld>
            <a:r>
              <a:rPr lang="en-US" sz="1300" b="0" baseline="0" dirty="0"/>
              <a:t> </a:t>
            </a:r>
          </a:p>
        </p:txBody>
      </p:sp>
      <p:pic>
        <p:nvPicPr>
          <p:cNvPr id="13" name="Picture 12" descr="Creative Commons Licence">
            <a:extLst>
              <a:ext uri="{FF2B5EF4-FFF2-40B4-BE49-F238E27FC236}">
                <a16:creationId xmlns:a16="http://schemas.microsoft.com/office/drawing/2014/main" id="{D767C150-3F4F-4807-93CE-8989B637BE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" y="6378801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15AEF-5F7C-114A-A01C-CF7D19FA4165}"/>
              </a:ext>
            </a:extLst>
          </p:cNvPr>
          <p:cNvSpPr txBox="1"/>
          <p:nvPr userDrawn="1"/>
        </p:nvSpPr>
        <p:spPr>
          <a:xfrm>
            <a:off x="11430602" y="6492128"/>
            <a:ext cx="409503" cy="216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300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1300" b="0" baseline="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5AEF36-8809-974B-B686-05D9422A3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051007" y="159064"/>
            <a:ext cx="3156499" cy="337418"/>
          </a:xfrm>
          <a:prstGeom prst="rect">
            <a:avLst/>
          </a:prstGeom>
        </p:spPr>
      </p:pic>
      <p:pic>
        <p:nvPicPr>
          <p:cNvPr id="11" name="Picture 10" descr="Creative Commons Licence">
            <a:extLst>
              <a:ext uri="{FF2B5EF4-FFF2-40B4-BE49-F238E27FC236}">
                <a16:creationId xmlns:a16="http://schemas.microsoft.com/office/drawing/2014/main" id="{00E55F3A-7232-44B0-B184-568194C6E8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" y="6378801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EC83C4-DF20-9145-AEF2-0D80C71FE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35123" y="181034"/>
            <a:ext cx="2704982" cy="2559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11430602" y="6492128"/>
            <a:ext cx="409503" cy="216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300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1300" b="0" baseline="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7" descr="Creative Commons Licence">
            <a:extLst>
              <a:ext uri="{FF2B5EF4-FFF2-40B4-BE49-F238E27FC236}">
                <a16:creationId xmlns:a16="http://schemas.microsoft.com/office/drawing/2014/main" id="{DB9A552B-A4B3-406E-972F-72BFF8E091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" y="6378801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2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1" r:id="rId3"/>
    <p:sldLayoutId id="2147483652" r:id="rId4"/>
    <p:sldLayoutId id="2147483657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davinci-ehrx/exchanging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FHIR Design Considerations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Lloyd McKenzie, Gevity Consulting</a:t>
            </a:r>
          </a:p>
        </p:txBody>
      </p:sp>
    </p:spTree>
    <p:extLst>
      <p:ext uri="{BB962C8B-B14F-4D97-AF65-F5344CB8AC3E}">
        <p14:creationId xmlns:p14="http://schemas.microsoft.com/office/powerpoint/2010/main" val="13106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4165-A52F-4A6F-9208-F4A35564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27269-BF3A-43DD-9719-F1EEAB436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B53D85-FCA9-4499-A404-351CB27E4C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6E5DE-952A-4A4D-80F3-2D8D815B9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36429" b="44965"/>
          <a:stretch/>
        </p:blipFill>
        <p:spPr>
          <a:xfrm>
            <a:off x="964403" y="663575"/>
            <a:ext cx="10446701" cy="57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778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D7A4-14E3-445C-AFE9-CC2D0262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caveats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4C3C-295B-4ADC-A100-F0E4E9493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Informative, not normative</a:t>
            </a:r>
          </a:p>
          <a:p>
            <a:r>
              <a:rPr lang="en-CA" dirty="0"/>
              <a:t>Other factors will matter</a:t>
            </a:r>
          </a:p>
          <a:p>
            <a:pPr lvl="1"/>
            <a:r>
              <a:rPr lang="en-CA" dirty="0"/>
              <a:t>Legacy capabilities</a:t>
            </a:r>
          </a:p>
          <a:p>
            <a:pPr lvl="1"/>
            <a:r>
              <a:rPr lang="en-CA" dirty="0"/>
              <a:t>Existing infrastructure</a:t>
            </a:r>
          </a:p>
          <a:p>
            <a:pPr lvl="1"/>
            <a:r>
              <a:rPr lang="en-CA" dirty="0"/>
              <a:t>Internal architecture conventions</a:t>
            </a:r>
          </a:p>
          <a:p>
            <a:pPr lvl="1"/>
            <a:r>
              <a:rPr lang="en-CA" dirty="0"/>
              <a:t>Personal preference</a:t>
            </a:r>
          </a:p>
          <a:p>
            <a:pPr lvl="1"/>
            <a:r>
              <a:rPr lang="en-CA" dirty="0"/>
              <a:t>What do your partners support?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041720-0174-4EB5-9C6F-8DE3BD92A1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4629472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BB6C-356A-422D-B303-23DC2A00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decision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531E-8D58-4DA9-9B83-E68D26FF1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7801599" cy="4225143"/>
          </a:xfrm>
        </p:spPr>
        <p:txBody>
          <a:bodyPr/>
          <a:lstStyle/>
          <a:p>
            <a:r>
              <a:rPr lang="en-CA" dirty="0"/>
              <a:t>Pull vs. push</a:t>
            </a:r>
          </a:p>
          <a:p>
            <a:r>
              <a:rPr lang="en-CA" dirty="0"/>
              <a:t>Are humans involved?</a:t>
            </a:r>
          </a:p>
          <a:p>
            <a:r>
              <a:rPr lang="en-CA" dirty="0"/>
              <a:t>Are you retrieving resources or data elements?</a:t>
            </a:r>
          </a:p>
          <a:p>
            <a:r>
              <a:rPr lang="en-CA" dirty="0"/>
              <a:t>Is push ‘consumer-configured’?</a:t>
            </a:r>
          </a:p>
          <a:p>
            <a:r>
              <a:rPr lang="en-CA" dirty="0"/>
              <a:t>Does source direct persistence?</a:t>
            </a:r>
          </a:p>
          <a:p>
            <a:r>
              <a:rPr lang="en-CA" dirty="0"/>
              <a:t>Does data already exist?</a:t>
            </a:r>
          </a:p>
          <a:p>
            <a:r>
              <a:rPr lang="en-CA" dirty="0"/>
              <a:t>Store as a collection or individually?</a:t>
            </a:r>
          </a:p>
          <a:p>
            <a:r>
              <a:rPr lang="en-CA" dirty="0"/>
              <a:t>Synchronous or asynchronous?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77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F376-03B7-4671-BFEB-6EB6EF1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technology will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B3052-03E6-4583-AF3F-2777886B9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869681" cy="4225143"/>
          </a:xfrm>
        </p:spPr>
        <p:txBody>
          <a:bodyPr/>
          <a:lstStyle/>
          <a:p>
            <a:r>
              <a:rPr lang="en-CA" dirty="0"/>
              <a:t>Pull resources</a:t>
            </a:r>
          </a:p>
          <a:p>
            <a:pPr lvl="1"/>
            <a:r>
              <a:rPr lang="en-CA" dirty="0"/>
              <a:t>Search, batch search, _filter, _query, CQL, operations, messaging</a:t>
            </a:r>
          </a:p>
          <a:p>
            <a:r>
              <a:rPr lang="en-CA" dirty="0"/>
              <a:t>Pull data elements</a:t>
            </a:r>
          </a:p>
          <a:p>
            <a:pPr lvl="1"/>
            <a:r>
              <a:rPr lang="en-CA" dirty="0" err="1"/>
              <a:t>GraphQL</a:t>
            </a:r>
            <a:r>
              <a:rPr lang="en-CA" dirty="0"/>
              <a:t>, SPARQL, CQL, Operations, Messaging</a:t>
            </a:r>
          </a:p>
          <a:p>
            <a:r>
              <a:rPr lang="en-CA" dirty="0"/>
              <a:t>Consumer-directed push </a:t>
            </a:r>
          </a:p>
          <a:p>
            <a:pPr lvl="1"/>
            <a:r>
              <a:rPr lang="en-CA" dirty="0"/>
              <a:t>Polling, Subscription – notification, Subscription w/ data</a:t>
            </a:r>
          </a:p>
          <a:p>
            <a:r>
              <a:rPr lang="en-CA" dirty="0"/>
              <a:t>Source-directed push</a:t>
            </a:r>
          </a:p>
          <a:p>
            <a:pPr lvl="1"/>
            <a:r>
              <a:rPr lang="en-CA" dirty="0"/>
              <a:t>REST create/update, Batch, Transaction, Patch, Document, Collection, Operation, Message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9318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67CA-D908-413B-8760-287F302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this work going?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78AA-F56C-4E3D-839D-1323718CA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767132" cy="4225143"/>
          </a:xfrm>
        </p:spPr>
        <p:txBody>
          <a:bodyPr/>
          <a:lstStyle/>
          <a:p>
            <a:r>
              <a:rPr lang="en-CA" dirty="0"/>
              <a:t>Reviewed and discussed by various work groups</a:t>
            </a:r>
          </a:p>
          <a:p>
            <a:r>
              <a:rPr lang="en-CA" dirty="0"/>
              <a:t>Initial publication in Davinci </a:t>
            </a:r>
            <a:r>
              <a:rPr lang="en-CA" dirty="0" err="1"/>
              <a:t>HRex</a:t>
            </a:r>
            <a:r>
              <a:rPr lang="en-CA" dirty="0"/>
              <a:t> IG sometime this summer</a:t>
            </a:r>
          </a:p>
          <a:p>
            <a:pPr lvl="1"/>
            <a:r>
              <a:rPr lang="en-CA" dirty="0"/>
              <a:t>All Da Vinci IGs will reference</a:t>
            </a:r>
          </a:p>
          <a:p>
            <a:pPr lvl="1"/>
            <a:r>
              <a:rPr lang="en-CA" dirty="0"/>
              <a:t>Will also explain tree navigation rationale</a:t>
            </a:r>
          </a:p>
          <a:p>
            <a:pPr lvl="1"/>
            <a:r>
              <a:rPr lang="en-CA" dirty="0"/>
              <a:t>Encourage other IGs to do the same</a:t>
            </a:r>
          </a:p>
          <a:p>
            <a:r>
              <a:rPr lang="en-CA" dirty="0"/>
              <a:t>Intent is to migrate into FHIR R5 when it comes out</a:t>
            </a:r>
          </a:p>
          <a:p>
            <a:r>
              <a:rPr lang="en-CA" dirty="0"/>
              <a:t>Work in progress will be here:</a:t>
            </a:r>
          </a:p>
          <a:p>
            <a:pPr lvl="1"/>
            <a:r>
              <a:rPr lang="en-CA" dirty="0">
                <a:hlinkClick r:id="rId2"/>
              </a:rPr>
              <a:t>https://build.fhir.org/ig/HL7/davinci-ehrx/exchanging.html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7619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346" y="4326571"/>
            <a:ext cx="1723306" cy="1963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014960" cy="4225143"/>
          </a:xfrm>
        </p:spPr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5309755" y="4109807"/>
            <a:ext cx="1496290" cy="166060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57" y="3743121"/>
            <a:ext cx="1894322" cy="2071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657920">
            <a:off x="3581935" y="3366645"/>
            <a:ext cx="1963600" cy="2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377E5C-C06F-4A4D-9A90-988CDC45B54C}"/>
              </a:ext>
            </a:extLst>
          </p:cNvPr>
          <p:cNvSpPr/>
          <p:nvPr/>
        </p:nvSpPr>
        <p:spPr>
          <a:xfrm>
            <a:off x="-1" y="1181819"/>
            <a:ext cx="12192001" cy="4644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E6C79B-7D47-2B4D-B6F3-E19BD3CC3F18}"/>
              </a:ext>
            </a:extLst>
          </p:cNvPr>
          <p:cNvSpPr/>
          <p:nvPr/>
        </p:nvSpPr>
        <p:spPr>
          <a:xfrm>
            <a:off x="11652069" y="6487886"/>
            <a:ext cx="261257" cy="200297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6CD4B0D-DFF1-E046-8471-203BBE11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4069099"/>
            <a:ext cx="2499359" cy="1093470"/>
          </a:xfrm>
          <a:prstGeom prst="rect">
            <a:avLst/>
          </a:prstGeom>
        </p:spPr>
      </p:pic>
      <p:pic>
        <p:nvPicPr>
          <p:cNvPr id="15" name="Picture 1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DE9D77F7-1259-764D-A423-8BCD3E65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161" y="1762102"/>
            <a:ext cx="6275677" cy="14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6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</a:t>
            </a:r>
            <a:r>
              <a:rPr lang="en-US" dirty="0"/>
              <a:t>I am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906001" cy="4225143"/>
          </a:xfrm>
        </p:spPr>
        <p:txBody>
          <a:bodyPr/>
          <a:lstStyle/>
          <a:p>
            <a:r>
              <a:rPr lang="en-US" noProof="0" dirty="0"/>
              <a:t>Name: Lloyd McKenzie</a:t>
            </a:r>
          </a:p>
          <a:p>
            <a:r>
              <a:rPr lang="en-US" noProof="0" dirty="0"/>
              <a:t>Company: Gevity</a:t>
            </a:r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One of FHIR’s 3 initial editors</a:t>
            </a:r>
          </a:p>
          <a:p>
            <a:pPr lvl="1"/>
            <a:r>
              <a:rPr lang="en-US" noProof="0" dirty="0"/>
              <a:t>Co-chair FMG &amp; FHIR Infrastructure</a:t>
            </a:r>
          </a:p>
          <a:p>
            <a:pPr lvl="1"/>
            <a:r>
              <a:rPr lang="en-US" noProof="0" dirty="0"/>
              <a:t>Co-chair HL7 Modeling &amp; Methodology</a:t>
            </a:r>
          </a:p>
          <a:p>
            <a:pPr lvl="1"/>
            <a:r>
              <a:rPr lang="en-US" noProof="0" dirty="0"/>
              <a:t>Heavily involved in HL7 and healthcare exchange for last </a:t>
            </a:r>
            <a:r>
              <a:rPr lang="en-US" dirty="0"/>
              <a:t>20</a:t>
            </a:r>
            <a:r>
              <a:rPr lang="en-US" noProof="0" dirty="0"/>
              <a:t> years</a:t>
            </a:r>
          </a:p>
          <a:p>
            <a:pPr lvl="2"/>
            <a:r>
              <a:rPr lang="en-US" noProof="0" dirty="0"/>
              <a:t>v2, v3, CDA, etc.</a:t>
            </a:r>
          </a:p>
          <a:p>
            <a:pPr lvl="1"/>
            <a:r>
              <a:rPr lang="en-US" dirty="0"/>
              <a:t>Have created 10+ IGs for various projects using HL7 tools</a:t>
            </a:r>
            <a:endParaRPr lang="en-US" noProof="0" dirty="0"/>
          </a:p>
          <a:p>
            <a:pPr lvl="1"/>
            <a:r>
              <a:rPr lang="en-US" noProof="0" dirty="0">
                <a:hlinkClick r:id="rId2"/>
              </a:rPr>
              <a:t>lmckenzie@gevityinc.com</a:t>
            </a:r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22CFD-30A6-4AF0-885F-2874A394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380" y="2000001"/>
            <a:ext cx="2416497" cy="24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425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D7E6-F050-407F-84E4-34268889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Creative Commons - Attribution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7556-5DDC-4631-A8BA-E478F64A5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Download, use as you wish, just thank HL7 (and maybe me)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might also enjoy “Flicker or Bonfire” – my architecture presentation from last year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F24152-93C0-4A2E-8C90-E956E4F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8786" y="4031555"/>
            <a:ext cx="1905000" cy="190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128B3FB-50C8-402C-9FDD-B24E0C836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786" y="17782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228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244B-A47C-4A59-8B39-F1CEA3B7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 talked about last year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E8A95-1ED5-4E25-87FE-6BB16DE4F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519304" cy="4225143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1. Use REST whenever you can</a:t>
            </a:r>
          </a:p>
          <a:p>
            <a:pPr marL="0" lvl="0" indent="0">
              <a:buNone/>
            </a:pPr>
            <a:r>
              <a:rPr lang="en-US" dirty="0"/>
              <a:t>2. Create permissive interfaces</a:t>
            </a:r>
          </a:p>
          <a:p>
            <a:pPr marL="0" lvl="0" indent="0">
              <a:buNone/>
            </a:pPr>
            <a:r>
              <a:rPr lang="en-US" dirty="0"/>
              <a:t>3. Don’t lock into “the way we’ve always done it”</a:t>
            </a:r>
          </a:p>
          <a:p>
            <a:pPr marL="0" lvl="0" indent="0">
              <a:buNone/>
            </a:pPr>
            <a:r>
              <a:rPr lang="en-US" dirty="0"/>
              <a:t>4. Think about the community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In short: “</a:t>
            </a:r>
            <a:r>
              <a:rPr lang="en-CA" dirty="0"/>
              <a:t>Try not to be a ‘special snowflake’”</a:t>
            </a:r>
          </a:p>
        </p:txBody>
      </p:sp>
    </p:spTree>
    <p:extLst>
      <p:ext uri="{BB962C8B-B14F-4D97-AF65-F5344CB8AC3E}">
        <p14:creationId xmlns:p14="http://schemas.microsoft.com/office/powerpoint/2010/main" val="10290409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244B-A47C-4A59-8B39-F1CEA3B7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 talked about last year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E8A95-1ED5-4E25-87FE-6BB16DE4F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023648" cy="4225143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1. Use REST whenever you can</a:t>
            </a:r>
          </a:p>
          <a:p>
            <a:pPr marL="0" lvl="0" indent="0">
              <a:buNone/>
            </a:pPr>
            <a:r>
              <a:rPr lang="en-US" dirty="0"/>
              <a:t>2. Create permissive interfaces</a:t>
            </a:r>
          </a:p>
          <a:p>
            <a:pPr marL="0" lvl="0" indent="0">
              <a:buNone/>
            </a:pPr>
            <a:r>
              <a:rPr lang="en-US" dirty="0"/>
              <a:t>3. Don’t lock into “the way we’ve always done it”</a:t>
            </a:r>
          </a:p>
          <a:p>
            <a:pPr marL="0" lvl="0" indent="0">
              <a:buNone/>
            </a:pPr>
            <a:r>
              <a:rPr lang="en-US" dirty="0"/>
              <a:t>4. Think about the community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In short: “</a:t>
            </a:r>
            <a:r>
              <a:rPr lang="en-CA" dirty="0"/>
              <a:t>Try not to be a ‘special snowflake’”</a:t>
            </a:r>
          </a:p>
        </p:txBody>
      </p:sp>
    </p:spTree>
    <p:extLst>
      <p:ext uri="{BB962C8B-B14F-4D97-AF65-F5344CB8AC3E}">
        <p14:creationId xmlns:p14="http://schemas.microsoft.com/office/powerpoint/2010/main" val="26776346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DAE2-11DC-44E3-B10F-6E6017D5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Context for this presentation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C096-18DF-4026-8D9C-4D240A182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20+ Implementation Guides</a:t>
            </a:r>
          </a:p>
          <a:p>
            <a:pPr lvl="0"/>
            <a:r>
              <a:rPr lang="en-US" dirty="0"/>
              <a:t>Different approaches</a:t>
            </a:r>
          </a:p>
          <a:p>
            <a:pPr lvl="0"/>
            <a:r>
              <a:rPr lang="en-US" dirty="0"/>
              <a:t>Questions about why approach chosen</a:t>
            </a:r>
          </a:p>
          <a:p>
            <a:pPr lvl="1"/>
            <a:r>
              <a:rPr lang="en-US" dirty="0"/>
              <a:t>Needed a better answer than “because that’s what we decided”</a:t>
            </a:r>
          </a:p>
          <a:p>
            <a:pPr lvl="0"/>
            <a:r>
              <a:rPr lang="en-US" dirty="0"/>
              <a:t>Undertook a deep analysis of what the options were and what</a:t>
            </a:r>
            <a:r>
              <a:rPr lang="en-US" baseline="0" dirty="0"/>
              <a:t> should be used when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78D56AE-616C-406E-8AE0-3CFD654BBF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1026" name="Picture 2" descr="The Da Vinci Project, Part I: FHIR for Quality Measures and Gaps ...">
            <a:extLst>
              <a:ext uri="{FF2B5EF4-FFF2-40B4-BE49-F238E27FC236}">
                <a16:creationId xmlns:a16="http://schemas.microsoft.com/office/drawing/2014/main" id="{0C85C287-D173-466E-BA15-B72BC781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07" y="1997236"/>
            <a:ext cx="4662573" cy="17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208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84291-B406-43FE-82EC-CD54A67D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1851233"/>
            <a:ext cx="7746545" cy="4044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78425-B51A-4DE5-A81C-BD3261E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defines a </a:t>
            </a:r>
            <a:r>
              <a:rPr lang="en-CA" b="1" dirty="0"/>
              <a:t>LOT</a:t>
            </a:r>
            <a:r>
              <a:rPr lang="en-CA" dirty="0"/>
              <a:t> of ways to share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5D8BC-4560-4E56-A85A-8E9D5763F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21 in total</a:t>
            </a:r>
          </a:p>
          <a:p>
            <a:pPr lvl="1"/>
            <a:r>
              <a:rPr lang="en-CA" dirty="0"/>
              <a:t>Or more…</a:t>
            </a:r>
          </a:p>
        </p:txBody>
      </p:sp>
    </p:spTree>
    <p:extLst>
      <p:ext uri="{BB962C8B-B14F-4D97-AF65-F5344CB8AC3E}">
        <p14:creationId xmlns:p14="http://schemas.microsoft.com/office/powerpoint/2010/main" val="25236354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C79-3D5E-4C48-9632-F980DED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– how to choose?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1B1C-9967-4BF0-A1C4-7E8C43470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3563787" cy="4225143"/>
          </a:xfrm>
        </p:spPr>
        <p:txBody>
          <a:bodyPr/>
          <a:lstStyle/>
          <a:p>
            <a:r>
              <a:rPr lang="en-CA" dirty="0"/>
              <a:t>How re-useable / multi-purpose?</a:t>
            </a:r>
          </a:p>
          <a:p>
            <a:endParaRPr lang="en-CA" dirty="0"/>
          </a:p>
          <a:p>
            <a:r>
              <a:rPr lang="en-CA" dirty="0"/>
              <a:t>How widely adopted?</a:t>
            </a:r>
          </a:p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40F2F0-74B5-4D96-81AF-3AF1960927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AEE41-255A-4CB0-B627-4EA10E3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07" y="1613306"/>
            <a:ext cx="7587178" cy="2837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83EAC-2C97-4DFF-8D7B-8F6629AE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06" y="4616689"/>
            <a:ext cx="7587179" cy="1809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DB295-C63E-48C6-AEEC-C84B8B782AA6}"/>
              </a:ext>
            </a:extLst>
          </p:cNvPr>
          <p:cNvSpPr txBox="1"/>
          <p:nvPr/>
        </p:nvSpPr>
        <p:spPr>
          <a:xfrm>
            <a:off x="7973336" y="4173746"/>
            <a:ext cx="450764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3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815443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E168-A00B-41BA-8729-30D78A6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choose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FD24-AB8D-4ED1-BC79-35E248FD5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What’s your use-case?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DCC6537-F75C-410B-8684-DC76711A49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26D43-A60E-401F-8806-C87B668A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834" y="635000"/>
            <a:ext cx="4460983" cy="56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931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14501</TotalTime>
  <Words>554</Words>
  <Application>Microsoft Office PowerPoint</Application>
  <PresentationFormat>Widescreen</PresentationFormat>
  <Paragraphs>93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Open Sans</vt:lpstr>
      <vt:lpstr>Office Theme</vt:lpstr>
      <vt:lpstr>Lloyd McKenzie, Gevity Consulting</vt:lpstr>
      <vt:lpstr>Who I am</vt:lpstr>
      <vt:lpstr>Creative Commons - Attribution</vt:lpstr>
      <vt:lpstr>What I talked about last year</vt:lpstr>
      <vt:lpstr>What I talked about last year</vt:lpstr>
      <vt:lpstr>Context for this presentation</vt:lpstr>
      <vt:lpstr>FHIR defines a LOT of ways to share data</vt:lpstr>
      <vt:lpstr>So – how to choose?</vt:lpstr>
      <vt:lpstr>How to choose</vt:lpstr>
      <vt:lpstr>PowerPoint Presentation</vt:lpstr>
      <vt:lpstr>Some caveats</vt:lpstr>
      <vt:lpstr>Key decision points</vt:lpstr>
      <vt:lpstr>What technology will work?</vt:lpstr>
      <vt:lpstr>Where is this work going?</vt:lpstr>
      <vt:lpstr>Questions / Discussion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Lloyd McKenzie</cp:lastModifiedBy>
  <cp:revision>232</cp:revision>
  <dcterms:created xsi:type="dcterms:W3CDTF">2017-07-13T07:33:22Z</dcterms:created>
  <dcterms:modified xsi:type="dcterms:W3CDTF">2020-06-18T06:04:39Z</dcterms:modified>
  <cp:category/>
</cp:coreProperties>
</file>