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9" r:id="rId3"/>
    <p:sldId id="260" r:id="rId4"/>
    <p:sldId id="257" r:id="rId5"/>
    <p:sldId id="262" r:id="rId6"/>
    <p:sldId id="263" r:id="rId7"/>
    <p:sldId id="264" r:id="rId8"/>
    <p:sldId id="272" r:id="rId9"/>
    <p:sldId id="265" r:id="rId10"/>
    <p:sldId id="273" r:id="rId11"/>
    <p:sldId id="274" r:id="rId12"/>
    <p:sldId id="275" r:id="rId13"/>
    <p:sldId id="276" r:id="rId14"/>
    <p:sldId id="271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56" autoAdjust="0"/>
  </p:normalViewPr>
  <p:slideViewPr>
    <p:cSldViewPr>
      <p:cViewPr varScale="1">
        <p:scale>
          <a:sx n="90" d="100"/>
          <a:sy n="90" d="100"/>
        </p:scale>
        <p:origin x="57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2019-09-11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131" y="309155"/>
            <a:ext cx="1161288" cy="638708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2440" y="304800"/>
            <a:ext cx="1161288" cy="638708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2017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601" y="6682252"/>
            <a:ext cx="220675" cy="121371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2019-09-11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someone@somewhere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19-09%20IG%20Training/Using%20Trifolia-on-FHIR%20to%20Profile%20and%20Create%20FHIR%20IGs%20-%20Sarah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Trifolia-on-FHIR to Profile and Create FHIR Implementation Guides</a:t>
            </a:r>
            <a:endParaRPr lang="en-US" noProof="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997288" y="4221088"/>
            <a:ext cx="6400800" cy="133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Sarah Gaunt</a:t>
            </a:r>
          </a:p>
          <a:p>
            <a:r>
              <a:rPr lang="en-AU" kern="0" dirty="0"/>
              <a:t>11/09/2019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7504-08E0-43E1-86F8-6263CD56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Implementation Guide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D5677-59B8-4480-98F3-82290CB31D6F}"/>
              </a:ext>
            </a:extLst>
          </p:cNvPr>
          <p:cNvSpPr txBox="1"/>
          <p:nvPr/>
        </p:nvSpPr>
        <p:spPr>
          <a:xfrm>
            <a:off x="623392" y="1772816"/>
            <a:ext cx="30677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Browse/Edit Implementation Guides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Click on + 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On Quick tab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Add the IG canonical </a:t>
            </a:r>
            <a:r>
              <a:rPr lang="en-AU" dirty="0" err="1"/>
              <a:t>url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Add the IG name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the package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the FHIR version (click +)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Add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Add dependencies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Add more metadata on the General tab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SAVE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4C714-3A89-4DAA-9DD8-07427C0F7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652" y="1646386"/>
            <a:ext cx="6760474" cy="47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5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FCD7-66D8-4CD6-8411-18BFD712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Adding IG Resources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BBB7F-C667-4DFB-8AD0-52A37BBC9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AF2F7-B5D7-4554-B1DE-D2481427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110" y="2564904"/>
            <a:ext cx="4606484" cy="3381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0FC2F8-DCB5-42FF-AC39-44A0DC43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988840"/>
            <a:ext cx="5980725" cy="417325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05B13A6-5B4C-48D9-B6EE-725238CD53CE}"/>
              </a:ext>
            </a:extLst>
          </p:cNvPr>
          <p:cNvSpPr/>
          <p:nvPr/>
        </p:nvSpPr>
        <p:spPr bwMode="auto">
          <a:xfrm>
            <a:off x="6189518" y="3140968"/>
            <a:ext cx="890646" cy="2514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7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BF5E-DF32-4334-A874-49B8759E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04813"/>
            <a:ext cx="9329038" cy="822325"/>
          </a:xfrm>
        </p:spPr>
        <p:txBody>
          <a:bodyPr/>
          <a:lstStyle/>
          <a:p>
            <a:r>
              <a:rPr lang="en-AU" dirty="0"/>
              <a:t>Additional 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FF8B-3CF9-4D74-A8C9-BCA465E3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Adding pages</a:t>
            </a:r>
          </a:p>
          <a:p>
            <a:r>
              <a:rPr lang="en-AU" dirty="0"/>
              <a:t>Creating and editing profiles</a:t>
            </a:r>
          </a:p>
          <a:p>
            <a:r>
              <a:rPr lang="en-AU" dirty="0"/>
              <a:t>Creating and editing terminology</a:t>
            </a:r>
          </a:p>
          <a:p>
            <a:r>
              <a:rPr lang="en-AU" dirty="0"/>
              <a:t>Importing files</a:t>
            </a:r>
          </a:p>
          <a:p>
            <a:r>
              <a:rPr lang="en-AU" dirty="0"/>
              <a:t>Publishing/Exporting</a:t>
            </a:r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376C9-F9CF-423F-BCE5-8BF9DF0F3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7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AD4B-2FD9-49F6-BE0E-2EBF05C8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Publish IG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4C73A-49F2-4F48-94B7-17A25006A5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E5F1D-C6A6-459F-B095-A4414C84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6" y="1817184"/>
            <a:ext cx="7681626" cy="4290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9BB49C-A2F7-491D-A669-8771BA0B406E}"/>
              </a:ext>
            </a:extLst>
          </p:cNvPr>
          <p:cNvSpPr txBox="1"/>
          <p:nvPr/>
        </p:nvSpPr>
        <p:spPr>
          <a:xfrm>
            <a:off x="508001" y="1988840"/>
            <a:ext cx="3283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Select IG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Use most recent IG Publisher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Use terminology server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Include IG Publisher JAR in download (if downloading)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Download IG (for local/CI build)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Output of download (JSON or XML)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22EB7667-F6BD-4D36-AD76-0E3AABA11F3B}"/>
              </a:ext>
            </a:extLst>
          </p:cNvPr>
          <p:cNvSpPr/>
          <p:nvPr/>
        </p:nvSpPr>
        <p:spPr bwMode="auto">
          <a:xfrm>
            <a:off x="5611180" y="2276872"/>
            <a:ext cx="360040" cy="360039"/>
          </a:xfrm>
          <a:prstGeom prst="wedgeRoundRectCallout">
            <a:avLst>
              <a:gd name="adj1" fmla="val -156449"/>
              <a:gd name="adj2" fmla="val 1216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E7F0AC3-C212-4B8C-ACCF-686A79C1BE79}"/>
              </a:ext>
            </a:extLst>
          </p:cNvPr>
          <p:cNvSpPr/>
          <p:nvPr/>
        </p:nvSpPr>
        <p:spPr bwMode="auto">
          <a:xfrm>
            <a:off x="5971220" y="4113076"/>
            <a:ext cx="360040" cy="360039"/>
          </a:xfrm>
          <a:prstGeom prst="wedgeRoundRectCallout">
            <a:avLst>
              <a:gd name="adj1" fmla="val -156449"/>
              <a:gd name="adj2" fmla="val 1216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D3AC215-CECF-43AC-829A-E23547FC383E}"/>
              </a:ext>
            </a:extLst>
          </p:cNvPr>
          <p:cNvSpPr/>
          <p:nvPr/>
        </p:nvSpPr>
        <p:spPr bwMode="auto">
          <a:xfrm>
            <a:off x="9476999" y="3378480"/>
            <a:ext cx="360040" cy="360039"/>
          </a:xfrm>
          <a:prstGeom prst="wedgeRoundRectCallout">
            <a:avLst>
              <a:gd name="adj1" fmla="val -156449"/>
              <a:gd name="adj2" fmla="val 1216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A02D6CD-793B-42CF-8089-1ABAD194E06A}"/>
              </a:ext>
            </a:extLst>
          </p:cNvPr>
          <p:cNvSpPr/>
          <p:nvPr/>
        </p:nvSpPr>
        <p:spPr bwMode="auto">
          <a:xfrm>
            <a:off x="8904312" y="4293096"/>
            <a:ext cx="360040" cy="360039"/>
          </a:xfrm>
          <a:prstGeom prst="wedgeRoundRectCallout">
            <a:avLst>
              <a:gd name="adj1" fmla="val -156449"/>
              <a:gd name="adj2" fmla="val 1216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26979A3-4810-423A-BDA0-7256E3CDDDF7}"/>
              </a:ext>
            </a:extLst>
          </p:cNvPr>
          <p:cNvSpPr/>
          <p:nvPr/>
        </p:nvSpPr>
        <p:spPr bwMode="auto">
          <a:xfrm>
            <a:off x="8256240" y="5085184"/>
            <a:ext cx="360040" cy="360039"/>
          </a:xfrm>
          <a:prstGeom prst="wedgeRoundRectCallout">
            <a:avLst>
              <a:gd name="adj1" fmla="val -165309"/>
              <a:gd name="adj2" fmla="val 3603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>
                <a:solidFill>
                  <a:schemeClr val="tx1"/>
                </a:solidFill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E5519A5-6401-4597-8BF4-7B02E5AA250F}"/>
              </a:ext>
            </a:extLst>
          </p:cNvPr>
          <p:cNvSpPr/>
          <p:nvPr/>
        </p:nvSpPr>
        <p:spPr bwMode="auto">
          <a:xfrm>
            <a:off x="6096000" y="3132368"/>
            <a:ext cx="360040" cy="360039"/>
          </a:xfrm>
          <a:prstGeom prst="wedgeRoundRectCallout">
            <a:avLst>
              <a:gd name="adj1" fmla="val -156449"/>
              <a:gd name="adj2" fmla="val 1216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0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DE40-376C-4AC0-9ABB-034BDA82B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Live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6D15-93C0-4EFE-9F9F-8294F694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Name: Sarah Gaunt</a:t>
            </a:r>
          </a:p>
          <a:p>
            <a:r>
              <a:rPr lang="en-US" noProof="0" dirty="0"/>
              <a:t>Company: Lantana Consulting</a:t>
            </a:r>
            <a:r>
              <a:rPr lang="en-US" dirty="0"/>
              <a:t> Group</a:t>
            </a:r>
            <a:endParaRPr lang="en-US" noProof="0" dirty="0"/>
          </a:p>
          <a:p>
            <a:r>
              <a:rPr lang="en-US" noProof="0" dirty="0"/>
              <a:t>Background:</a:t>
            </a:r>
          </a:p>
          <a:p>
            <a:pPr lvl="1"/>
            <a:r>
              <a:rPr lang="en-US" noProof="0" dirty="0"/>
              <a:t>Data Analyst</a:t>
            </a:r>
          </a:p>
          <a:p>
            <a:pPr lvl="1"/>
            <a:r>
              <a:rPr lang="en-US" dirty="0"/>
              <a:t>Oracle/SQL Server Programmer</a:t>
            </a:r>
          </a:p>
          <a:p>
            <a:pPr lvl="1"/>
            <a:r>
              <a:rPr lang="en-US" noProof="0" dirty="0"/>
              <a:t>CDA IG Specialist</a:t>
            </a:r>
          </a:p>
          <a:p>
            <a:pPr lvl="1"/>
            <a:r>
              <a:rPr lang="en-US" dirty="0"/>
              <a:t>FHIR IG Almost-specialist</a:t>
            </a:r>
            <a:endParaRPr lang="en-US" noProof="0" dirty="0"/>
          </a:p>
          <a:p>
            <a:pPr lvl="1"/>
            <a:r>
              <a:rPr lang="en-US" dirty="0">
                <a:hlinkClick r:id="rId2"/>
              </a:rPr>
              <a:t>s</a:t>
            </a:r>
            <a:r>
              <a:rPr lang="en-US" noProof="0" dirty="0">
                <a:hlinkClick r:id="rId2"/>
              </a:rPr>
              <a:t>arah.gaunt@lantanagroup.com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6" name="Picture 5" descr="A person looking at a computer&#10;&#10;Description automatically generated">
            <a:extLst>
              <a:ext uri="{FF2B5EF4-FFF2-40B4-BE49-F238E27FC236}">
                <a16:creationId xmlns:a16="http://schemas.microsoft.com/office/drawing/2014/main" id="{B9CB80E8-687B-4CF5-A10B-AF8984C6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1896496"/>
            <a:ext cx="1872208" cy="21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984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https://github.com/FHIR/documents/blob/master/presentations/2019-09 IG Training/</a:t>
            </a:r>
            <a:r>
              <a:rPr lang="en-US" dirty="0">
                <a:hlinkClick r:id="rId2"/>
              </a:rPr>
              <a:t>Using Trifolia-on-FHIR to Profile and Create FHIR IGs - Sarah.pptx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343400"/>
            <a:ext cx="151416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63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2B76-4E4A-42D5-92C0-DB375971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DEE1-C3AA-4185-A07A-3D9739581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Creating a FHIR IG (Quick overview)</a:t>
            </a:r>
          </a:p>
          <a:p>
            <a:r>
              <a:rPr lang="en-AU" dirty="0"/>
              <a:t>Trifolia-on-FHIR</a:t>
            </a:r>
          </a:p>
          <a:p>
            <a:pPr lvl="1"/>
            <a:r>
              <a:rPr lang="en-AU" dirty="0"/>
              <a:t>Overview of tool</a:t>
            </a:r>
          </a:p>
          <a:p>
            <a:pPr lvl="1"/>
            <a:r>
              <a:rPr lang="en-AU" dirty="0"/>
              <a:t>Main Functions</a:t>
            </a:r>
          </a:p>
          <a:p>
            <a:pPr lvl="1"/>
            <a:r>
              <a:rPr lang="en-AU" dirty="0"/>
              <a:t>Creating and editing an ImplementationGuide</a:t>
            </a:r>
          </a:p>
          <a:p>
            <a:pPr lvl="1"/>
            <a:r>
              <a:rPr lang="en-AU" dirty="0"/>
              <a:t>Creating and editing Profiles (StructureDefinition)</a:t>
            </a:r>
          </a:p>
          <a:p>
            <a:pPr lvl="1"/>
            <a:r>
              <a:rPr lang="en-AU" dirty="0"/>
              <a:t>Creating and editing Terminology</a:t>
            </a:r>
          </a:p>
          <a:p>
            <a:pPr lvl="1"/>
            <a:r>
              <a:rPr lang="en-AU" dirty="0"/>
              <a:t>Importing files</a:t>
            </a:r>
          </a:p>
          <a:p>
            <a:pPr lvl="1"/>
            <a:r>
              <a:rPr lang="en-AU" dirty="0"/>
              <a:t>Publishing</a:t>
            </a:r>
          </a:p>
          <a:p>
            <a:pPr lvl="1"/>
            <a:r>
              <a:rPr lang="en-AU" dirty="0"/>
              <a:t>Exporting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18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6075-915F-42B2-98DB-8042C9C7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FHIR IG (Quick overview)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A44A-4F40-46C7-A15A-64B12986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Define resources needed for an IG</a:t>
            </a:r>
          </a:p>
          <a:p>
            <a:pPr lvl="1"/>
            <a:r>
              <a:rPr lang="en-AU" sz="2400" dirty="0"/>
              <a:t>Implementation Guide</a:t>
            </a:r>
          </a:p>
          <a:p>
            <a:pPr lvl="1"/>
            <a:r>
              <a:rPr lang="en-AU" sz="2400" dirty="0"/>
              <a:t>Use Case Profiles (StructureDefinition)</a:t>
            </a:r>
          </a:p>
          <a:p>
            <a:pPr lvl="1"/>
            <a:r>
              <a:rPr lang="en-AU" sz="2400" dirty="0"/>
              <a:t>Terminology (</a:t>
            </a:r>
            <a:r>
              <a:rPr lang="en-AU" sz="2400" dirty="0" err="1"/>
              <a:t>ValueSet</a:t>
            </a:r>
            <a:r>
              <a:rPr lang="en-AU" sz="2400" dirty="0"/>
              <a:t>, CodeSystem)</a:t>
            </a:r>
          </a:p>
          <a:p>
            <a:pPr lvl="1"/>
            <a:r>
              <a:rPr lang="en-US" sz="2400" dirty="0"/>
              <a:t>Conformance statements etc.</a:t>
            </a:r>
          </a:p>
          <a:p>
            <a:r>
              <a:rPr lang="en-US" sz="2800" dirty="0"/>
              <a:t>Develop the structure of the IG</a:t>
            </a:r>
          </a:p>
          <a:p>
            <a:pPr lvl="1"/>
            <a:r>
              <a:rPr lang="en-US" sz="2400" dirty="0"/>
              <a:t>Page Structure</a:t>
            </a:r>
          </a:p>
          <a:p>
            <a:pPr lvl="1"/>
            <a:r>
              <a:rPr lang="en-US" sz="2400" dirty="0"/>
              <a:t>Narrative guidance</a:t>
            </a:r>
          </a:p>
          <a:p>
            <a:r>
              <a:rPr lang="en-US" sz="2800" dirty="0"/>
              <a:t>Run the IG Publisher to publish the IG</a:t>
            </a:r>
          </a:p>
          <a:p>
            <a:pPr lvl="1"/>
            <a:r>
              <a:rPr lang="en-US" sz="2400" dirty="0"/>
              <a:t>Results in a set of HTML pages that can be posted to a web server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2528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069D-F5F3-4256-9076-27E2F5DB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Trifolia-on-FHR: Overview of Tool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960-C459-4B5F-8263-86967D50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Trifolia-on-FHIR</a:t>
            </a:r>
          </a:p>
          <a:p>
            <a:pPr lvl="1"/>
            <a:r>
              <a:rPr lang="en-AU" dirty="0"/>
              <a:t>Web-based tool </a:t>
            </a:r>
          </a:p>
          <a:p>
            <a:pPr lvl="1"/>
            <a:r>
              <a:rPr lang="en-AU" dirty="0"/>
              <a:t>Back end is FHIR servers (HAPI)</a:t>
            </a:r>
          </a:p>
          <a:p>
            <a:pPr lvl="1"/>
            <a:r>
              <a:rPr lang="en-AU" dirty="0"/>
              <a:t>Supports multiple servers and version of FHIR</a:t>
            </a:r>
          </a:p>
          <a:p>
            <a:pPr lvl="1"/>
            <a:r>
              <a:rPr lang="en-AU" dirty="0"/>
              <a:t>Integrated with the HL7 FHIR IG Publisher</a:t>
            </a:r>
          </a:p>
        </p:txBody>
      </p:sp>
    </p:spTree>
    <p:extLst>
      <p:ext uri="{BB962C8B-B14F-4D97-AF65-F5344CB8AC3E}">
        <p14:creationId xmlns:p14="http://schemas.microsoft.com/office/powerpoint/2010/main" val="362324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200F-3B3C-4367-B5E5-FEE22F89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Trifolia-on-FHIR: Main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1D266-4691-497B-ACAA-02DA05C53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Create and edit an ImplementationGuide</a:t>
            </a:r>
          </a:p>
          <a:p>
            <a:r>
              <a:rPr lang="en-AU" sz="2800" dirty="0"/>
              <a:t>Create and edit profiles and extensions (StructureDefinition)</a:t>
            </a:r>
          </a:p>
          <a:p>
            <a:r>
              <a:rPr lang="en-AU" sz="2800" dirty="0"/>
              <a:t>Add resources to an ImplementationGuide</a:t>
            </a:r>
          </a:p>
          <a:p>
            <a:r>
              <a:rPr lang="en-AU" sz="2800" dirty="0"/>
              <a:t>Create and edit the pages and narrative content of an IG</a:t>
            </a:r>
          </a:p>
          <a:p>
            <a:r>
              <a:rPr lang="en-AU" sz="2800" dirty="0"/>
              <a:t>Publish the IG (using the HL7 IG Publisher)</a:t>
            </a:r>
          </a:p>
          <a:p>
            <a:pPr lvl="1"/>
            <a:r>
              <a:rPr lang="en-AU" sz="2400" dirty="0"/>
              <a:t>Run the FHIR IG Publisher right in </a:t>
            </a:r>
            <a:r>
              <a:rPr lang="en-AU" sz="2400" dirty="0" err="1"/>
              <a:t>ToF</a:t>
            </a:r>
            <a:endParaRPr lang="en-AU" sz="2400" dirty="0"/>
          </a:p>
          <a:p>
            <a:pPr lvl="1"/>
            <a:r>
              <a:rPr lang="en-AU" sz="2400" dirty="0"/>
              <a:t>View the resulting IG</a:t>
            </a:r>
          </a:p>
          <a:p>
            <a:pPr lvl="1"/>
            <a:r>
              <a:rPr lang="en-AU" sz="2400" dirty="0"/>
              <a:t>QA and validate </a:t>
            </a:r>
          </a:p>
          <a:p>
            <a:pPr lvl="1"/>
            <a:r>
              <a:rPr lang="en-AU" sz="2400" dirty="0"/>
              <a:t>Export all files needed to publish the IG elsewhere (like the FHIR CI build)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7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B543-4769-4B5D-BD36-28A11DDE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Browse Implementation Guides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84D0A-25BD-426D-9AE0-6679E04558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E9D7D-43A1-429B-B409-279EBADC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1531407"/>
            <a:ext cx="8208912" cy="5017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A9C81D-D37B-47AA-A4BD-1021A8939B34}"/>
              </a:ext>
            </a:extLst>
          </p:cNvPr>
          <p:cNvSpPr txBox="1"/>
          <p:nvPr/>
        </p:nvSpPr>
        <p:spPr>
          <a:xfrm>
            <a:off x="508001" y="1988840"/>
            <a:ext cx="29957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Search for an IG by name or title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Edit IG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View published IG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Delete IG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Change ID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Add/create new IG</a:t>
            </a:r>
            <a:endParaRPr lang="en-US" dirty="0"/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2F6F5F9A-2BCA-483D-BA60-3FCC9CA64132}"/>
              </a:ext>
            </a:extLst>
          </p:cNvPr>
          <p:cNvSpPr/>
          <p:nvPr/>
        </p:nvSpPr>
        <p:spPr bwMode="auto">
          <a:xfrm>
            <a:off x="4799856" y="3429000"/>
            <a:ext cx="360040" cy="360039"/>
          </a:xfrm>
          <a:prstGeom prst="wedgeRoundRectCallout">
            <a:avLst>
              <a:gd name="adj1" fmla="val -156449"/>
              <a:gd name="adj2" fmla="val 1216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388A8324-AC69-48F8-B94F-753C56349253}"/>
              </a:ext>
            </a:extLst>
          </p:cNvPr>
          <p:cNvSpPr/>
          <p:nvPr/>
        </p:nvSpPr>
        <p:spPr bwMode="auto">
          <a:xfrm>
            <a:off x="9574575" y="5423389"/>
            <a:ext cx="360040" cy="360039"/>
          </a:xfrm>
          <a:prstGeom prst="wedgeRoundRectCallout">
            <a:avLst>
              <a:gd name="adj1" fmla="val 262728"/>
              <a:gd name="adj2" fmla="val 20304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FFD73518-69EC-446F-803C-CEA505EF83F3}"/>
              </a:ext>
            </a:extLst>
          </p:cNvPr>
          <p:cNvSpPr/>
          <p:nvPr/>
        </p:nvSpPr>
        <p:spPr bwMode="auto">
          <a:xfrm>
            <a:off x="10006623" y="5406393"/>
            <a:ext cx="360040" cy="360039"/>
          </a:xfrm>
          <a:prstGeom prst="wedgeRoundRectCallout">
            <a:avLst>
              <a:gd name="adj1" fmla="val 220810"/>
              <a:gd name="adj2" fmla="val 18825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>
                <a:solidFill>
                  <a:schemeClr val="tx1"/>
                </a:solidFill>
                <a:latin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DCF1A1EF-9D47-46C5-B98B-2CF31E22B86F}"/>
              </a:ext>
            </a:extLst>
          </p:cNvPr>
          <p:cNvSpPr/>
          <p:nvPr/>
        </p:nvSpPr>
        <p:spPr bwMode="auto">
          <a:xfrm>
            <a:off x="10416480" y="5406393"/>
            <a:ext cx="360040" cy="360039"/>
          </a:xfrm>
          <a:prstGeom prst="wedgeRoundRectCallout">
            <a:avLst>
              <a:gd name="adj1" fmla="val 171495"/>
              <a:gd name="adj2" fmla="val 17839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>
                <a:solidFill>
                  <a:schemeClr val="tx1"/>
                </a:solidFill>
                <a:latin typeface="Arial" charset="0"/>
              </a:rPr>
              <a:t>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7A044458-515F-4B24-83B5-0FC59832B8AA}"/>
              </a:ext>
            </a:extLst>
          </p:cNvPr>
          <p:cNvSpPr/>
          <p:nvPr/>
        </p:nvSpPr>
        <p:spPr bwMode="auto">
          <a:xfrm>
            <a:off x="10848528" y="5406393"/>
            <a:ext cx="360040" cy="360039"/>
          </a:xfrm>
          <a:prstGeom prst="wedgeRoundRectCallout">
            <a:avLst>
              <a:gd name="adj1" fmla="val 112317"/>
              <a:gd name="adj2" fmla="val 18578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B31A3D80-468F-4C42-8F25-6E13D044EC3D}"/>
              </a:ext>
            </a:extLst>
          </p:cNvPr>
          <p:cNvSpPr/>
          <p:nvPr/>
        </p:nvSpPr>
        <p:spPr bwMode="auto">
          <a:xfrm>
            <a:off x="11208568" y="4869160"/>
            <a:ext cx="360040" cy="360039"/>
          </a:xfrm>
          <a:prstGeom prst="wedgeRoundRectCallout">
            <a:avLst>
              <a:gd name="adj1" fmla="val 28482"/>
              <a:gd name="adj2" fmla="val 22524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>
                <a:solidFill>
                  <a:schemeClr val="tx1"/>
                </a:solidFill>
                <a:latin typeface="Arial" charset="0"/>
              </a:rPr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5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7504-08E0-43E1-86F8-6263CD56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an Implementation Guide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9F397-ED3D-487D-B915-0A8B9015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27" y="1772816"/>
            <a:ext cx="4964981" cy="1944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0A23B1-42DE-4A29-93B4-9E7AEDB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924944"/>
            <a:ext cx="7613308" cy="33688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5D5677-59B8-4480-98F3-82290CB31D6F}"/>
              </a:ext>
            </a:extLst>
          </p:cNvPr>
          <p:cNvSpPr txBox="1"/>
          <p:nvPr/>
        </p:nvSpPr>
        <p:spPr>
          <a:xfrm>
            <a:off x="508001" y="4005064"/>
            <a:ext cx="3067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Browse/Edit Implementation Guides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Click on +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84226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ial FHIR HL7 Template 2018.potx" id="{22971D24-C2A5-4BF8-A9D2-1B30264A11C6}" vid="{9767C740-4017-4AA0-902D-FB372EBA6EF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Official FHIR HL7 Template 2018</Template>
  <TotalTime>984</TotalTime>
  <Words>488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Verdana</vt:lpstr>
      <vt:lpstr>Wingdings</vt:lpstr>
      <vt:lpstr>Refined</vt:lpstr>
      <vt:lpstr>Using Trifolia-on-FHIR to Profile and Create FHIR Implementation Guides</vt:lpstr>
      <vt:lpstr>Who am I?</vt:lpstr>
      <vt:lpstr>This presentation</vt:lpstr>
      <vt:lpstr>Agenda</vt:lpstr>
      <vt:lpstr>Creating a FHIR IG (Quick overview)</vt:lpstr>
      <vt:lpstr>Trifolia-on-FHR: Overview of Tool</vt:lpstr>
      <vt:lpstr>Trifolia-on-FHIR: Main Functions</vt:lpstr>
      <vt:lpstr>Browse Implementation Guides</vt:lpstr>
      <vt:lpstr>Creating an Implementation Guide</vt:lpstr>
      <vt:lpstr>Creating an Implementation Guide</vt:lpstr>
      <vt:lpstr>Adding IG Resources</vt:lpstr>
      <vt:lpstr>Additional Actions</vt:lpstr>
      <vt:lpstr>Publish IG</vt:lpstr>
      <vt:lpstr>Live Demo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Trifolia-on-FHIR to Profile and Create FHIR Implementation Guides</dc:title>
  <dc:creator>Sarah Gaunt</dc:creator>
  <cp:lastModifiedBy>Sarah Gaunt</cp:lastModifiedBy>
  <cp:revision>17</cp:revision>
  <dcterms:created xsi:type="dcterms:W3CDTF">2019-09-09T22:44:31Z</dcterms:created>
  <dcterms:modified xsi:type="dcterms:W3CDTF">2019-09-11T14:17:15Z</dcterms:modified>
</cp:coreProperties>
</file>