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44" r:id="rId2"/>
    <p:sldId id="645" r:id="rId3"/>
    <p:sldId id="465" r:id="rId4"/>
    <p:sldId id="646" r:id="rId5"/>
    <p:sldId id="647" r:id="rId6"/>
    <p:sldId id="648" r:id="rId7"/>
    <p:sldId id="643" r:id="rId8"/>
    <p:sldId id="617" r:id="rId9"/>
    <p:sldId id="691" r:id="rId10"/>
    <p:sldId id="698" r:id="rId11"/>
    <p:sldId id="692" r:id="rId12"/>
    <p:sldId id="694" r:id="rId13"/>
    <p:sldId id="696" r:id="rId14"/>
    <p:sldId id="699" r:id="rId15"/>
    <p:sldId id="69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93" r:id="rId2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6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192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4/24/24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4/24/24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FHIR/Running+your+own+copy+of+tx.fhir.org" TargetMode="External"/><Relationship Id="rId2" Type="http://schemas.openxmlformats.org/officeDocument/2006/relationships/hyperlink" Target="https://github.com/FHIR/ig-registry/blob/master/tx-registry-doco.md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shing+terminology+to+the+FHIR+Ecosyste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extensions/StructureDefinition-coding-sctdescid.html" TargetMode="External"/><Relationship Id="rId2" Type="http://schemas.openxmlformats.org/officeDocument/2006/relationships/hyperlink" Target="https://hl7.org/fhir/datatypes.html#codesyste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hl7.org/fhir/extensions/extensions-datatypes.html#Cod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l7.org/fhir/codesystem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4-04%20Webinars/FHIR-Terminology-Part-3-2024-04-25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B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3 – Further Advanced Topics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2024-04-25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883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7FB9-EA58-1CAA-304F-6327EA08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terminology servers for FHIR IGs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B1D5-1280-42C6-0B48-8F1F819C14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Terminology Server Registry Documentation</a:t>
            </a:r>
            <a:endParaRPr lang="en-US" dirty="0"/>
          </a:p>
          <a:p>
            <a:r>
              <a:rPr lang="en-US" dirty="0">
                <a:hlinkClick r:id="rId3"/>
              </a:rPr>
              <a:t>Running your own copy of tx.fhir.org</a:t>
            </a:r>
            <a:endParaRPr lang="en-US" dirty="0"/>
          </a:p>
          <a:p>
            <a:r>
              <a:rPr lang="en-US" dirty="0">
                <a:hlinkClick r:id="rId4"/>
              </a:rPr>
              <a:t>Publishing terminology to the FHIR Ecosystem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5C0E9-B4E1-082E-C0A4-3F96F8AC8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DEC6-8C7D-6E36-552E-B0A79CB7E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856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considerations in FHIR validation</a:t>
            </a:r>
          </a:p>
          <a:p>
            <a:pPr lvl="1"/>
            <a:r>
              <a:rPr lang="en-US" dirty="0"/>
              <a:t>How to provide options?</a:t>
            </a:r>
          </a:p>
          <a:p>
            <a:pPr lvl="1"/>
            <a:r>
              <a:rPr lang="en-US" dirty="0"/>
              <a:t>Validate all coded data instances (or not)?</a:t>
            </a:r>
          </a:p>
          <a:p>
            <a:pPr lvl="2"/>
            <a:r>
              <a:rPr lang="en-US" dirty="0"/>
              <a:t>What about historic data?	</a:t>
            </a:r>
          </a:p>
          <a:p>
            <a:pPr lvl="1"/>
            <a:r>
              <a:rPr lang="en-US" dirty="0"/>
              <a:t>How to handle terminology licensing (e.g. SNOMED CT, CPT)</a:t>
            </a:r>
          </a:p>
          <a:p>
            <a:pPr lvl="1"/>
            <a:r>
              <a:rPr lang="en-US" dirty="0"/>
              <a:t>Regulatory compliance considerations (e.g. HTI-1)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93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Description IDs</a:t>
            </a:r>
          </a:p>
          <a:p>
            <a:pPr lvl="1"/>
            <a:r>
              <a:rPr lang="en-US" dirty="0"/>
              <a:t>Q: How do you represent a description id in a data instance?</a:t>
            </a:r>
          </a:p>
          <a:p>
            <a:pPr lvl="1"/>
            <a:r>
              <a:rPr lang="en-US" dirty="0"/>
              <a:t>A: In the </a:t>
            </a:r>
            <a:r>
              <a:rPr lang="en-US" dirty="0">
                <a:hlinkClick r:id="rId2"/>
              </a:rPr>
              <a:t>Coding</a:t>
            </a:r>
            <a:r>
              <a:rPr lang="en-US" dirty="0"/>
              <a:t> data </a:t>
            </a:r>
            <a:r>
              <a:rPr lang="en-US" dirty="0">
                <a:latin typeface="+mn-lt"/>
              </a:rPr>
              <a:t>type (and also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CodeSystem.concept.designation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and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ValueSet.expansion.contains.designation</a:t>
            </a:r>
            <a:r>
              <a:rPr lang="en-US" dirty="0">
                <a:latin typeface="+mn-lt"/>
              </a:rPr>
              <a:t> ) </a:t>
            </a:r>
            <a:r>
              <a:rPr lang="en-US" dirty="0"/>
              <a:t>use the </a:t>
            </a:r>
            <a:r>
              <a:rPr lang="en-US" dirty="0">
                <a:hlinkClick r:id="rId3"/>
              </a:rPr>
              <a:t>coding-sctdescid</a:t>
            </a:r>
            <a:r>
              <a:rPr lang="en-US" dirty="0"/>
              <a:t> extension (see the Coding data type </a:t>
            </a:r>
            <a:r>
              <a:rPr lang="en-US" dirty="0">
                <a:hlinkClick r:id="rId4"/>
              </a:rPr>
              <a:t>extensions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69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Questions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Description IDs</a:t>
            </a:r>
          </a:p>
          <a:p>
            <a:pPr lvl="1"/>
            <a:r>
              <a:rPr lang="en-US" dirty="0"/>
              <a:t>Q: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ow is the hierarchy stored in FHIR? In what resource is it specified (see Pneumonia”(233604007) examp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le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 slide 53)?  How would I do that if I was building my own codes?</a:t>
            </a:r>
          </a:p>
          <a:p>
            <a:pPr lvl="1"/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A: A terminology hierarchy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may be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(but not necessarily is) represented in the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CodeSystem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resource.  It also (particularly for large code systems) may be represented directly in the terminology server, based on the properties of the code system itself (e.g. SNOMED CT, LOINC,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RxNorm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others), and none of the content or relationships may be in the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CodeSystem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resource.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173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Questions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Description IDs</a:t>
            </a:r>
          </a:p>
          <a:p>
            <a:pPr lvl="1"/>
            <a:r>
              <a:rPr lang="en-US" dirty="0"/>
              <a:t>Q: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How do we create a custom code system and value set, add them to terminology service and make them available for consumption by FHIR resources and FHIR validation?</a:t>
            </a:r>
          </a:p>
          <a:p>
            <a:pPr lvl="1"/>
            <a:r>
              <a:rPr lang="en-US" dirty="0"/>
              <a:t>A: We can discuss this.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03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(Advanced)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1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31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153948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716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FHIR-Terminology-Part-3-2024-04-25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25458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179931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R5 terminology server </a:t>
            </a:r>
            <a:r>
              <a:rPr lang="en-US" dirty="0">
                <a:hlinkClick r:id="rId4"/>
              </a:rPr>
              <a:t>discussion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4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slide deck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30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8763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send me a DM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1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5 </a:t>
            </a:r>
            <a:r>
              <a:rPr lang="en-US" dirty="0">
                <a:latin typeface="+mn-lt"/>
              </a:rPr>
              <a:t>(v5.0.0)</a:t>
            </a:r>
          </a:p>
          <a:p>
            <a:pPr lvl="1"/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pPr lvl="1"/>
            <a:r>
              <a:rPr lang="en-US" dirty="0"/>
              <a:t>Particular relevant and significant differences from the prior R4B release (</a:t>
            </a:r>
            <a:r>
              <a:rPr lang="en-US" dirty="0">
                <a:hlinkClick r:id="rId3"/>
              </a:rPr>
              <a:t>http://hl7.org/fhir/R4B/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</a:t>
            </a:r>
            <a:r>
              <a:rPr lang="en-US" dirty="0">
                <a:solidFill>
                  <a:srgbClr val="00B050"/>
                </a:solidFill>
              </a:rPr>
              <a:t>(covered)</a:t>
            </a:r>
            <a:endParaRPr lang="en-US" noProof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9900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Services, Advanced Topics (initial exploration)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Initial exploration of advanced topics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(ECL),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Inter"/>
              </a:rPr>
              <a:t>FHIR implicit value sets (SNOMED CT)</a:t>
            </a:r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, Code system supplements and fragments</a:t>
            </a: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1257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Further </a:t>
            </a:r>
            <a:r>
              <a:rPr lang="en-US" b="1" dirty="0"/>
              <a:t>Advanced Topics</a:t>
            </a:r>
            <a:r>
              <a:rPr lang="en-US" dirty="0"/>
              <a:t> (potential)</a:t>
            </a:r>
          </a:p>
          <a:p>
            <a:r>
              <a:rPr lang="en-US" dirty="0">
                <a:cs typeface="Arial" panose="020B0604020202020204" pitchFamily="34" charset="0"/>
              </a:rPr>
              <a:t>Further exploration of primary FHIR terminology service operations ($expand, $lookup, $validate-code, $subsumes, $translate)</a:t>
            </a:r>
          </a:p>
          <a:p>
            <a:r>
              <a:rPr lang="en-US" dirty="0">
                <a:cs typeface="Arial" panose="020B0604020202020204" pitchFamily="34" charset="0"/>
              </a:rPr>
              <a:t>Advanced terminology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Using terminology content in THO (terminology.hl7.org)</a:t>
            </a:r>
          </a:p>
          <a:p>
            <a:r>
              <a:rPr lang="en-US" dirty="0">
                <a:cs typeface="Arial" panose="020B0604020202020204" pitchFamily="34" charset="0"/>
              </a:rPr>
              <a:t>Submitting and managing a UTG proposal</a:t>
            </a:r>
          </a:p>
          <a:p>
            <a:r>
              <a:rPr lang="en-US" dirty="0">
                <a:cs typeface="Arial" panose="020B0604020202020204" pitchFamily="34" charset="0"/>
              </a:rPr>
              <a:t>Requesting new external (non-HL7) terminology 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6194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3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Further Advanced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 (quick update)</a:t>
            </a:r>
          </a:p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</a:p>
          <a:p>
            <a:r>
              <a:rPr lang="en-US" dirty="0"/>
              <a:t>UTG and THO</a:t>
            </a:r>
          </a:p>
          <a:p>
            <a:r>
              <a:rPr lang="en-US" dirty="0">
                <a:cs typeface="Arial" panose="020B0604020202020204" pitchFamily="34" charset="0"/>
              </a:rPr>
              <a:t>Your topics and questions</a:t>
            </a:r>
          </a:p>
          <a:p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89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topics and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4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use and considerations for FHIR IG publishing</a:t>
            </a:r>
          </a:p>
          <a:p>
            <a:pPr lvl="1"/>
            <a:r>
              <a:rPr lang="en-US" dirty="0"/>
              <a:t>Use of alternate terminology servers (e.g., </a:t>
            </a:r>
            <a:r>
              <a:rPr lang="en-US" dirty="0" err="1"/>
              <a:t>Ontoserver</a:t>
            </a:r>
            <a:r>
              <a:rPr lang="en-US" dirty="0"/>
              <a:t>)</a:t>
            </a:r>
          </a:p>
          <a:p>
            <a:r>
              <a:rPr lang="en-US" dirty="0"/>
              <a:t>How to build/integrate a FHIR Terminology Server in your applications</a:t>
            </a:r>
          </a:p>
          <a:p>
            <a:r>
              <a:rPr lang="en-US" dirty="0"/>
              <a:t>How to choose the appropriate code system</a:t>
            </a:r>
          </a:p>
          <a:p>
            <a:pPr lvl="1"/>
            <a:r>
              <a:rPr lang="en-US" dirty="0"/>
              <a:t>E.g., clinical vs. financial – should SNOMED CT be used with Claim?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92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44391</TotalTime>
  <Words>2013</Words>
  <Application>Microsoft Macintosh PowerPoint</Application>
  <PresentationFormat>On-screen Show (16:9)</PresentationFormat>
  <Paragraphs>172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Inter</vt:lpstr>
      <vt:lpstr>Source Sans 3</vt:lpstr>
      <vt:lpstr>Wingdings</vt:lpstr>
      <vt:lpstr>Office Theme</vt:lpstr>
      <vt:lpstr>HL7® FHIR® Terminology</vt:lpstr>
      <vt:lpstr>This presentation</vt:lpstr>
      <vt:lpstr>This presentation</vt:lpstr>
      <vt:lpstr>Tutorial Learning Objectives (covered)</vt:lpstr>
      <vt:lpstr>Tutorial Learning Objectives</vt:lpstr>
      <vt:lpstr>Tutorial Learning Objectives</vt:lpstr>
      <vt:lpstr>Part 3 Topics Further Advanced Topics</vt:lpstr>
      <vt:lpstr>YOUR topics and questions</vt:lpstr>
      <vt:lpstr>Your Suggested Topics</vt:lpstr>
      <vt:lpstr>Alternate terminology servers for FHIR IGs</vt:lpstr>
      <vt:lpstr>Your Suggested Topics (cont.)</vt:lpstr>
      <vt:lpstr>Your Questions</vt:lpstr>
      <vt:lpstr>Your Questions (cont.)</vt:lpstr>
      <vt:lpstr>Your Questions (cont.)</vt:lpstr>
      <vt:lpstr>further (Advanced) topics</vt:lpstr>
      <vt:lpstr>FHIR R5 ConceptMap updates – initial look</vt:lpstr>
      <vt:lpstr>Summary of R5 ConceptMap changes</vt:lpstr>
      <vt:lpstr>Summary of R5 ConceptMap changes (2)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 Hausam</cp:lastModifiedBy>
  <cp:revision>242</cp:revision>
  <dcterms:created xsi:type="dcterms:W3CDTF">2019-05-01T16:23:47Z</dcterms:created>
  <dcterms:modified xsi:type="dcterms:W3CDTF">2024-04-25T15:49:36Z</dcterms:modified>
</cp:coreProperties>
</file>