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7" r:id="rId3"/>
    <p:sldId id="330" r:id="rId4"/>
    <p:sldId id="341" r:id="rId5"/>
    <p:sldId id="332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334" r:id="rId14"/>
    <p:sldId id="293" r:id="rId15"/>
    <p:sldId id="304" r:id="rId16"/>
    <p:sldId id="306" r:id="rId17"/>
    <p:sldId id="327" r:id="rId18"/>
    <p:sldId id="335" r:id="rId19"/>
    <p:sldId id="336" r:id="rId20"/>
    <p:sldId id="328" r:id="rId21"/>
    <p:sldId id="267" r:id="rId22"/>
    <p:sldId id="268" r:id="rId23"/>
    <p:sldId id="269" r:id="rId24"/>
    <p:sldId id="270" r:id="rId25"/>
    <p:sldId id="271" r:id="rId26"/>
    <p:sldId id="272" r:id="rId27"/>
    <p:sldId id="294" r:id="rId28"/>
    <p:sldId id="295" r:id="rId29"/>
    <p:sldId id="309" r:id="rId30"/>
    <p:sldId id="337" r:id="rId31"/>
    <p:sldId id="338" r:id="rId32"/>
    <p:sldId id="342" r:id="rId33"/>
    <p:sldId id="273" r:id="rId34"/>
    <p:sldId id="343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85968" autoAdjust="0"/>
  </p:normalViewPr>
  <p:slideViewPr>
    <p:cSldViewPr>
      <p:cViewPr varScale="1">
        <p:scale>
          <a:sx n="94" d="100"/>
          <a:sy n="94" d="100"/>
        </p:scale>
        <p:origin x="10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F872022-1C70-4B13-98D3-3BE97973EE67}" type="presOf" srcId="{1439D559-D189-4FF1-A4FB-F22A15A268D1}" destId="{B6C28692-8BAE-4E06-A3BE-9AAFCCA84D47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BDADCB1-B2C3-4DE4-846F-24B5AB2051A8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994D4BDA-A9C1-4E87-8218-75D6AEA5849B}" type="presOf" srcId="{B5E039F1-BBD9-49CA-AED0-167893AD4C2D}" destId="{AA9D5778-9E54-41DB-BF3A-44486A11C644}" srcOrd="0" destOrd="0" presId="urn:microsoft.com/office/officeart/2005/8/layout/matrix3"/>
    <dgm:cxn modelId="{196BF6E1-311C-4985-A94A-75C8845C8725}" type="presOf" srcId="{D1EB14A3-E50B-4C6B-8B85-FC2F1AA58ED5}" destId="{ECAE1A64-3C26-4CD0-8055-16154FF0361B}" srcOrd="0" destOrd="0" presId="urn:microsoft.com/office/officeart/2005/8/layout/matrix3"/>
    <dgm:cxn modelId="{6784E7F3-3484-4A6B-90BE-E9540D8077BE}" type="presOf" srcId="{3E4F9D75-D5D8-4314-ACBD-27833A7F9B37}" destId="{0F528374-3DE1-4486-B71C-82DC73192314}" srcOrd="0" destOrd="0" presId="urn:microsoft.com/office/officeart/2005/8/layout/matrix3"/>
    <dgm:cxn modelId="{ABB49DE1-1466-4E5E-B377-9A6B3F856EB3}" type="presParOf" srcId="{0F528374-3DE1-4486-B71C-82DC73192314}" destId="{7476B03F-5A87-4E08-A32E-D8B9821AFAB6}" srcOrd="0" destOrd="0" presId="urn:microsoft.com/office/officeart/2005/8/layout/matrix3"/>
    <dgm:cxn modelId="{64F3F887-A458-49B7-9820-4D71285B8069}" type="presParOf" srcId="{0F528374-3DE1-4486-B71C-82DC73192314}" destId="{ECAE1A64-3C26-4CD0-8055-16154FF0361B}" srcOrd="1" destOrd="0" presId="urn:microsoft.com/office/officeart/2005/8/layout/matrix3"/>
    <dgm:cxn modelId="{1D24692D-DD4A-4B9A-87C7-6730167603E5}" type="presParOf" srcId="{0F528374-3DE1-4486-B71C-82DC73192314}" destId="{AA9D5778-9E54-41DB-BF3A-44486A11C644}" srcOrd="2" destOrd="0" presId="urn:microsoft.com/office/officeart/2005/8/layout/matrix3"/>
    <dgm:cxn modelId="{4ACECB3B-F2CE-463B-B4D5-7B9F539FD992}" type="presParOf" srcId="{0F528374-3DE1-4486-B71C-82DC73192314}" destId="{B6C28692-8BAE-4E06-A3BE-9AAFCCA84D47}" srcOrd="3" destOrd="0" presId="urn:microsoft.com/office/officeart/2005/8/layout/matrix3"/>
    <dgm:cxn modelId="{45EDE3F8-18AD-4C71-A6E1-AF2FA026F09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246A0D-D81A-431A-B9C1-23686D8E9946}" type="presOf" srcId="{3E4F9D75-D5D8-4314-ACBD-27833A7F9B37}" destId="{0F528374-3DE1-4486-B71C-82DC73192314}" srcOrd="0" destOrd="0" presId="urn:microsoft.com/office/officeart/2005/8/layout/matrix3"/>
    <dgm:cxn modelId="{602EAB25-7923-483C-AB85-690B9C3FF2EF}" type="presOf" srcId="{1439D559-D189-4FF1-A4FB-F22A15A268D1}" destId="{B6C28692-8BAE-4E06-A3BE-9AAFCCA84D47}" srcOrd="0" destOrd="0" presId="urn:microsoft.com/office/officeart/2005/8/layout/matrix3"/>
    <dgm:cxn modelId="{F17E9C35-AC58-4BF9-8ABB-2596ED6E880A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BC47EF44-0808-44D0-ACEA-6946518D8842}" type="presOf" srcId="{B5E039F1-BBD9-49CA-AED0-167893AD4C2D}" destId="{AA9D5778-9E54-41DB-BF3A-44486A11C644}" srcOrd="0" destOrd="0" presId="urn:microsoft.com/office/officeart/2005/8/layout/matrix3"/>
    <dgm:cxn modelId="{25617181-A35F-438C-B321-CBB6B16A12C1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E73103A3-9CBC-4A97-B495-B1C6EA606320}" type="presParOf" srcId="{0F528374-3DE1-4486-B71C-82DC73192314}" destId="{7476B03F-5A87-4E08-A32E-D8B9821AFAB6}" srcOrd="0" destOrd="0" presId="urn:microsoft.com/office/officeart/2005/8/layout/matrix3"/>
    <dgm:cxn modelId="{5EF3CFE0-703A-4E1E-816E-011437999EF5}" type="presParOf" srcId="{0F528374-3DE1-4486-B71C-82DC73192314}" destId="{ECAE1A64-3C26-4CD0-8055-16154FF0361B}" srcOrd="1" destOrd="0" presId="urn:microsoft.com/office/officeart/2005/8/layout/matrix3"/>
    <dgm:cxn modelId="{CC4D4B7B-7467-4603-84A5-460FC297A915}" type="presParOf" srcId="{0F528374-3DE1-4486-B71C-82DC73192314}" destId="{AA9D5778-9E54-41DB-BF3A-44486A11C644}" srcOrd="2" destOrd="0" presId="urn:microsoft.com/office/officeart/2005/8/layout/matrix3"/>
    <dgm:cxn modelId="{47199BCC-2DF9-4223-AE52-77C2A16E2BD4}" type="presParOf" srcId="{0F528374-3DE1-4486-B71C-82DC73192314}" destId="{B6C28692-8BAE-4E06-A3BE-9AAFCCA84D47}" srcOrd="3" destOrd="0" presId="urn:microsoft.com/office/officeart/2005/8/layout/matrix3"/>
    <dgm:cxn modelId="{4B191BA8-1E71-471A-BB83-52EB43E7DCD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37331D-4F2E-4A09-BD5E-3B9F46E92ABF}" type="presOf" srcId="{3E4F9D75-D5D8-4314-ACBD-27833A7F9B37}" destId="{0F528374-3DE1-4486-B71C-82DC73192314}" srcOrd="0" destOrd="0" presId="urn:microsoft.com/office/officeart/2005/8/layout/matrix3"/>
    <dgm:cxn modelId="{31462E24-DAB8-4E66-BCAD-1DEC46F20F5D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D949B4D-94F3-433B-AA38-3B70CA7DA0FD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E74726B3-1368-4E50-84CE-8C027F304C60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BD0C23FB-0ADD-475C-B36C-BD67A188DF84}" type="presOf" srcId="{1439D559-D189-4FF1-A4FB-F22A15A268D1}" destId="{B6C28692-8BAE-4E06-A3BE-9AAFCCA84D47}" srcOrd="0" destOrd="0" presId="urn:microsoft.com/office/officeart/2005/8/layout/matrix3"/>
    <dgm:cxn modelId="{637DB47B-9FF6-411D-B498-3B196929311D}" type="presParOf" srcId="{0F528374-3DE1-4486-B71C-82DC73192314}" destId="{7476B03F-5A87-4E08-A32E-D8B9821AFAB6}" srcOrd="0" destOrd="0" presId="urn:microsoft.com/office/officeart/2005/8/layout/matrix3"/>
    <dgm:cxn modelId="{10C0EA0F-6F85-4977-86B5-8B6950F347E0}" type="presParOf" srcId="{0F528374-3DE1-4486-B71C-82DC73192314}" destId="{ECAE1A64-3C26-4CD0-8055-16154FF0361B}" srcOrd="1" destOrd="0" presId="urn:microsoft.com/office/officeart/2005/8/layout/matrix3"/>
    <dgm:cxn modelId="{D3C19272-6F58-497E-9B42-806B66BE8C87}" type="presParOf" srcId="{0F528374-3DE1-4486-B71C-82DC73192314}" destId="{AA9D5778-9E54-41DB-BF3A-44486A11C644}" srcOrd="2" destOrd="0" presId="urn:microsoft.com/office/officeart/2005/8/layout/matrix3"/>
    <dgm:cxn modelId="{9F90143F-0A44-4C4E-AAF7-5F0E86765746}" type="presParOf" srcId="{0F528374-3DE1-4486-B71C-82DC73192314}" destId="{B6C28692-8BAE-4E06-A3BE-9AAFCCA84D47}" srcOrd="3" destOrd="0" presId="urn:microsoft.com/office/officeart/2005/8/layout/matrix3"/>
    <dgm:cxn modelId="{6F3866AF-003A-490D-8E2E-45F495CB9D0A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0C69024-1421-459C-9379-C5C03CA54D80}" type="presOf" srcId="{B5E039F1-BBD9-49CA-AED0-167893AD4C2D}" destId="{AA9D5778-9E54-41DB-BF3A-44486A11C644}" srcOrd="0" destOrd="0" presId="urn:microsoft.com/office/officeart/2005/8/layout/matrix3"/>
    <dgm:cxn modelId="{77DE8D2A-B12C-4D78-A0BE-D8236BA4CC35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5AD3E94F-6A01-432C-9367-65BF4B47A3F0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55D43DAB-BAEE-43C5-BD03-AE1667F61644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7E69F7-3408-449C-B1CC-F95E100F6067}" type="presOf" srcId="{D1EB14A3-E50B-4C6B-8B85-FC2F1AA58ED5}" destId="{ECAE1A64-3C26-4CD0-8055-16154FF0361B}" srcOrd="0" destOrd="0" presId="urn:microsoft.com/office/officeart/2005/8/layout/matrix3"/>
    <dgm:cxn modelId="{9AE25C3A-90CF-4968-88CA-79D0CED4BF1F}" type="presParOf" srcId="{0F528374-3DE1-4486-B71C-82DC73192314}" destId="{7476B03F-5A87-4E08-A32E-D8B9821AFAB6}" srcOrd="0" destOrd="0" presId="urn:microsoft.com/office/officeart/2005/8/layout/matrix3"/>
    <dgm:cxn modelId="{A25D7B73-091F-4D5C-97E5-2EF15756AE3C}" type="presParOf" srcId="{0F528374-3DE1-4486-B71C-82DC73192314}" destId="{ECAE1A64-3C26-4CD0-8055-16154FF0361B}" srcOrd="1" destOrd="0" presId="urn:microsoft.com/office/officeart/2005/8/layout/matrix3"/>
    <dgm:cxn modelId="{0D96B686-F929-4954-AA2F-812D649FD2BB}" type="presParOf" srcId="{0F528374-3DE1-4486-B71C-82DC73192314}" destId="{AA9D5778-9E54-41DB-BF3A-44486A11C644}" srcOrd="2" destOrd="0" presId="urn:microsoft.com/office/officeart/2005/8/layout/matrix3"/>
    <dgm:cxn modelId="{7FEB3640-2B66-4883-9118-F8FDA865D61C}" type="presParOf" srcId="{0F528374-3DE1-4486-B71C-82DC73192314}" destId="{B6C28692-8BAE-4E06-A3BE-9AAFCCA84D47}" srcOrd="3" destOrd="0" presId="urn:microsoft.com/office/officeart/2005/8/layout/matrix3"/>
    <dgm:cxn modelId="{77BAAB7D-3687-4614-9828-7DF7F5BE27E9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61988D47-FD2F-451C-89EC-478D688EA89D}" type="presOf" srcId="{1439D559-D189-4FF1-A4FB-F22A15A268D1}" destId="{B6C28692-8BAE-4E06-A3BE-9AAFCCA84D47}" srcOrd="0" destOrd="0" presId="urn:microsoft.com/office/officeart/2005/8/layout/matrix3"/>
    <dgm:cxn modelId="{81582E6C-EA9A-4FE8-9209-60DE59C247B3}" type="presOf" srcId="{3E4F9D75-D5D8-4314-ACBD-27833A7F9B37}" destId="{0F528374-3DE1-4486-B71C-82DC73192314}" srcOrd="0" destOrd="0" presId="urn:microsoft.com/office/officeart/2005/8/layout/matrix3"/>
    <dgm:cxn modelId="{3B1BE87F-C3BF-4B39-9448-B4E5521C0096}" type="presOf" srcId="{D1EB14A3-E50B-4C6B-8B85-FC2F1AA58ED5}" destId="{ECAE1A64-3C26-4CD0-8055-16154FF0361B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F2F464B1-160E-40B0-A0BE-8295E1502BDA}" type="presOf" srcId="{B5E039F1-BBD9-49CA-AED0-167893AD4C2D}" destId="{AA9D5778-9E54-41DB-BF3A-44486A11C644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D7A4BAE5-6B11-4487-902E-34DEE9CDB21F}" type="presOf" srcId="{95D9FA2A-C5BC-4752-8E72-6799C0FBC1C6}" destId="{C9DED484-765B-4B50-9650-386C82457535}" srcOrd="0" destOrd="0" presId="urn:microsoft.com/office/officeart/2005/8/layout/matrix3"/>
    <dgm:cxn modelId="{95880D01-FABB-40EC-8D59-CD4D25C415AE}" type="presParOf" srcId="{0F528374-3DE1-4486-B71C-82DC73192314}" destId="{7476B03F-5A87-4E08-A32E-D8B9821AFAB6}" srcOrd="0" destOrd="0" presId="urn:microsoft.com/office/officeart/2005/8/layout/matrix3"/>
    <dgm:cxn modelId="{4D99512A-C213-4A90-8B6C-A3381BB41BB4}" type="presParOf" srcId="{0F528374-3DE1-4486-B71C-82DC73192314}" destId="{ECAE1A64-3C26-4CD0-8055-16154FF0361B}" srcOrd="1" destOrd="0" presId="urn:microsoft.com/office/officeart/2005/8/layout/matrix3"/>
    <dgm:cxn modelId="{AC4DAE36-D032-40EF-8F58-A1ED197DA5CE}" type="presParOf" srcId="{0F528374-3DE1-4486-B71C-82DC73192314}" destId="{AA9D5778-9E54-41DB-BF3A-44486A11C644}" srcOrd="2" destOrd="0" presId="urn:microsoft.com/office/officeart/2005/8/layout/matrix3"/>
    <dgm:cxn modelId="{80519361-F594-4571-A03A-8FA4F685F8CE}" type="presParOf" srcId="{0F528374-3DE1-4486-B71C-82DC73192314}" destId="{B6C28692-8BAE-4E06-A3BE-9AAFCCA84D47}" srcOrd="3" destOrd="0" presId="urn:microsoft.com/office/officeart/2005/8/layout/matrix3"/>
    <dgm:cxn modelId="{3119F5FE-5415-4B21-9D0F-9BF2C58DD72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REST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Documents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Messages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tx1"/>
              </a:solidFill>
            </a:rPr>
            <a:t>Services</a:t>
          </a:r>
          <a:endParaRPr lang="en-CA" sz="21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REST</a:t>
          </a: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Documents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Messages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15900" y="0"/>
          <a:ext cx="1543720" cy="154372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262553" y="146653"/>
          <a:ext cx="602050" cy="602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176043"/>
        <a:ext cx="543270" cy="543270"/>
      </dsp:txXfrm>
    </dsp:sp>
    <dsp:sp modelId="{AA9D5778-9E54-41DB-BF3A-44486A11C644}">
      <dsp:nvSpPr>
        <dsp:cNvPr id="0" name=""/>
        <dsp:cNvSpPr/>
      </dsp:nvSpPr>
      <dsp:spPr>
        <a:xfrm>
          <a:off x="910915" y="146653"/>
          <a:ext cx="602050" cy="60205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176043"/>
        <a:ext cx="543270" cy="543270"/>
      </dsp:txXfrm>
    </dsp:sp>
    <dsp:sp modelId="{B6C28692-8BAE-4E06-A3BE-9AAFCCA84D47}">
      <dsp:nvSpPr>
        <dsp:cNvPr id="0" name=""/>
        <dsp:cNvSpPr/>
      </dsp:nvSpPr>
      <dsp:spPr>
        <a:xfrm>
          <a:off x="262553" y="795015"/>
          <a:ext cx="602050" cy="60205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000" b="1" kern="1200" dirty="0">
            <a:solidFill>
              <a:schemeClr val="tx1"/>
            </a:solidFill>
          </a:endParaRPr>
        </a:p>
      </dsp:txBody>
      <dsp:txXfrm>
        <a:off x="291943" y="824405"/>
        <a:ext cx="543270" cy="543270"/>
      </dsp:txXfrm>
    </dsp:sp>
    <dsp:sp modelId="{C9DED484-765B-4B50-9650-386C82457535}">
      <dsp:nvSpPr>
        <dsp:cNvPr id="0" name=""/>
        <dsp:cNvSpPr/>
      </dsp:nvSpPr>
      <dsp:spPr>
        <a:xfrm>
          <a:off x="910915" y="795015"/>
          <a:ext cx="602050" cy="60205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Services</a:t>
          </a:r>
          <a:endParaRPr lang="en-CA" sz="1000" b="1" kern="1200" dirty="0">
            <a:solidFill>
              <a:schemeClr val="tx1"/>
            </a:solidFill>
          </a:endParaRPr>
        </a:p>
      </dsp:txBody>
      <dsp:txXfrm>
        <a:off x="940305" y="824405"/>
        <a:ext cx="543270" cy="54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3AE3-9490-41F4-B2D5-BD7BE3200D90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2C940-9BE6-4FB0-8429-4336D6A3C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6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turtle/#bib-N-TRIPLE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.org/TR/sparql11-query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Introduction</a:t>
            </a:r>
            <a:r>
              <a:rPr lang="en-US" baseline="0" dirty="0"/>
              <a:t> of presenter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91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Spent</a:t>
            </a:r>
            <a:r>
              <a:rPr lang="en-US" baseline="0" dirty="0"/>
              <a:t> some time on forecast service due to questions.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Touching</a:t>
            </a:r>
            <a:r>
              <a:rPr lang="en-US" baseline="0" dirty="0"/>
              <a:t> on the Testing/</a:t>
            </a:r>
            <a:r>
              <a:rPr lang="en-US" baseline="0" dirty="0" err="1"/>
              <a:t>TestScript</a:t>
            </a:r>
            <a:r>
              <a:rPr lang="en-US" baseline="0" dirty="0"/>
              <a:t> concept. A deeper dive into these topic later, but introducing it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see the capabilities of these test servers, get the capability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34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5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URLs, parameters, etc. all defined</a:t>
            </a:r>
          </a:p>
          <a:p>
            <a:r>
              <a:rPr lang="en-US" dirty="0"/>
              <a:t>Choice of what operations to support</a:t>
            </a:r>
          </a:p>
          <a:p>
            <a:r>
              <a:rPr lang="en-US" dirty="0"/>
              <a:t>Behavior documented in conformance profile – mandatory</a:t>
            </a:r>
          </a:p>
          <a:p>
            <a:endParaRPr lang="en-US" dirty="0"/>
          </a:p>
          <a:p>
            <a:r>
              <a:rPr lang="en-CA" dirty="0"/>
              <a:t>Use it to extend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792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3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4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Presenter</a:t>
            </a:r>
            <a:r>
              <a:rPr lang="en-US" baseline="0" dirty="0"/>
              <a:t> can stop presentation to give tour of FHIR website</a:t>
            </a:r>
          </a:p>
          <a:p>
            <a:endParaRPr lang="en-US" dirty="0"/>
          </a:p>
          <a:p>
            <a:r>
              <a:rPr lang="en-US" baseline="0" dirty="0"/>
              <a:t>Suggested listing for site tour:</a:t>
            </a:r>
          </a:p>
          <a:p>
            <a:r>
              <a:rPr lang="en-US" baseline="0" dirty="0"/>
              <a:t>1.) Point out the ‘first time here’ section </a:t>
            </a:r>
          </a:p>
          <a:p>
            <a:r>
              <a:rPr lang="en-US" baseline="0" dirty="0"/>
              <a:t>2.) Click on Foundation and talk to the Common Use Cases: Exchanging Data section, drill down to the RESTful API section and scroll down through the available content</a:t>
            </a:r>
          </a:p>
          <a:p>
            <a:r>
              <a:rPr lang="en-US" baseline="0" dirty="0"/>
              <a:t>3.) Still in Foundation, talk to the Data Types definition – click on that and show them around</a:t>
            </a:r>
          </a:p>
          <a:p>
            <a:r>
              <a:rPr lang="en-US" baseline="0" dirty="0"/>
              <a:t>4.) Click on the Resources – show listing and groupings, select Patient. Talk to the Resource Content, but also, show the other Header Tabs (Examples, Profiles &amp; Extensions, etc.) as those will be very useful when they are on their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37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Discuss all the header tabs and the other information available in the specification, in addition to Structure and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51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case—primitive</a:t>
            </a:r>
            <a:r>
              <a:rPr lang="en-US" baseline="0" dirty="0"/>
              <a:t> </a:t>
            </a:r>
          </a:p>
          <a:p>
            <a:r>
              <a:rPr lang="en-US" baseline="0" dirty="0"/>
              <a:t>Upper case—complex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7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915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CBH – try to keep Q&amp;A to 5 mins.  Additional discussion can be held at breaks, lunch, or after class.  Also keep in mind that some of the questions may be answered in later sessions.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54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938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Extensions—pull additional data that wasn’t</a:t>
            </a:r>
            <a:r>
              <a:rPr lang="en-US" baseline="0" dirty="0"/>
              <a:t> part of the spec. Extension language is built into format</a:t>
            </a:r>
          </a:p>
          <a:p>
            <a:endParaRPr lang="en-US" baseline="0" dirty="0"/>
          </a:p>
          <a:p>
            <a:r>
              <a:rPr lang="en-US" dirty="0"/>
              <a:t>https://www.w3.org/TR/turtle/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The Resource Description Framework (RDF) is a general-purpose language for representing information in the Web.</a:t>
            </a:r>
          </a:p>
          <a:p>
            <a:r>
              <a:rPr lang="en-US" dirty="0"/>
              <a:t>This document defines a textual syntax for RDF called Turtle that allows an RDF graph to be completely written in a compact and natural text form, with abbreviations for common usage patterns and datatypes. Turtle provides levels of compatibility with the N-Triples [</a:t>
            </a:r>
            <a:r>
              <a:rPr lang="en-US" i="1" dirty="0">
                <a:hlinkClick r:id="rId3"/>
              </a:rPr>
              <a:t>N-TRIPLES</a:t>
            </a:r>
            <a:r>
              <a:rPr lang="en-US" dirty="0"/>
              <a:t>] format as well as the triple pattern syntax of the </a:t>
            </a:r>
            <a:r>
              <a:rPr lang="en-US" dirty="0">
                <a:hlinkClick r:id="rId4"/>
              </a:rPr>
              <a:t>SPARQL</a:t>
            </a:r>
            <a:r>
              <a:rPr lang="en-US" dirty="0"/>
              <a:t> W3C Recommendation.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5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  <a:r>
              <a:rPr lang="en-US" baseline="0" dirty="0"/>
              <a:t> Notes:  The two starred items will be touched on more later as the session covers key elements in the FHIR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0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will mention</a:t>
            </a:r>
            <a:r>
              <a:rPr lang="en-US" baseline="0" dirty="0"/>
              <a:t> importance of capability statement to FHIR testing </a:t>
            </a:r>
          </a:p>
          <a:p>
            <a:endParaRPr lang="en-US" baseline="0" dirty="0"/>
          </a:p>
          <a:p>
            <a:r>
              <a:rPr lang="en-US" baseline="0" dirty="0"/>
              <a:t>Capability Statement—think of it more on the server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2C940-9BE6-4FB0-8429-4336D6A3CB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7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9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9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5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34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7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65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79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9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5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2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tx1"/>
            </a:gs>
            <a:gs pos="94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19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75A5-0825-4F69-8588-F2391A15FF52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E7CA-50B6-40E5-8EDF-68ACBF5360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3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U3/http.html#capabilit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ildfhir4.aegis.net/fhir4-0-0-gui/index.js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STU3/testin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l7.org/fhir/STU3/testscript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l7.org/index.php?title=Publicly_Available_FHIR_Servers_for_tes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irectory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http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patient.html#resourc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datatyp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hl7.org/fhir/versions.html#maturity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7200"/>
            <a:ext cx="12192000" cy="1981200"/>
          </a:xfrm>
          <a:solidFill>
            <a:schemeClr val="bg2">
              <a:lumMod val="7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  <a:t>FHIR Overview</a:t>
            </a:r>
            <a:br>
              <a:rPr lang="en-AU" sz="73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HL7® FHIR® Connectathon22</a:t>
            </a:r>
            <a:b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</a:br>
            <a:r>
              <a:rPr lang="en-AU" sz="3200" dirty="0">
                <a:solidFill>
                  <a:srgbClr val="FFFF00"/>
                </a:solidFill>
                <a:cs typeface="David" panose="020E0502060401010101" pitchFamily="34" charset="-79"/>
              </a:rPr>
              <a:t>Sep 14, 2019</a:t>
            </a:r>
            <a:br>
              <a:rPr lang="en-AU" sz="3200" dirty="0"/>
            </a:br>
            <a:endParaRPr lang="en-AU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048124"/>
            <a:ext cx="8229600" cy="227713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Presenter: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rgbClr val="002060"/>
                </a:solidFill>
              </a:rPr>
              <a:t>Richard Ettema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FHIR® Certified Implementer</a:t>
            </a:r>
            <a:endParaRPr lang="en-AU" sz="24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Lead Consultant, AEGIS.net, Inc.</a:t>
            </a:r>
          </a:p>
          <a:p>
            <a:pPr>
              <a:spcBef>
                <a:spcPts val="0"/>
              </a:spcBef>
            </a:pPr>
            <a:r>
              <a:rPr lang="en-AU" sz="2400" dirty="0">
                <a:solidFill>
                  <a:schemeClr val="bg1"/>
                </a:solidFill>
              </a:rPr>
              <a:t>richard.ettema@aegis.net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492876"/>
            <a:ext cx="9144000" cy="365125"/>
          </a:xfrm>
        </p:spPr>
        <p:txBody>
          <a:bodyPr/>
          <a:lstStyle/>
          <a:p>
            <a:pPr algn="l"/>
            <a:r>
              <a:rPr lang="en-US" sz="105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© 2019 AEGIS.net, Inc., HL7 ® International. AEGIS is a registered trademark of AEGIS.net, Inc. HL7, Health Level Seven, FHIR &amp; flame logo are registered trademarks of Health Level Seven International. Reg. U.S. TM Office.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5ACF3-2D30-442A-B63A-12F5BB1A5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48224"/>
            <a:ext cx="1852463" cy="1099899"/>
          </a:xfrm>
          <a:prstGeom prst="rect">
            <a:avLst/>
          </a:prstGeom>
        </p:spPr>
      </p:pic>
      <p:pic>
        <p:nvPicPr>
          <p:cNvPr id="8" name="Picture 14" descr="HL7 International Logo">
            <a:extLst>
              <a:ext uri="{FF2B5EF4-FFF2-40B4-BE49-F238E27FC236}">
                <a16:creationId xmlns:a16="http://schemas.microsoft.com/office/drawing/2014/main" id="{158976C3-1323-4A0E-BD0B-37F6E49E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48223"/>
            <a:ext cx="1066800" cy="109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80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735" y="228600"/>
            <a:ext cx="10898663" cy="914400"/>
          </a:xfrm>
        </p:spPr>
        <p:txBody>
          <a:bodyPr>
            <a:normAutofit/>
          </a:bodyPr>
          <a:lstStyle/>
          <a:p>
            <a:r>
              <a:rPr lang="en-US" sz="4800" dirty="0"/>
              <a:t>What is a Resource?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3736" y="1143000"/>
            <a:ext cx="5436977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FHIR Resource Types</a:t>
            </a:r>
            <a:endParaRPr lang="en-US" sz="2800" dirty="0"/>
          </a:p>
          <a:p>
            <a:r>
              <a:rPr lang="en-US" sz="2800" dirty="0"/>
              <a:t>Administrative</a:t>
            </a:r>
          </a:p>
          <a:p>
            <a:pPr marL="457200" lvl="1" indent="0">
              <a:buNone/>
            </a:pPr>
            <a:r>
              <a:rPr lang="en-US" sz="2400" dirty="0"/>
              <a:t>Patient, Practitioner, Organization, Location, Coverage, Invoice</a:t>
            </a:r>
          </a:p>
          <a:p>
            <a:r>
              <a:rPr lang="en-US" sz="2800" dirty="0"/>
              <a:t>Clinical Concepts</a:t>
            </a:r>
          </a:p>
          <a:p>
            <a:pPr marL="457200" lvl="1" indent="0">
              <a:buNone/>
            </a:pPr>
            <a:r>
              <a:rPr lang="en-US" sz="2400" dirty="0" err="1"/>
              <a:t>AllergyIntolerance</a:t>
            </a:r>
            <a:r>
              <a:rPr lang="en-US" sz="2400" dirty="0"/>
              <a:t>, Condition, Family History, </a:t>
            </a:r>
            <a:r>
              <a:rPr lang="en-US" sz="2400" dirty="0" err="1"/>
              <a:t>CarePlan</a:t>
            </a:r>
            <a:endParaRPr lang="en-US" sz="2400" dirty="0"/>
          </a:p>
          <a:p>
            <a:r>
              <a:rPr lang="en-US" sz="2400" b="1" dirty="0"/>
              <a:t>Infrastructure/Conformance</a:t>
            </a:r>
          </a:p>
          <a:p>
            <a:pPr marL="457200" lvl="1" indent="0">
              <a:buNone/>
            </a:pPr>
            <a:r>
              <a:rPr lang="en-US" sz="2400" dirty="0" err="1"/>
              <a:t>CapabilityStatement</a:t>
            </a:r>
            <a:r>
              <a:rPr lang="en-US" sz="2400" dirty="0"/>
              <a:t>, </a:t>
            </a:r>
            <a:r>
              <a:rPr lang="en-US" sz="2400" dirty="0" err="1"/>
              <a:t>StructureDefinition</a:t>
            </a:r>
            <a:endParaRPr lang="en-US" sz="2400" dirty="0"/>
          </a:p>
        </p:txBody>
      </p:sp>
      <p:sp>
        <p:nvSpPr>
          <p:cNvPr id="11" name="Content Placeholder 6"/>
          <p:cNvSpPr>
            <a:spLocks noGrp="1"/>
          </p:cNvSpPr>
          <p:nvPr>
            <p:ph sz="half" idx="4294967295"/>
          </p:nvPr>
        </p:nvSpPr>
        <p:spPr>
          <a:xfrm>
            <a:off x="6229609" y="1143001"/>
            <a:ext cx="5352789" cy="47304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kern="0" dirty="0"/>
              <a:t>Non-Resource Types</a:t>
            </a:r>
            <a:endParaRPr lang="en-US" sz="2800" dirty="0"/>
          </a:p>
          <a:p>
            <a:r>
              <a:rPr lang="en-US" sz="2800" dirty="0"/>
              <a:t>Gender</a:t>
            </a:r>
          </a:p>
          <a:p>
            <a:pPr marL="457200" lvl="1" indent="0">
              <a:buNone/>
            </a:pPr>
            <a:r>
              <a:rPr lang="en-US" sz="2400" dirty="0"/>
              <a:t>Too small</a:t>
            </a:r>
          </a:p>
          <a:p>
            <a:r>
              <a:rPr lang="en-US" sz="2800" dirty="0"/>
              <a:t>Electronic Health Record</a:t>
            </a:r>
          </a:p>
          <a:p>
            <a:pPr marL="457200" lvl="1" indent="0">
              <a:buNone/>
            </a:pPr>
            <a:r>
              <a:rPr lang="en-US" sz="2400" dirty="0"/>
              <a:t>Too big</a:t>
            </a:r>
          </a:p>
          <a:p>
            <a:r>
              <a:rPr lang="en-US" sz="2800" dirty="0"/>
              <a:t>Blood Pressure</a:t>
            </a:r>
          </a:p>
          <a:p>
            <a:pPr marL="457200" lvl="1" indent="0">
              <a:buNone/>
            </a:pPr>
            <a:r>
              <a:rPr lang="en-US" sz="2400" dirty="0"/>
              <a:t>Too specific</a:t>
            </a:r>
          </a:p>
          <a:p>
            <a:r>
              <a:rPr lang="en-US" sz="2800" dirty="0"/>
              <a:t>Intervention</a:t>
            </a:r>
          </a:p>
          <a:p>
            <a:pPr marL="457200" lvl="1" indent="0">
              <a:buNone/>
            </a:pPr>
            <a:r>
              <a:rPr lang="en-US" sz="2400" dirty="0"/>
              <a:t>Too broad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6855725" y="1022462"/>
            <a:ext cx="4041775" cy="6397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CA" sz="2800" b="1" kern="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20712" y="1530038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5-Point Star 2"/>
          <p:cNvSpPr/>
          <p:nvPr/>
        </p:nvSpPr>
        <p:spPr>
          <a:xfrm>
            <a:off x="914400" y="4840929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">
            <a:extLst>
              <a:ext uri="{FF2B5EF4-FFF2-40B4-BE49-F238E27FC236}">
                <a16:creationId xmlns:a16="http://schemas.microsoft.com/office/drawing/2014/main" id="{3A951908-50C2-4F4B-BDA9-7C21020CACFB}"/>
              </a:ext>
            </a:extLst>
          </p:cNvPr>
          <p:cNvSpPr/>
          <p:nvPr/>
        </p:nvSpPr>
        <p:spPr>
          <a:xfrm>
            <a:off x="914400" y="5181600"/>
            <a:ext cx="230579" cy="228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 err="1"/>
              <a:t>CapabilityStatement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A resource for documenting the capabilities of a FHIR client and server. </a:t>
            </a:r>
          </a:p>
          <a:p>
            <a:r>
              <a:rPr lang="en-US" sz="2800" dirty="0"/>
              <a:t>A client should examine the </a:t>
            </a:r>
            <a:r>
              <a:rPr lang="en-US" sz="2800" dirty="0" err="1"/>
              <a:t>CapabilityStatement</a:t>
            </a:r>
            <a:r>
              <a:rPr lang="en-US" sz="2800" dirty="0"/>
              <a:t> of a server to determine the supported behavior of the server.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is a key part of the FHIR conformance framework</a:t>
            </a:r>
          </a:p>
          <a:p>
            <a:pPr lvl="1"/>
            <a:r>
              <a:rPr lang="en-US" sz="2400" dirty="0"/>
              <a:t>is a statement of the features, rules and behaviors of a FHIR system </a:t>
            </a:r>
          </a:p>
          <a:p>
            <a:pPr lvl="1"/>
            <a:r>
              <a:rPr lang="en-US" sz="2400" dirty="0"/>
              <a:t>may be used for system compatibility testing, code generation, or as the basis for conformance testing</a:t>
            </a:r>
          </a:p>
          <a:p>
            <a:r>
              <a:rPr lang="en-US" sz="2800" dirty="0"/>
              <a:t>To declare themselves “FHIR Conformant”, a system </a:t>
            </a:r>
            <a:r>
              <a:rPr lang="en-US" sz="2800" b="1" dirty="0"/>
              <a:t>must</a:t>
            </a:r>
            <a:r>
              <a:rPr lang="en-US" sz="2800" dirty="0"/>
              <a:t> publish a </a:t>
            </a:r>
            <a:r>
              <a:rPr lang="en-US" sz="2800" dirty="0" err="1"/>
              <a:t>CapabilityStatement</a:t>
            </a:r>
            <a:r>
              <a:rPr lang="en-US" sz="2800" dirty="0"/>
              <a:t>:</a:t>
            </a:r>
          </a:p>
          <a:p>
            <a:pPr lvl="1"/>
            <a:r>
              <a:rPr lang="en-US" sz="2200" dirty="0">
                <a:hlinkClick r:id="rId3"/>
              </a:rPr>
              <a:t>http://hl7.org/fhir/STU3/http.html#capabilities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02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StructureDefinition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/>
          </a:bodyPr>
          <a:lstStyle/>
          <a:p>
            <a:r>
              <a:rPr lang="en-US" dirty="0"/>
              <a:t>A resource that describes a structured set of data element definitions and their associated rules of usage</a:t>
            </a:r>
          </a:p>
          <a:p>
            <a:pPr lvl="1"/>
            <a:r>
              <a:rPr lang="en-US" dirty="0"/>
              <a:t>how resource elements and/or data types are used or not used</a:t>
            </a:r>
          </a:p>
          <a:p>
            <a:pPr lvl="1"/>
            <a:r>
              <a:rPr lang="en-US" dirty="0"/>
              <a:t>resource or data type extensions</a:t>
            </a:r>
          </a:p>
          <a:p>
            <a:pPr lvl="1"/>
            <a:r>
              <a:rPr lang="en-US" dirty="0"/>
              <a:t>Value Set references that specify the content of coded elements</a:t>
            </a:r>
          </a:p>
          <a:p>
            <a:r>
              <a:rPr lang="en-US" dirty="0"/>
              <a:t>Describes the content defined in the specification</a:t>
            </a:r>
          </a:p>
          <a:p>
            <a:r>
              <a:rPr lang="en-US" dirty="0"/>
              <a:t>Describes (Profiles) HOW these structures are utilized in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8835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/>
          <a:lstStyle/>
          <a:p>
            <a:r>
              <a:rPr lang="en-US" dirty="0"/>
              <a:t>Example: A mother takes her child to Sunset Pediatric Office. The pediatrician needs to determine what vaccination shot(s) are due for the child. </a:t>
            </a:r>
          </a:p>
          <a:p>
            <a:pPr lvl="1"/>
            <a:r>
              <a:rPr lang="en-US" dirty="0"/>
              <a:t>What FHIR resources will be used to record this visit and forecast the shot(s) that are due?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09999"/>
            <a:ext cx="3048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96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312" y="228600"/>
            <a:ext cx="10953066" cy="914400"/>
          </a:xfrm>
        </p:spPr>
        <p:txBody>
          <a:bodyPr>
            <a:normAutofit/>
          </a:bodyPr>
          <a:lstStyle/>
          <a:p>
            <a:r>
              <a:rPr lang="en-US" sz="4800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12" y="1143001"/>
            <a:ext cx="5004488" cy="5364163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u="sng" dirty="0"/>
              <a:t>Recording the visit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Practitioner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Observation</a:t>
            </a:r>
          </a:p>
          <a:p>
            <a:r>
              <a:rPr lang="en-US" dirty="0"/>
              <a:t>Encounter</a:t>
            </a:r>
          </a:p>
          <a:p>
            <a:r>
              <a:rPr lang="en-US" dirty="0"/>
              <a:t>Others?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77001" y="1143001"/>
            <a:ext cx="5110377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u="sng" dirty="0"/>
              <a:t>Forecasting the shots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Immunization</a:t>
            </a:r>
          </a:p>
          <a:p>
            <a:r>
              <a:rPr lang="en-US" dirty="0"/>
              <a:t>Immunization Recommendation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    Let’s see how this would work…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81720" y="1188555"/>
            <a:ext cx="24712" cy="460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61" y="4578350"/>
            <a:ext cx="3048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79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40439" y="3785920"/>
            <a:ext cx="2554009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362"/>
            <a:ext cx="10972800" cy="909638"/>
          </a:xfrm>
        </p:spPr>
        <p:txBody>
          <a:bodyPr>
            <a:noAutofit/>
          </a:bodyPr>
          <a:lstStyle/>
          <a:p>
            <a:r>
              <a:rPr lang="en-US" sz="4800" dirty="0"/>
              <a:t>Immunization Forecast Workflow</a:t>
            </a:r>
          </a:p>
        </p:txBody>
      </p:sp>
      <p:pic>
        <p:nvPicPr>
          <p:cNvPr id="4" name="Picture 2" descr="http://icons.iconarchive.com/icons/icons-land/vista-hardware-devices/256/Home-Server-icon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221076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94032" y="2005316"/>
            <a:ext cx="1738064" cy="2975900"/>
            <a:chOff x="3399696" y="1719286"/>
            <a:chExt cx="1738064" cy="2231925"/>
          </a:xfrm>
        </p:grpSpPr>
        <p:sp>
          <p:nvSpPr>
            <p:cNvPr id="7" name="Can 6"/>
            <p:cNvSpPr/>
            <p:nvPr/>
          </p:nvSpPr>
          <p:spPr>
            <a:xfrm>
              <a:off x="3399696" y="1719286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Regional Immunization Forecast Service</a:t>
              </a:r>
            </a:p>
          </p:txBody>
        </p:sp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ight Arrow 13"/>
          <p:cNvSpPr/>
          <p:nvPr/>
        </p:nvSpPr>
        <p:spPr>
          <a:xfrm>
            <a:off x="4933158" y="1616652"/>
            <a:ext cx="2561291" cy="1876614"/>
          </a:xfrm>
          <a:prstGeom prst="rightArrow">
            <a:avLst>
              <a:gd name="adj1" fmla="val 6890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01719" y="2072759"/>
            <a:ext cx="24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Sunset Pediatric Office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7351" y="4196708"/>
            <a:ext cx="1965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Response (recommendations)</a:t>
            </a:r>
          </a:p>
        </p:txBody>
      </p:sp>
      <p:sp>
        <p:nvSpPr>
          <p:cNvPr id="12" name="AutoShape 6" descr="Image result for redpuzzle piece"/>
          <p:cNvSpPr>
            <a:spLocks noChangeAspect="1" noChangeArrowheads="1"/>
          </p:cNvSpPr>
          <p:nvPr/>
        </p:nvSpPr>
        <p:spPr bwMode="auto">
          <a:xfrm>
            <a:off x="1679575" y="-17907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Image result for redpuzzle piece"/>
          <p:cNvSpPr>
            <a:spLocks noChangeAspect="1" noChangeArrowheads="1"/>
          </p:cNvSpPr>
          <p:nvPr/>
        </p:nvSpPr>
        <p:spPr bwMode="auto">
          <a:xfrm>
            <a:off x="1831975" y="-16383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Image result for redpuzzle piece"/>
          <p:cNvSpPr>
            <a:spLocks noChangeAspect="1" noChangeArrowheads="1"/>
          </p:cNvSpPr>
          <p:nvPr/>
        </p:nvSpPr>
        <p:spPr bwMode="auto">
          <a:xfrm>
            <a:off x="1984375" y="-14859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2" descr="Image result for redpuzzle piece"/>
          <p:cNvSpPr>
            <a:spLocks noChangeAspect="1" noChangeArrowheads="1"/>
          </p:cNvSpPr>
          <p:nvPr/>
        </p:nvSpPr>
        <p:spPr bwMode="auto">
          <a:xfrm>
            <a:off x="2195371" y="-1333501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4" descr="Related image"/>
          <p:cNvSpPr>
            <a:spLocks noChangeAspect="1" noChangeArrowheads="1"/>
          </p:cNvSpPr>
          <p:nvPr/>
        </p:nvSpPr>
        <p:spPr bwMode="auto">
          <a:xfrm>
            <a:off x="2289175" y="-1181100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7263" y="2699242"/>
            <a:ext cx="530888" cy="3828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40439" y="2089876"/>
            <a:ext cx="2544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Forecast Request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(patient &amp; immunization(s))</a:t>
            </a:r>
          </a:p>
        </p:txBody>
      </p:sp>
      <p:pic>
        <p:nvPicPr>
          <p:cNvPr id="22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52271" y="4781482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73078" y="2636166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08533" y="4781483"/>
            <a:ext cx="571743" cy="47438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20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WildFHIR</a:t>
            </a:r>
            <a:r>
              <a:rPr lang="en-US" sz="4800" dirty="0"/>
              <a:t> Demo – Immunization Forecast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652" y="6238547"/>
            <a:ext cx="535710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linkClick r:id="rId3"/>
              </a:rPr>
              <a:t>http://wildfhir4.aegis.net/fhir4-0-0-gui/index.jsf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F5F58-5DF0-4F4E-B4BD-D1DCD3300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619" y="1046962"/>
            <a:ext cx="9304762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Defines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ensure interoperability between applications claiming conformance to the specification, a testing framework has been established within the FHIR specification itself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3"/>
              </a:rPr>
              <a:t>https://www.hl7.org/fhir/STU3/testing.html</a:t>
            </a:r>
            <a:br>
              <a:rPr lang="en-US" sz="1600" u="sng" dirty="0">
                <a:solidFill>
                  <a:srgbClr val="0070C0"/>
                </a:solidFill>
              </a:rPr>
            </a:br>
            <a:endParaRPr lang="en-US" sz="1600" u="sng" dirty="0">
              <a:solidFill>
                <a:srgbClr val="0070C0"/>
              </a:solidFill>
            </a:endParaRPr>
          </a:p>
          <a:p>
            <a:r>
              <a:rPr lang="en-US" dirty="0"/>
              <a:t>This framework defines the </a:t>
            </a:r>
            <a:r>
              <a:rPr lang="en-US" dirty="0" err="1"/>
              <a:t>TestScript</a:t>
            </a:r>
            <a:r>
              <a:rPr lang="en-US" dirty="0"/>
              <a:t> resource as a natural language, computable format of a test case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TestScript</a:t>
            </a:r>
            <a:r>
              <a:rPr lang="en-US" dirty="0"/>
              <a:t> resource represents an executable test definition for examining the results of FHIR RESTful API interactions</a:t>
            </a:r>
            <a:br>
              <a:rPr lang="en-US" dirty="0"/>
            </a:br>
            <a:endParaRPr lang="en-US" dirty="0"/>
          </a:p>
          <a:p>
            <a:pPr marL="400050" lvl="1" indent="0">
              <a:buNone/>
            </a:pPr>
            <a:r>
              <a:rPr lang="en-US" sz="2200" u="sng" dirty="0">
                <a:solidFill>
                  <a:srgbClr val="0070C0"/>
                </a:solidFill>
                <a:hlinkClick r:id="rId4"/>
              </a:rPr>
              <a:t>https://www.hl7.org/fhir/STU3/testscript.html</a:t>
            </a:r>
            <a:r>
              <a:rPr lang="en-US" sz="2200" u="sng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2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FHIR Test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FHIR </a:t>
            </a:r>
            <a:r>
              <a:rPr lang="en-US" dirty="0" err="1"/>
              <a:t>TestScript</a:t>
            </a:r>
            <a:r>
              <a:rPr lang="en-US" dirty="0"/>
              <a:t> defines the test but how do we run it? – A FHIR Test Engine</a:t>
            </a:r>
          </a:p>
          <a:p>
            <a:r>
              <a:rPr lang="en-US" dirty="0"/>
              <a:t>What does a FHIR Test Engine need to be capable of doing?</a:t>
            </a:r>
          </a:p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Setup Execution</a:t>
            </a:r>
          </a:p>
          <a:p>
            <a:pPr lvl="1"/>
            <a:r>
              <a:rPr lang="en-US" dirty="0"/>
              <a:t>Test Execution</a:t>
            </a:r>
          </a:p>
          <a:p>
            <a:pPr lvl="1"/>
            <a:r>
              <a:rPr lang="en-US" dirty="0"/>
              <a:t>Tear-Down Execution</a:t>
            </a:r>
          </a:p>
          <a:p>
            <a:pPr lvl="1"/>
            <a:r>
              <a:rPr lang="en-US" dirty="0"/>
              <a:t>Post-Processing</a:t>
            </a:r>
          </a:p>
          <a:p>
            <a:r>
              <a:rPr lang="en-US" dirty="0"/>
              <a:t>AEGIS has built such an engine so that others can subscribe to it for testing without having to carry the overhead and expense of setting up their own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2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FHIR Servers for Testing</a:t>
            </a:r>
            <a:br>
              <a:rPr lang="en-US" dirty="0"/>
            </a:br>
            <a:r>
              <a:rPr lang="en-US" sz="2000" dirty="0">
                <a:hlinkClick r:id="rId3"/>
              </a:rPr>
              <a:t>http://wiki.hl7.org/index.php?title=Publicly_Available_FHIR_Servers_for_testing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F794F-A27D-4141-A3C3-AC0F4F33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08" y="1586005"/>
            <a:ext cx="5401491" cy="449320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B2FAE0-E476-48B3-8FA1-41960084162E}"/>
              </a:ext>
            </a:extLst>
          </p:cNvPr>
          <p:cNvSpPr txBox="1">
            <a:spLocks/>
          </p:cNvSpPr>
          <p:nvPr/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2B5A139-FE36-4E10-AC9B-ADA0AFFD03BF}"/>
              </a:ext>
            </a:extLst>
          </p:cNvPr>
          <p:cNvSpPr txBox="1">
            <a:spLocks/>
          </p:cNvSpPr>
          <p:nvPr/>
        </p:nvSpPr>
        <p:spPr>
          <a:xfrm>
            <a:off x="990599" y="21496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C8DC7D-47A5-45C5-9AF3-ED1BD007A3C8}"/>
              </a:ext>
            </a:extLst>
          </p:cNvPr>
          <p:cNvSpPr txBox="1">
            <a:spLocks/>
          </p:cNvSpPr>
          <p:nvPr/>
        </p:nvSpPr>
        <p:spPr>
          <a:xfrm>
            <a:off x="1142999" y="2302036"/>
            <a:ext cx="5464629" cy="422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More than a dozen publicly available test servers (and clients)</a:t>
            </a:r>
          </a:p>
          <a:p>
            <a:r>
              <a:rPr lang="en-US"/>
              <a:t>Support for multiple FHIR versions (DSTU2, STU3, and current CI)</a:t>
            </a:r>
          </a:p>
          <a:p>
            <a:r>
              <a:rPr lang="en-US"/>
              <a:t>Maintained and supported by the FHIR community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B05F26-6F4E-4659-8060-757DE6FD2302}"/>
              </a:ext>
            </a:extLst>
          </p:cNvPr>
          <p:cNvSpPr/>
          <p:nvPr/>
        </p:nvSpPr>
        <p:spPr>
          <a:xfrm>
            <a:off x="609601" y="1586005"/>
            <a:ext cx="554082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 than two dozen publicly available test servers (and clients)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Support for multiple versions: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2 (DSTU2)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3 (STU3)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Release 4 (R4)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Current CI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Maintained and supported by the FHIR community</a:t>
            </a:r>
          </a:p>
        </p:txBody>
      </p:sp>
    </p:spTree>
    <p:extLst>
      <p:ext uri="{BB962C8B-B14F-4D97-AF65-F5344CB8AC3E}">
        <p14:creationId xmlns:p14="http://schemas.microsoft.com/office/powerpoint/2010/main" val="261547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5300" dirty="0">
                <a:solidFill>
                  <a:schemeClr val="bg1"/>
                </a:solidFill>
                <a:latin typeface="+mj-lt"/>
              </a:rPr>
              <a:t>Session Goals</a:t>
            </a:r>
            <a:br>
              <a:rPr lang="en-US" dirty="0">
                <a:latin typeface="+mj-lt"/>
              </a:rPr>
            </a:b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953000"/>
          </a:xfrm>
        </p:spPr>
        <p:txBody>
          <a:bodyPr>
            <a:normAutofit/>
          </a:bodyPr>
          <a:lstStyle/>
          <a:p>
            <a:pPr marL="514350" indent="-457200"/>
            <a:r>
              <a:rPr lang="en-US" dirty="0"/>
              <a:t>Understand the basics of the FHIR specification</a:t>
            </a:r>
          </a:p>
          <a:p>
            <a:pPr marL="514350" indent="-457200"/>
            <a:r>
              <a:rPr lang="en-US" dirty="0"/>
              <a:t>Understand how to </a:t>
            </a:r>
            <a:r>
              <a:rPr lang="en-US" dirty="0">
                <a:solidFill>
                  <a:schemeClr val="bg1"/>
                </a:solidFill>
              </a:rPr>
              <a:t>navigate through the FHIR specification website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5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Paradigms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FHIR supports four interoperability paradigms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60742467"/>
              </p:ext>
            </p:extLst>
          </p:nvPr>
        </p:nvGraphicFramePr>
        <p:xfrm>
          <a:off x="2855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988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66" y="228600"/>
            <a:ext cx="10980234" cy="939421"/>
          </a:xfrm>
        </p:spPr>
        <p:txBody>
          <a:bodyPr>
            <a:normAutofit/>
          </a:bodyPr>
          <a:lstStyle/>
          <a:p>
            <a:r>
              <a:rPr lang="en-US" sz="4800" dirty="0"/>
              <a:t>REST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8021"/>
            <a:ext cx="10980234" cy="5410200"/>
          </a:xfrm>
        </p:spPr>
        <p:txBody>
          <a:bodyPr>
            <a:noAutofit/>
          </a:bodyPr>
          <a:lstStyle/>
          <a:p>
            <a:r>
              <a:rPr lang="en-US" sz="3600" dirty="0"/>
              <a:t>Simple, out-of-the-box interoperability</a:t>
            </a:r>
          </a:p>
          <a:p>
            <a:r>
              <a:rPr lang="en-US" sz="3600" dirty="0"/>
              <a:t>Leverages HTTP: GET, POST, etc.</a:t>
            </a:r>
          </a:p>
          <a:p>
            <a:r>
              <a:rPr lang="en-US" sz="3600" dirty="0"/>
              <a:t>Pre-defined operations</a:t>
            </a:r>
          </a:p>
          <a:p>
            <a:pPr lvl="1"/>
            <a:r>
              <a:rPr lang="en-US" sz="3200" dirty="0"/>
              <a:t>Create, Read, Update, Delete</a:t>
            </a:r>
          </a:p>
          <a:p>
            <a:pPr lvl="1"/>
            <a:r>
              <a:rPr lang="en-US" sz="3200" dirty="0"/>
              <a:t>Also: History, Read Version, Search, Updates, Validate, Capabilities, Batch &amp; Transaction</a:t>
            </a:r>
          </a:p>
          <a:p>
            <a:r>
              <a:rPr lang="en-US" sz="3600" dirty="0"/>
              <a:t>Works best where control resides on client side and a trust relationship exists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84330428"/>
              </p:ext>
            </p:extLst>
          </p:nvPr>
        </p:nvGraphicFramePr>
        <p:xfrm>
          <a:off x="9806880" y="1168021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6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Documents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06964"/>
          </a:xfrm>
        </p:spPr>
        <p:txBody>
          <a:bodyPr>
            <a:noAutofit/>
          </a:bodyPr>
          <a:lstStyle/>
          <a:p>
            <a:r>
              <a:rPr lang="en-US" sz="3600" dirty="0"/>
              <a:t>Similar to CDA</a:t>
            </a:r>
          </a:p>
          <a:p>
            <a:r>
              <a:rPr lang="en-US" sz="3600" dirty="0"/>
              <a:t>A collection of resources bound together</a:t>
            </a:r>
          </a:p>
          <a:p>
            <a:pPr lvl="1"/>
            <a:r>
              <a:rPr lang="en-US" sz="3200" dirty="0"/>
              <a:t>Root is a “Composition” resource</a:t>
            </a:r>
          </a:p>
          <a:p>
            <a:pPr lvl="1"/>
            <a:r>
              <a:rPr lang="en-US" sz="3200" dirty="0"/>
              <a:t>Just like CDA header</a:t>
            </a:r>
          </a:p>
          <a:p>
            <a:r>
              <a:rPr lang="en-US" sz="3600" dirty="0"/>
              <a:t>Sent as a Bundle </a:t>
            </a:r>
            <a:r>
              <a:rPr lang="en-US" sz="2800" b="1" dirty="0"/>
              <a:t>(FHIR Resource)</a:t>
            </a:r>
          </a:p>
          <a:p>
            <a:r>
              <a:rPr lang="en-US" sz="3600" dirty="0"/>
              <a:t>Single context</a:t>
            </a:r>
          </a:p>
          <a:p>
            <a:r>
              <a:rPr lang="en-US" sz="3600" dirty="0"/>
              <a:t>Can be signed, authenticated, 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1194148"/>
              </p:ext>
            </p:extLst>
          </p:nvPr>
        </p:nvGraphicFramePr>
        <p:xfrm>
          <a:off x="9806880" y="1157869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45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Messages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334000"/>
          </a:xfrm>
        </p:spPr>
        <p:txBody>
          <a:bodyPr>
            <a:noAutofit/>
          </a:bodyPr>
          <a:lstStyle/>
          <a:p>
            <a:r>
              <a:rPr lang="en-US" sz="3600" dirty="0"/>
              <a:t>Similar to v2 and v3 messaging</a:t>
            </a:r>
          </a:p>
          <a:p>
            <a:r>
              <a:rPr lang="en-US" sz="3600" dirty="0"/>
              <a:t>Also a collection of resources</a:t>
            </a:r>
          </a:p>
          <a:p>
            <a:pPr lvl="1"/>
            <a:r>
              <a:rPr lang="en-US" sz="3200" dirty="0"/>
              <a:t>Sent as a Bundle </a:t>
            </a:r>
            <a:r>
              <a:rPr lang="en-US" sz="2400" b="1" dirty="0"/>
              <a:t>(FHIR Resource)</a:t>
            </a:r>
            <a:endParaRPr lang="en-US" sz="2400" dirty="0"/>
          </a:p>
          <a:p>
            <a:r>
              <a:rPr lang="en-US" sz="3600" dirty="0"/>
              <a:t>Allows request/response behavior for both request and response payloads</a:t>
            </a:r>
          </a:p>
          <a:p>
            <a:r>
              <a:rPr lang="en-US" sz="3600" dirty="0"/>
              <a:t>Event-driven</a:t>
            </a:r>
          </a:p>
          <a:p>
            <a:pPr lvl="1"/>
            <a:r>
              <a:rPr lang="en-US" sz="3200" dirty="0"/>
              <a:t>e.g. Send lab order, get back result</a:t>
            </a:r>
          </a:p>
          <a:p>
            <a:r>
              <a:rPr lang="en-US" sz="3600" dirty="0"/>
              <a:t>Can be asynchronous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47662555"/>
              </p:ext>
            </p:extLst>
          </p:nvPr>
        </p:nvGraphicFramePr>
        <p:xfrm>
          <a:off x="9806880" y="1148576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Services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Combination of previous paradigms </a:t>
            </a:r>
          </a:p>
          <a:p>
            <a:pPr lvl="1"/>
            <a:r>
              <a:rPr lang="en-US" dirty="0"/>
              <a:t>B</a:t>
            </a:r>
            <a:r>
              <a:rPr lang="en-US" dirty="0">
                <a:solidFill>
                  <a:schemeClr val="bg1"/>
                </a:solidFill>
              </a:rPr>
              <a:t>ased on Service Oriented Architecture (SOA) principles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complex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Ultra simple workflows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Individual resources or collections </a:t>
            </a:r>
            <a:r>
              <a:rPr lang="en-US" sz="2400" b="1" dirty="0"/>
              <a:t>(in Bundle, contained resources or other formats)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HTTP or use something else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Only constraint is that you’re passing around FHIR resources in some way, shape, manner or form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9770714"/>
              </p:ext>
            </p:extLst>
          </p:nvPr>
        </p:nvGraphicFramePr>
        <p:xfrm>
          <a:off x="9806880" y="1143000"/>
          <a:ext cx="1775520" cy="1543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91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Autofit/>
          </a:bodyPr>
          <a:lstStyle/>
          <a:p>
            <a:r>
              <a:rPr lang="en-US" sz="4800" dirty="0"/>
              <a:t>Regardless of the </a:t>
            </a:r>
            <a:r>
              <a:rPr lang="en-US" sz="4800" b="1" dirty="0"/>
              <a:t>paradigm</a:t>
            </a:r>
            <a:br>
              <a:rPr lang="en-US" sz="4800" dirty="0"/>
            </a:br>
            <a:r>
              <a:rPr lang="en-US" sz="4800" dirty="0"/>
              <a:t>	the content </a:t>
            </a:r>
            <a:r>
              <a:rPr lang="en-US" sz="4800" b="1" dirty="0"/>
              <a:t>is the same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92691" y="2046470"/>
            <a:ext cx="1738064" cy="2975900"/>
            <a:chOff x="3482008" y="1707977"/>
            <a:chExt cx="1738064" cy="2231925"/>
          </a:xfrm>
        </p:grpSpPr>
        <p:sp>
          <p:nvSpPr>
            <p:cNvPr id="6" name="Can 5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FHIR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Repository</a:t>
              </a:r>
              <a:endParaRPr lang="nl-NL" dirty="0">
                <a:solidFill>
                  <a:srgbClr val="FFFFFF"/>
                </a:solidFill>
              </a:endParaRPr>
            </a:p>
          </p:txBody>
        </p:sp>
        <p:pic>
          <p:nvPicPr>
            <p:cNvPr id="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709293" y="1661996"/>
            <a:ext cx="3840353" cy="2775800"/>
            <a:chOff x="35496" y="1419622"/>
            <a:chExt cx="3840353" cy="208185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1790328" cy="1633688"/>
              <a:chOff x="251520" y="989679"/>
              <a:chExt cx="1790328" cy="1633688"/>
            </a:xfrm>
          </p:grpSpPr>
          <p:pic>
            <p:nvPicPr>
              <p:cNvPr id="17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73565" y="2346368"/>
                <a:ext cx="12549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636360"/>
                    </a:solidFill>
                  </a:rPr>
                  <a:t>Lab System</a:t>
                </a:r>
                <a:endParaRPr lang="nl-NL" b="1" dirty="0">
                  <a:solidFill>
                    <a:srgbClr val="63636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67544" y="1419622"/>
              <a:ext cx="3408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Receive a lab result in a message…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331640" y="1867332"/>
              <a:ext cx="2293837" cy="1311443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Message</a:t>
              </a:r>
            </a:p>
          </p:txBody>
        </p:sp>
        <p:pic>
          <p:nvPicPr>
            <p:cNvPr id="1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84108" y="2503916"/>
              <a:ext cx="393763" cy="37864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430409" y="2515716"/>
              <a:ext cx="570552" cy="35504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4799857" y="2564904"/>
            <a:ext cx="5778627" cy="3071663"/>
            <a:chOff x="3289172" y="2096802"/>
            <a:chExt cx="5778627" cy="2303748"/>
          </a:xfrm>
        </p:grpSpPr>
        <p:pic>
          <p:nvPicPr>
            <p:cNvPr id="20" name="Picture 19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ight Arrow 20"/>
            <p:cNvSpPr/>
            <p:nvPr/>
          </p:nvSpPr>
          <p:spPr>
            <a:xfrm>
              <a:off x="5220071" y="2096802"/>
              <a:ext cx="2389581" cy="1505126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rgbClr val="FFFFFF"/>
                  </a:solidFill>
                </a:rPr>
                <a:t>FHIR Document</a:t>
              </a:r>
            </a:p>
          </p:txBody>
        </p:sp>
        <p:pic>
          <p:nvPicPr>
            <p:cNvPr id="2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11529" y="2851322"/>
              <a:ext cx="375712" cy="3612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864034"/>
              <a:ext cx="571743" cy="355788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3289172" y="4123551"/>
              <a:ext cx="45616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36360"/>
                  </a:solidFill>
                </a:rPr>
                <a:t>…Package it in a discharge summary document</a:t>
              </a:r>
              <a:endParaRPr lang="nl-NL" dirty="0">
                <a:solidFill>
                  <a:srgbClr val="63636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6296" y="3500303"/>
              <a:ext cx="107612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636360"/>
                  </a:solidFill>
                </a:rPr>
                <a:t>National</a:t>
              </a:r>
            </a:p>
            <a:p>
              <a:r>
                <a:rPr lang="en-US" b="1" dirty="0">
                  <a:solidFill>
                    <a:srgbClr val="636360"/>
                  </a:solidFill>
                </a:rPr>
                <a:t>Exchange</a:t>
              </a:r>
              <a:endParaRPr lang="nl-NL" b="1" dirty="0">
                <a:solidFill>
                  <a:srgbClr val="636360"/>
                </a:solidFill>
              </a:endParaRPr>
            </a:p>
          </p:txBody>
        </p:sp>
      </p:grpSp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76" y="4479871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rrow: Up-Down 2">
            <a:extLst>
              <a:ext uri="{FF2B5EF4-FFF2-40B4-BE49-F238E27FC236}">
                <a16:creationId xmlns:a16="http://schemas.microsoft.com/office/drawing/2014/main" id="{75063FB8-4E3B-419A-A28B-9A226DE49E79}"/>
              </a:ext>
            </a:extLst>
          </p:cNvPr>
          <p:cNvSpPr/>
          <p:nvPr/>
        </p:nvSpPr>
        <p:spPr>
          <a:xfrm rot="3494231">
            <a:off x="4075269" y="3981496"/>
            <a:ext cx="851987" cy="13975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0"/>
          <a:lstStyle/>
          <a:p>
            <a:pPr algn="ctr"/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37691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FHIR Specification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09307" y="6261491"/>
            <a:ext cx="6864826" cy="4313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Directory to all FHIR versions: </a:t>
            </a:r>
            <a:r>
              <a:rPr lang="en-US" sz="2000" dirty="0">
                <a:hlinkClick r:id="rId3"/>
              </a:rPr>
              <a:t>http://hl7.org/fhir/directory.html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E187-F6B4-447D-B8A4-CD75D7449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09" y="1447800"/>
            <a:ext cx="11772781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2822B2-2B00-402A-A3C9-2F9C7CDE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71" y="1129862"/>
            <a:ext cx="7015257" cy="58268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01262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rgbClr val="C00000"/>
                </a:solidFill>
              </a:rPr>
              <a:t>Welcome to FHIR</a:t>
            </a:r>
            <a:endParaRPr lang="en-US" sz="1800" b="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6553200"/>
            <a:ext cx="762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1129862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572000" y="2133600"/>
            <a:ext cx="0" cy="5071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C4702-DC57-4EF6-9CA7-5EAB8C726884}"/>
              </a:ext>
            </a:extLst>
          </p:cNvPr>
          <p:cNvCxnSpPr/>
          <p:nvPr/>
        </p:nvCxnSpPr>
        <p:spPr>
          <a:xfrm flipH="1">
            <a:off x="6934200" y="44958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30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RESTful API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http://hl7.org/fhir/http.html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324345"/>
            <a:ext cx="10972799" cy="144491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Instance Level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70C0"/>
                </a:solidFill>
              </a:rPr>
              <a:t>Type Level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Whole System Interactions </a:t>
            </a:r>
            <a:r>
              <a:rPr lang="en-US" sz="2000" dirty="0"/>
              <a:t>are listed at the top of the page.</a:t>
            </a:r>
          </a:p>
          <a:p>
            <a:pPr lvl="0"/>
            <a:r>
              <a:rPr lang="en-US" sz="2000" dirty="0"/>
              <a:t>Clicking on any specific interaction will display the details of that interaction; e.g. </a:t>
            </a:r>
            <a:r>
              <a:rPr lang="en-US" sz="2000" dirty="0">
                <a:solidFill>
                  <a:srgbClr val="0070C0"/>
                </a:solidFill>
              </a:rPr>
              <a:t>update</a:t>
            </a:r>
            <a:r>
              <a:rPr lang="en-US" sz="2000" dirty="0"/>
              <a:t> will show all of the FHIR requirements for updating resources.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DD910B4-EFB1-41D8-BD32-475FB817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98" y="1295400"/>
            <a:ext cx="8160402" cy="39624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BC7CD8-2057-45FB-8FAC-C8560E01028B}"/>
              </a:ext>
            </a:extLst>
          </p:cNvPr>
          <p:cNvCxnSpPr/>
          <p:nvPr/>
        </p:nvCxnSpPr>
        <p:spPr>
          <a:xfrm flipH="1">
            <a:off x="2590800" y="3657600"/>
            <a:ext cx="990600" cy="419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43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Patient Resource Content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http://hl7.org/fhir/patient.html#resource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465656"/>
            <a:ext cx="10972799" cy="1951304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Structure</a:t>
            </a:r>
            <a:r>
              <a:rPr lang="en-US" sz="2000" dirty="0"/>
              <a:t> tab shows how the resource type elements are organized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Card.</a:t>
            </a:r>
            <a:r>
              <a:rPr lang="en-US" sz="2000" dirty="0"/>
              <a:t> stands for cardinality, and shows the minimum and maximum number of times an element can appear in an instance. </a:t>
            </a:r>
          </a:p>
          <a:p>
            <a:pPr lvl="0"/>
            <a:r>
              <a:rPr lang="en-US" sz="2000" dirty="0"/>
              <a:t>The</a:t>
            </a:r>
            <a:r>
              <a:rPr lang="en-US" sz="2000" dirty="0">
                <a:solidFill>
                  <a:srgbClr val="0070C0"/>
                </a:solidFill>
              </a:rPr>
              <a:t> Type</a:t>
            </a:r>
            <a:r>
              <a:rPr lang="en-US" sz="2000" dirty="0"/>
              <a:t> lists the FHIR data type of the elements; e.g. </a:t>
            </a:r>
            <a:r>
              <a:rPr lang="en-US" sz="2000" dirty="0">
                <a:solidFill>
                  <a:srgbClr val="0070C0"/>
                </a:solidFill>
              </a:rPr>
              <a:t>name</a:t>
            </a:r>
            <a:r>
              <a:rPr lang="en-US" sz="2000" dirty="0"/>
              <a:t> is of type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. Clicking on </a:t>
            </a:r>
            <a:r>
              <a:rPr lang="en-US" sz="2000" dirty="0" err="1">
                <a:solidFill>
                  <a:srgbClr val="0070C0"/>
                </a:solidFill>
              </a:rPr>
              <a:t>HumanName</a:t>
            </a:r>
            <a:r>
              <a:rPr lang="en-US" sz="2000" dirty="0"/>
              <a:t> will show its structure.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1C46D-54D5-4EE6-9DDD-BFB26722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1329289"/>
            <a:ext cx="6228571" cy="293333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5EE95-5FDC-4014-A3C4-2665C0A5F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372" y="2484704"/>
            <a:ext cx="3771429" cy="198095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69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License &amp; Terms of Use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87763"/>
            <a:ext cx="10058399" cy="522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19600" y="6248400"/>
            <a:ext cx="3109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www.hl7.org/fhir/license.html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687ADE45-A0BA-40DC-8E09-BF0301362E08}"/>
              </a:ext>
            </a:extLst>
          </p:cNvPr>
          <p:cNvSpPr/>
          <p:nvPr/>
        </p:nvSpPr>
        <p:spPr>
          <a:xfrm>
            <a:off x="7529362" y="5410200"/>
            <a:ext cx="10668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8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Data Types</a:t>
            </a:r>
            <a:br>
              <a:rPr lang="en-US" sz="4800" dirty="0"/>
            </a:br>
            <a:r>
              <a:rPr lang="en-US" sz="2000" dirty="0">
                <a:hlinkClick r:id="rId3"/>
              </a:rPr>
              <a:t>http://hl7.org/fhir/datatypes.html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610" y="5324833"/>
            <a:ext cx="10972799" cy="1390650"/>
          </a:xfrm>
        </p:spPr>
        <p:txBody>
          <a:bodyPr>
            <a:noAutofit/>
          </a:bodyPr>
          <a:lstStyle/>
          <a:p>
            <a:pPr lvl="0"/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Primitive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70C0"/>
                </a:solidFill>
              </a:rPr>
              <a:t>Complex Types </a:t>
            </a:r>
            <a:r>
              <a:rPr lang="en-US" sz="2000" dirty="0"/>
              <a:t>are displayed at the top of the page.</a:t>
            </a:r>
          </a:p>
          <a:p>
            <a:pPr lvl="0"/>
            <a:r>
              <a:rPr lang="en-US" sz="2000" dirty="0"/>
              <a:t>Clicking on any specific data type will display the details of that type; e.g. </a:t>
            </a:r>
            <a:r>
              <a:rPr lang="en-US" sz="2000" dirty="0" err="1">
                <a:solidFill>
                  <a:srgbClr val="0070C0"/>
                </a:solidFill>
              </a:rPr>
              <a:t>CodeableConcept</a:t>
            </a:r>
            <a:r>
              <a:rPr lang="en-US" sz="2000" dirty="0"/>
              <a:t> will show the structure of that data type. </a:t>
            </a:r>
          </a:p>
          <a:p>
            <a:endParaRPr 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7EFF98-FFF4-436C-A073-5467C66CA0A1}"/>
              </a:ext>
            </a:extLst>
          </p:cNvPr>
          <p:cNvCxnSpPr>
            <a:cxnSpLocks/>
          </p:cNvCxnSpPr>
          <p:nvPr/>
        </p:nvCxnSpPr>
        <p:spPr>
          <a:xfrm>
            <a:off x="5638800" y="3581400"/>
            <a:ext cx="990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BD85EA-3013-4B3F-BA96-61E94244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295400"/>
            <a:ext cx="7258050" cy="3714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832C0-3916-4B3B-A3A1-5B7FA780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106" y="2305408"/>
            <a:ext cx="3838095" cy="285714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4FF11-698F-4446-953B-78D3CF6D28F8}"/>
              </a:ext>
            </a:extLst>
          </p:cNvPr>
          <p:cNvCxnSpPr>
            <a:cxnSpLocks/>
          </p:cNvCxnSpPr>
          <p:nvPr/>
        </p:nvCxnSpPr>
        <p:spPr>
          <a:xfrm>
            <a:off x="6019800" y="4267200"/>
            <a:ext cx="838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47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EFC9-C5E0-4B8E-87BF-210E6069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FHIR Maturity Model</a:t>
            </a:r>
            <a:br>
              <a:rPr lang="en-US" dirty="0"/>
            </a:br>
            <a:r>
              <a:rPr lang="en-US" sz="2000" dirty="0">
                <a:hlinkClick r:id="rId2"/>
              </a:rPr>
              <a:t>http://hl7.org/fhir/versions.html#maturity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292E-1D36-4B6B-9369-60D408BC7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457200">
              <a:buNone/>
            </a:pPr>
            <a:r>
              <a:rPr lang="en-US" dirty="0"/>
              <a:t>0: Draft</a:t>
            </a:r>
          </a:p>
          <a:p>
            <a:pPr marL="320040" indent="-457200">
              <a:buNone/>
            </a:pPr>
            <a:r>
              <a:rPr lang="en-US" dirty="0"/>
              <a:t>1: + No build warnings</a:t>
            </a:r>
          </a:p>
          <a:p>
            <a:pPr marL="320040" indent="-457200">
              <a:buNone/>
            </a:pPr>
            <a:r>
              <a:rPr lang="en-US" dirty="0"/>
              <a:t>2: + Successfully exchanged/tested between 3 systems (</a:t>
            </a:r>
            <a:r>
              <a:rPr lang="en-US" dirty="0" err="1"/>
              <a:t>Connectathon</a:t>
            </a:r>
            <a:r>
              <a:rPr lang="en-US" dirty="0"/>
              <a:t>)</a:t>
            </a:r>
          </a:p>
          <a:p>
            <a:pPr marL="320040" indent="-457200">
              <a:buNone/>
            </a:pPr>
            <a:r>
              <a:rPr lang="en-US" dirty="0"/>
              <a:t>3: + Verified by WG; formally balloted</a:t>
            </a:r>
          </a:p>
          <a:p>
            <a:pPr marL="320040" indent="-457200">
              <a:buNone/>
            </a:pPr>
            <a:r>
              <a:rPr lang="en-US" dirty="0"/>
              <a:t>4: + Scope tested; formal publication; multiple project</a:t>
            </a:r>
          </a:p>
          <a:p>
            <a:pPr marL="320040" indent="-457200">
              <a:buNone/>
            </a:pPr>
            <a:r>
              <a:rPr lang="en-US" dirty="0"/>
              <a:t>5: + Published 2+ release cycles; 5+ independent production deployments</a:t>
            </a:r>
          </a:p>
          <a:p>
            <a:pPr marL="320040" indent="-457200">
              <a:buNone/>
            </a:pPr>
            <a:r>
              <a:rPr lang="en-US" dirty="0"/>
              <a:t>N: Normative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AAE93-644F-470F-B14E-4B5B240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1600201"/>
            <a:ext cx="5876477" cy="52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7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sz="4800" dirty="0"/>
              <a:t>Recap: What Does FHIR provide?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53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Resources (Building Blocks)</a:t>
            </a:r>
          </a:p>
          <a:p>
            <a:r>
              <a:rPr lang="en-US" sz="2800" dirty="0"/>
              <a:t>Extensions (Part of the Spec)</a:t>
            </a:r>
          </a:p>
          <a:p>
            <a:r>
              <a:rPr lang="en-US" sz="2800" dirty="0"/>
              <a:t>Methodology</a:t>
            </a:r>
          </a:p>
          <a:p>
            <a:pPr lvl="1"/>
            <a:r>
              <a:rPr lang="en-US" sz="2400" dirty="0"/>
              <a:t>Bundles, Profiles, Conformance</a:t>
            </a:r>
          </a:p>
          <a:p>
            <a:r>
              <a:rPr lang="en-US" sz="2800" dirty="0"/>
              <a:t>Syntax: XML, JSON, RDF(Turtle)</a:t>
            </a:r>
          </a:p>
          <a:p>
            <a:r>
              <a:rPr lang="en-US" sz="2800" dirty="0"/>
              <a:t>Human Readability</a:t>
            </a:r>
          </a:p>
          <a:p>
            <a:r>
              <a:rPr lang="en-US" sz="2800" dirty="0" err="1"/>
              <a:t>CapabilityStatement</a:t>
            </a:r>
            <a:r>
              <a:rPr lang="en-US" sz="2800" dirty="0"/>
              <a:t>, </a:t>
            </a:r>
            <a:r>
              <a:rPr lang="en-US" sz="2800" dirty="0" err="1"/>
              <a:t>StructureDefinition</a:t>
            </a:r>
            <a:r>
              <a:rPr lang="en-US" sz="2800" dirty="0"/>
              <a:t>, Testing Framework</a:t>
            </a:r>
          </a:p>
          <a:p>
            <a:r>
              <a:rPr lang="en-US" sz="2800" dirty="0"/>
              <a:t>Support for Multiple Paradigms</a:t>
            </a:r>
          </a:p>
          <a:p>
            <a:pPr lvl="1"/>
            <a:r>
              <a:rPr lang="en-US" sz="2400" dirty="0"/>
              <a:t>REST, Messaging, Documents, Services</a:t>
            </a:r>
          </a:p>
          <a:p>
            <a:r>
              <a:rPr lang="en-US" sz="2800" dirty="0"/>
              <a:t>Extensive online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7654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55">
            <a:extLst>
              <a:ext uri="{FF2B5EF4-FFF2-40B4-BE49-F238E27FC236}">
                <a16:creationId xmlns:a16="http://schemas.microsoft.com/office/drawing/2014/main" id="{6D1482D2-0538-446D-88A9-D57D77036126}"/>
              </a:ext>
            </a:extLst>
          </p:cNvPr>
          <p:cNvGrpSpPr/>
          <p:nvPr/>
        </p:nvGrpSpPr>
        <p:grpSpPr>
          <a:xfrm>
            <a:off x="8266830" y="3130811"/>
            <a:ext cx="1269194" cy="2293494"/>
            <a:chOff x="7319327" y="2503658"/>
            <a:chExt cx="1269194" cy="22934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3CDDE-7BA8-4C68-B4C7-F2B383360FA9}"/>
                </a:ext>
              </a:extLst>
            </p:cNvPr>
            <p:cNvSpPr txBox="1"/>
            <p:nvPr/>
          </p:nvSpPr>
          <p:spPr>
            <a:xfrm>
              <a:off x="7319327" y="2503658"/>
              <a:ext cx="126919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R4</a:t>
              </a:r>
              <a:endParaRPr lang="en-US" sz="2400" baseline="30000" dirty="0">
                <a:solidFill>
                  <a:schemeClr val="bg1"/>
                </a:solidFill>
              </a:endParaRPr>
            </a:p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r>
                <a:rPr lang="en-US" sz="2400" baseline="30000" dirty="0">
                  <a:solidFill>
                    <a:schemeClr val="bg1"/>
                  </a:solidFill>
                </a:rPr>
                <a:t>st</a:t>
              </a:r>
              <a:r>
                <a:rPr lang="en-US" sz="2400" dirty="0">
                  <a:solidFill>
                    <a:schemeClr val="bg1"/>
                  </a:solidFill>
                </a:rPr>
                <a:t> Norm</a:t>
              </a:r>
            </a:p>
          </p:txBody>
        </p:sp>
        <p:grpSp>
          <p:nvGrpSpPr>
            <p:cNvPr id="36" name="Group 49">
              <a:extLst>
                <a:ext uri="{FF2B5EF4-FFF2-40B4-BE49-F238E27FC236}">
                  <a16:creationId xmlns:a16="http://schemas.microsoft.com/office/drawing/2014/main" id="{1DBD05F6-0914-419A-9230-9276E860B2A1}"/>
                </a:ext>
              </a:extLst>
            </p:cNvPr>
            <p:cNvGrpSpPr/>
            <p:nvPr/>
          </p:nvGrpSpPr>
          <p:grpSpPr>
            <a:xfrm>
              <a:off x="7472282" y="3356992"/>
              <a:ext cx="576064" cy="1440160"/>
              <a:chOff x="2079506" y="3356992"/>
              <a:chExt cx="576064" cy="144016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09692CA-603F-4332-9144-088E0E426F86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014E964-A5C6-46B7-869F-07E05730CA60}"/>
                  </a:ext>
                </a:extLst>
              </p:cNvPr>
              <p:cNvCxnSpPr/>
              <p:nvPr/>
            </p:nvCxnSpPr>
            <p:spPr>
              <a:xfrm>
                <a:off x="207950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8F17C3-F617-4BE2-B45A-10F869D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Timeline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9552E91C-F1FE-44D9-A7A9-19F1548D0FBB}"/>
              </a:ext>
            </a:extLst>
          </p:cNvPr>
          <p:cNvGrpSpPr/>
          <p:nvPr/>
        </p:nvGrpSpPr>
        <p:grpSpPr>
          <a:xfrm>
            <a:off x="4316920" y="3984145"/>
            <a:ext cx="576064" cy="1440160"/>
            <a:chOff x="1835696" y="3356992"/>
            <a:chExt cx="576064" cy="14401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A4FB1D-C235-4A9C-B9DC-49DD1816511C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E35299-7346-4A7A-B7FA-1DA80368EC18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9E0725E-457E-4936-8B4F-09360F4F8022}"/>
              </a:ext>
            </a:extLst>
          </p:cNvPr>
          <p:cNvGrpSpPr/>
          <p:nvPr/>
        </p:nvGrpSpPr>
        <p:grpSpPr>
          <a:xfrm>
            <a:off x="2300696" y="3984145"/>
            <a:ext cx="576064" cy="1440160"/>
            <a:chOff x="1835696" y="3356992"/>
            <a:chExt cx="576064" cy="144016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10E25F-296F-436F-B835-0F758F653F45}"/>
                </a:ext>
              </a:extLst>
            </p:cNvPr>
            <p:cNvCxnSpPr/>
            <p:nvPr/>
          </p:nvCxnSpPr>
          <p:spPr>
            <a:xfrm>
              <a:off x="1835696" y="3356992"/>
              <a:ext cx="0" cy="14401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BE088-C737-4441-B464-9DC46209BADC}"/>
                </a:ext>
              </a:extLst>
            </p:cNvPr>
            <p:cNvCxnSpPr/>
            <p:nvPr/>
          </p:nvCxnSpPr>
          <p:spPr>
            <a:xfrm>
              <a:off x="1835696" y="3356992"/>
              <a:ext cx="57606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0D690A-E6D1-4102-8D28-42F524DDE4F3}"/>
              </a:ext>
            </a:extLst>
          </p:cNvPr>
          <p:cNvCxnSpPr>
            <a:cxnSpLocks/>
          </p:cNvCxnSpPr>
          <p:nvPr/>
        </p:nvCxnSpPr>
        <p:spPr>
          <a:xfrm>
            <a:off x="1364592" y="5424305"/>
            <a:ext cx="9067800" cy="0"/>
          </a:xfrm>
          <a:prstGeom prst="line">
            <a:avLst/>
          </a:prstGeom>
          <a:ln w="34925">
            <a:solidFill>
              <a:schemeClr val="bg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920C18-713B-4891-9A35-F84F11D181A8}"/>
              </a:ext>
            </a:extLst>
          </p:cNvPr>
          <p:cNvSpPr txBox="1"/>
          <p:nvPr/>
        </p:nvSpPr>
        <p:spPr>
          <a:xfrm>
            <a:off x="219984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E893C0-9587-4CBF-8298-2BDC39F54E9E}"/>
              </a:ext>
            </a:extLst>
          </p:cNvPr>
          <p:cNvSpPr txBox="1"/>
          <p:nvPr/>
        </p:nvSpPr>
        <p:spPr>
          <a:xfrm>
            <a:off x="5617019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375F-BBC5-4471-A0C8-95AB4584A56E}"/>
              </a:ext>
            </a:extLst>
          </p:cNvPr>
          <p:cNvSpPr txBox="1"/>
          <p:nvPr/>
        </p:nvSpPr>
        <p:spPr>
          <a:xfrm>
            <a:off x="3908431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983C4-FA69-4C10-94CF-A3A5FC66C456}"/>
              </a:ext>
            </a:extLst>
          </p:cNvPr>
          <p:cNvSpPr txBox="1"/>
          <p:nvPr/>
        </p:nvSpPr>
        <p:spPr>
          <a:xfrm>
            <a:off x="7325607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2018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2A716-9630-41E2-92DD-B15E1355B3BC}"/>
              </a:ext>
            </a:extLst>
          </p:cNvPr>
          <p:cNvSpPr txBox="1"/>
          <p:nvPr/>
        </p:nvSpPr>
        <p:spPr>
          <a:xfrm>
            <a:off x="903419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2020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2E99AB-5316-4CAC-A20B-7F0625DDC559}"/>
              </a:ext>
            </a:extLst>
          </p:cNvPr>
          <p:cNvSpPr txBox="1"/>
          <p:nvPr/>
        </p:nvSpPr>
        <p:spPr>
          <a:xfrm>
            <a:off x="2219891" y="3127248"/>
            <a:ext cx="817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First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Draft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28611-7FEB-4132-9F84-D0CEBF26C2B9}"/>
              </a:ext>
            </a:extLst>
          </p:cNvPr>
          <p:cNvSpPr txBox="1"/>
          <p:nvPr/>
        </p:nvSpPr>
        <p:spPr>
          <a:xfrm>
            <a:off x="1364592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3790E-2832-419B-AD50-7EB25D035497}"/>
              </a:ext>
            </a:extLst>
          </p:cNvPr>
          <p:cNvSpPr txBox="1"/>
          <p:nvPr/>
        </p:nvSpPr>
        <p:spPr>
          <a:xfrm>
            <a:off x="4762725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EB342-2F91-4177-A017-08A21F73FC98}"/>
              </a:ext>
            </a:extLst>
          </p:cNvPr>
          <p:cNvSpPr txBox="1"/>
          <p:nvPr/>
        </p:nvSpPr>
        <p:spPr>
          <a:xfrm>
            <a:off x="3054137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83A10-17EA-45B8-84C8-5B97B7540F1A}"/>
              </a:ext>
            </a:extLst>
          </p:cNvPr>
          <p:cNvSpPr txBox="1"/>
          <p:nvPr/>
        </p:nvSpPr>
        <p:spPr>
          <a:xfrm>
            <a:off x="6471313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F63D1-2320-4AF2-813F-165AE09DCCD1}"/>
              </a:ext>
            </a:extLst>
          </p:cNvPr>
          <p:cNvSpPr txBox="1"/>
          <p:nvPr/>
        </p:nvSpPr>
        <p:spPr>
          <a:xfrm>
            <a:off x="8179901" y="560025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2019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D368E7-98DA-442F-873E-8384A9205A37}"/>
              </a:ext>
            </a:extLst>
          </p:cNvPr>
          <p:cNvSpPr txBox="1"/>
          <p:nvPr/>
        </p:nvSpPr>
        <p:spPr>
          <a:xfrm>
            <a:off x="4235299" y="3130811"/>
            <a:ext cx="8606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DSTU</a:t>
            </a:r>
          </a:p>
          <a:p>
            <a:r>
              <a:rPr lang="en-US" sz="2400" dirty="0">
                <a:solidFill>
                  <a:schemeClr val="bg1"/>
                </a:solidFill>
              </a:rPr>
              <a:t>1.0</a:t>
            </a:r>
          </a:p>
        </p:txBody>
      </p:sp>
      <p:grpSp>
        <p:nvGrpSpPr>
          <p:cNvPr id="24" name="Group 53">
            <a:extLst>
              <a:ext uri="{FF2B5EF4-FFF2-40B4-BE49-F238E27FC236}">
                <a16:creationId xmlns:a16="http://schemas.microsoft.com/office/drawing/2014/main" id="{97615165-20A7-4068-B1A4-103B23933914}"/>
              </a:ext>
            </a:extLst>
          </p:cNvPr>
          <p:cNvGrpSpPr/>
          <p:nvPr/>
        </p:nvGrpSpPr>
        <p:grpSpPr>
          <a:xfrm>
            <a:off x="5426779" y="3151657"/>
            <a:ext cx="860620" cy="2272648"/>
            <a:chOff x="4133365" y="2524504"/>
            <a:chExt cx="860620" cy="22726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03C4F4-C226-4C6C-AD12-30E6A202755F}"/>
                </a:ext>
              </a:extLst>
            </p:cNvPr>
            <p:cNvSpPr txBox="1"/>
            <p:nvPr/>
          </p:nvSpPr>
          <p:spPr>
            <a:xfrm>
              <a:off x="4133365" y="2524504"/>
              <a:ext cx="86062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2.0</a:t>
              </a:r>
            </a:p>
          </p:txBody>
        </p:sp>
        <p:grpSp>
          <p:nvGrpSpPr>
            <p:cNvPr id="26" name="Group 43">
              <a:extLst>
                <a:ext uri="{FF2B5EF4-FFF2-40B4-BE49-F238E27FC236}">
                  <a16:creationId xmlns:a16="http://schemas.microsoft.com/office/drawing/2014/main" id="{D0184E6A-0B0B-40D2-98F4-BE4CA03832B5}"/>
                </a:ext>
              </a:extLst>
            </p:cNvPr>
            <p:cNvGrpSpPr/>
            <p:nvPr/>
          </p:nvGrpSpPr>
          <p:grpSpPr>
            <a:xfrm>
              <a:off x="4283968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FF1DEF4-50A4-4F1E-AD68-88076CF72535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FB4298-6717-49A5-B5A3-D62E94E9E329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54">
            <a:extLst>
              <a:ext uri="{FF2B5EF4-FFF2-40B4-BE49-F238E27FC236}">
                <a16:creationId xmlns:a16="http://schemas.microsoft.com/office/drawing/2014/main" id="{7050DC6F-F00B-47D8-8AD3-C7643A90C59D}"/>
              </a:ext>
            </a:extLst>
          </p:cNvPr>
          <p:cNvGrpSpPr/>
          <p:nvPr/>
        </p:nvGrpSpPr>
        <p:grpSpPr>
          <a:xfrm>
            <a:off x="6487770" y="3127248"/>
            <a:ext cx="729019" cy="2297057"/>
            <a:chOff x="5555524" y="2500095"/>
            <a:chExt cx="729019" cy="22970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6B139E-E797-4350-9C91-169391B8B072}"/>
                </a:ext>
              </a:extLst>
            </p:cNvPr>
            <p:cNvSpPr txBox="1"/>
            <p:nvPr/>
          </p:nvSpPr>
          <p:spPr>
            <a:xfrm>
              <a:off x="5555524" y="2500095"/>
              <a:ext cx="67146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STU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3.0</a:t>
              </a:r>
            </a:p>
          </p:txBody>
        </p:sp>
        <p:grpSp>
          <p:nvGrpSpPr>
            <p:cNvPr id="31" name="Group 46">
              <a:extLst>
                <a:ext uri="{FF2B5EF4-FFF2-40B4-BE49-F238E27FC236}">
                  <a16:creationId xmlns:a16="http://schemas.microsoft.com/office/drawing/2014/main" id="{E7048F5E-91C4-4CE6-AFA2-6816A3787A9B}"/>
                </a:ext>
              </a:extLst>
            </p:cNvPr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554008C-4881-4664-9C2C-69218DF5FA64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98935F-7905-4F2D-ADF4-8C81E47E0F8E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74BEC0A-A50E-4052-99F8-3D7941980EE4}"/>
              </a:ext>
            </a:extLst>
          </p:cNvPr>
          <p:cNvSpPr/>
          <p:nvPr/>
        </p:nvSpPr>
        <p:spPr>
          <a:xfrm>
            <a:off x="609599" y="1681291"/>
            <a:ext cx="10954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FHIR R4 contains the first normative content released December 2018.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160A132-3830-46CC-A4F3-28B6D8040C6D}"/>
              </a:ext>
            </a:extLst>
          </p:cNvPr>
          <p:cNvSpPr/>
          <p:nvPr/>
        </p:nvSpPr>
        <p:spPr>
          <a:xfrm>
            <a:off x="8809416" y="2873855"/>
            <a:ext cx="56004" cy="2481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54">
            <a:extLst>
              <a:ext uri="{FF2B5EF4-FFF2-40B4-BE49-F238E27FC236}">
                <a16:creationId xmlns:a16="http://schemas.microsoft.com/office/drawing/2014/main" id="{6E54F800-36A6-430C-A707-109AE073C251}"/>
              </a:ext>
            </a:extLst>
          </p:cNvPr>
          <p:cNvGrpSpPr/>
          <p:nvPr/>
        </p:nvGrpSpPr>
        <p:grpSpPr>
          <a:xfrm>
            <a:off x="9786581" y="3127248"/>
            <a:ext cx="729019" cy="2297057"/>
            <a:chOff x="5555524" y="2500095"/>
            <a:chExt cx="729019" cy="2297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C2B603-D11B-4A85-97DB-6C68256ABA65}"/>
                </a:ext>
              </a:extLst>
            </p:cNvPr>
            <p:cNvSpPr txBox="1"/>
            <p:nvPr/>
          </p:nvSpPr>
          <p:spPr>
            <a:xfrm>
              <a:off x="5555524" y="2500095"/>
              <a:ext cx="50687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R5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??</a:t>
              </a:r>
            </a:p>
          </p:txBody>
        </p:sp>
        <p:grpSp>
          <p:nvGrpSpPr>
            <p:cNvPr id="43" name="Group 46">
              <a:extLst>
                <a:ext uri="{FF2B5EF4-FFF2-40B4-BE49-F238E27FC236}">
                  <a16:creationId xmlns:a16="http://schemas.microsoft.com/office/drawing/2014/main" id="{E50A06B4-9D46-4209-B9A4-7E729053340A}"/>
                </a:ext>
              </a:extLst>
            </p:cNvPr>
            <p:cNvGrpSpPr/>
            <p:nvPr/>
          </p:nvGrpSpPr>
          <p:grpSpPr>
            <a:xfrm>
              <a:off x="5708479" y="3356992"/>
              <a:ext cx="576064" cy="1440160"/>
              <a:chOff x="1835696" y="3356992"/>
              <a:chExt cx="576064" cy="144016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632F73D-E1C0-41A5-BBF0-95798B147B46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0" cy="14401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7C31A9D-C25C-4CA8-B041-24A6B4A5A302}"/>
                  </a:ext>
                </a:extLst>
              </p:cNvPr>
              <p:cNvCxnSpPr/>
              <p:nvPr/>
            </p:nvCxnSpPr>
            <p:spPr>
              <a:xfrm>
                <a:off x="1835696" y="3356992"/>
                <a:ext cx="57606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8176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>
            <a:normAutofit/>
          </a:bodyPr>
          <a:lstStyle/>
          <a:p>
            <a:r>
              <a:rPr lang="en-US" sz="4800" dirty="0"/>
              <a:t>Discussion (Q &amp; A)</a:t>
            </a:r>
          </a:p>
        </p:txBody>
      </p:sp>
      <p:sp>
        <p:nvSpPr>
          <p:cNvPr id="5" name="AutoShape 9" descr="Image result for question and answer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https://yuhanonmilitos.files.wordpress.com/2012/07/question-and-answ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781" y="1772818"/>
            <a:ext cx="5951171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08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0" cy="4343400"/>
          </a:xfrm>
        </p:spPr>
        <p:txBody>
          <a:bodyPr>
            <a:normAutofit/>
          </a:bodyPr>
          <a:lstStyle/>
          <a:p>
            <a:r>
              <a:rPr lang="en-US" sz="2800" dirty="0"/>
              <a:t>The Next Generation Standards Framework from HL7</a:t>
            </a:r>
          </a:p>
          <a:p>
            <a:pPr lvl="1"/>
            <a:r>
              <a:rPr lang="en-US" sz="2400" dirty="0"/>
              <a:t>Resources (building blocks)</a:t>
            </a:r>
          </a:p>
          <a:p>
            <a:pPr lvl="1"/>
            <a:r>
              <a:rPr lang="en-US" sz="2400" dirty="0"/>
              <a:t>Extensions (part of the specification)</a:t>
            </a:r>
          </a:p>
          <a:p>
            <a:pPr lvl="1"/>
            <a:r>
              <a:rPr lang="en-US" sz="2400" dirty="0"/>
              <a:t>Methodology (bundles, profiles, conformance)</a:t>
            </a:r>
          </a:p>
          <a:p>
            <a:pPr lvl="1"/>
            <a:r>
              <a:rPr lang="en-US" sz="2400" dirty="0"/>
              <a:t>Syntax: JSON, XML, RDF(Turtle)</a:t>
            </a:r>
          </a:p>
          <a:p>
            <a:pPr lvl="1"/>
            <a:r>
              <a:rPr lang="en-US" sz="2400" dirty="0"/>
              <a:t>Human Readability</a:t>
            </a:r>
          </a:p>
          <a:p>
            <a:r>
              <a:rPr lang="en-US" sz="2800" dirty="0"/>
              <a:t>FHIR defines a set of modular components called "Resources"</a:t>
            </a:r>
          </a:p>
          <a:p>
            <a:r>
              <a:rPr lang="en-US" sz="2800" dirty="0"/>
              <a:t>FHIR offers flexibility in implementations; a simple framework to extend and adapt existing “Resources”</a:t>
            </a:r>
          </a:p>
        </p:txBody>
      </p:sp>
      <p:pic>
        <p:nvPicPr>
          <p:cNvPr id="5" name="Picture 2" descr="C:\Users\afsheen.eeshat\AppData\Local\Microsoft\Windows\Temporary Internet Files\Content.Outlook\3LZ6RZEP\FHIR_Flame_Logo_Transparent.png">
            <a:extLst>
              <a:ext uri="{FF2B5EF4-FFF2-40B4-BE49-F238E27FC236}">
                <a16:creationId xmlns:a16="http://schemas.microsoft.com/office/drawing/2014/main" id="{6A044606-8EEC-4A08-AECA-61E24DA58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7884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CF025C-E285-408F-ADC0-364D004D1AE0}"/>
              </a:ext>
            </a:extLst>
          </p:cNvPr>
          <p:cNvSpPr txBox="1">
            <a:spLocks/>
          </p:cNvSpPr>
          <p:nvPr/>
        </p:nvSpPr>
        <p:spPr>
          <a:xfrm>
            <a:off x="609600" y="850921"/>
            <a:ext cx="10972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     </a:t>
            </a:r>
            <a:r>
              <a:rPr lang="en-US" sz="5300" dirty="0"/>
              <a:t>What is FHIR?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5757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0921"/>
            <a:ext cx="10972800" cy="6858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     </a:t>
            </a:r>
            <a:r>
              <a:rPr lang="en-US" sz="5300" dirty="0"/>
              <a:t>The Acronym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572000"/>
          </a:xfrm>
        </p:spPr>
        <p:txBody>
          <a:bodyPr>
            <a:noAutofit/>
          </a:bodyPr>
          <a:lstStyle/>
          <a:p>
            <a:r>
              <a:rPr lang="en-US" sz="3600" dirty="0"/>
              <a:t>F – Fast (to design &amp; to implement)</a:t>
            </a:r>
          </a:p>
          <a:p>
            <a:pPr lvl="1"/>
            <a:r>
              <a:rPr lang="en-US" sz="2400" dirty="0"/>
              <a:t>Relative – No technology can make integration as fast as we’d like</a:t>
            </a:r>
          </a:p>
          <a:p>
            <a:r>
              <a:rPr lang="en-US" sz="3600" dirty="0"/>
              <a:t>H – Healthcare</a:t>
            </a:r>
          </a:p>
          <a:p>
            <a:pPr lvl="1"/>
            <a:r>
              <a:rPr lang="en-US" sz="2400" dirty="0"/>
              <a:t>That’s why we’re here</a:t>
            </a:r>
          </a:p>
          <a:p>
            <a:r>
              <a:rPr lang="en-US" sz="3600" dirty="0"/>
              <a:t>I – Interoperable</a:t>
            </a:r>
          </a:p>
          <a:p>
            <a:pPr lvl="1"/>
            <a:r>
              <a:rPr lang="en-US" sz="2400" dirty="0"/>
              <a:t>Ditto</a:t>
            </a:r>
          </a:p>
          <a:p>
            <a:r>
              <a:rPr lang="en-US" sz="3600" dirty="0"/>
              <a:t>R – Resources</a:t>
            </a:r>
          </a:p>
          <a:p>
            <a:pPr lvl="1"/>
            <a:r>
              <a:rPr lang="en-US" sz="2400" dirty="0"/>
              <a:t>Building blocks – more on these next</a:t>
            </a:r>
            <a:endParaRPr lang="en-CA" sz="2400" dirty="0"/>
          </a:p>
        </p:txBody>
      </p:sp>
      <p:pic>
        <p:nvPicPr>
          <p:cNvPr id="1026" name="Picture 2" descr="C:\Users\afsheen.eeshat\AppData\Local\Microsoft\Windows\Temporary Internet Files\Content.Outlook\3LZ6RZEP\FHIR_Flame_Logo_Transpar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2502725" cy="140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3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>
            <a:normAutofit/>
          </a:bodyPr>
          <a:lstStyle/>
          <a:p>
            <a:r>
              <a:rPr lang="en-US" sz="4800" dirty="0"/>
              <a:t>It’s All About the Resources . . .</a:t>
            </a:r>
            <a:endParaRPr lang="en-CA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Building</a:t>
            </a:r>
            <a:r>
              <a:rPr lang="en-CA" dirty="0"/>
              <a:t> </a:t>
            </a:r>
            <a:r>
              <a:rPr lang="en-CA" dirty="0">
                <a:solidFill>
                  <a:schemeClr val="bg1"/>
                </a:solidFill>
              </a:rPr>
              <a:t>blocks…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92579" y="3128718"/>
            <a:ext cx="1616672" cy="1901825"/>
            <a:chOff x="4211960" y="3176791"/>
            <a:chExt cx="1616672" cy="1901825"/>
          </a:xfrm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89094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Diagnostic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dirty="0"/>
                <a:t>Report</a:t>
              </a:r>
              <a:endParaRPr lang="en-CA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19737" y="3127434"/>
            <a:ext cx="1577975" cy="1901825"/>
            <a:chOff x="812774" y="3284984"/>
            <a:chExt cx="1577975" cy="1901825"/>
          </a:xfrm>
        </p:grpSpPr>
        <p:pic>
          <p:nvPicPr>
            <p:cNvPr id="1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259632" y="3738761"/>
              <a:ext cx="100811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Related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Person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87889" y="3128717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Patient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507427" y="4862960"/>
            <a:ext cx="1901825" cy="1577975"/>
            <a:chOff x="3986389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389" y="501317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Practitioner</a:t>
              </a:r>
            </a:p>
            <a:p>
              <a:endParaRPr lang="en-US" sz="1400" dirty="0"/>
            </a:p>
            <a:p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84172" y="1739459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255582" y="2268741"/>
              <a:ext cx="118051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Location</a:t>
              </a:r>
            </a:p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4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7812"/>
          </a:xfrm>
        </p:spPr>
        <p:txBody>
          <a:bodyPr>
            <a:normAutofit/>
          </a:bodyPr>
          <a:lstStyle/>
          <a:p>
            <a:r>
              <a:rPr lang="en-AU" sz="4800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5410200"/>
          </a:xfrm>
        </p:spPr>
        <p:txBody>
          <a:bodyPr>
            <a:no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Defined Structured Data</a:t>
            </a:r>
          </a:p>
          <a:p>
            <a:pPr lvl="1"/>
            <a:r>
              <a:rPr lang="en-AU" sz="2400" dirty="0"/>
              <a:t>The logical, </a:t>
            </a:r>
            <a:r>
              <a:rPr lang="en-AU" sz="2400" i="1" dirty="0"/>
              <a:t>common</a:t>
            </a:r>
            <a:r>
              <a:rPr lang="en-AU" sz="2400" dirty="0"/>
              <a:t> contents of the resource</a:t>
            </a:r>
          </a:p>
          <a:p>
            <a:pPr lvl="1"/>
            <a:r>
              <a:rPr lang="en-AU" sz="2400" dirty="0"/>
              <a:t>Mapped to formal definitions; e.g. RIM &amp; other formats</a:t>
            </a:r>
          </a:p>
          <a:p>
            <a:pPr lvl="1"/>
            <a:r>
              <a:rPr lang="en-AU" sz="2400" dirty="0"/>
              <a:t>Syntax – XML, JSON and RDF(Turtle)</a:t>
            </a:r>
          </a:p>
          <a:p>
            <a:pPr lvl="1"/>
            <a:r>
              <a:rPr lang="en-AU" sz="2400" dirty="0"/>
              <a:t>Logical collections of data elements </a:t>
            </a:r>
          </a:p>
          <a:p>
            <a:r>
              <a:rPr lang="en-AU" dirty="0">
                <a:solidFill>
                  <a:schemeClr val="bg1"/>
                </a:solidFill>
              </a:rPr>
              <a:t>Extensions</a:t>
            </a:r>
          </a:p>
          <a:p>
            <a:pPr lvl="1"/>
            <a:r>
              <a:rPr lang="en-AU" sz="2400" dirty="0"/>
              <a:t>Local requirements, but everyone can use</a:t>
            </a:r>
          </a:p>
          <a:p>
            <a:pPr lvl="1"/>
            <a:r>
              <a:rPr lang="en-AU" sz="2400" dirty="0"/>
              <a:t>Additional data that isn’t part of the original specification</a:t>
            </a:r>
          </a:p>
          <a:p>
            <a:pPr lvl="1"/>
            <a:r>
              <a:rPr lang="en-AU" sz="2400" dirty="0"/>
              <a:t>Published and managed</a:t>
            </a:r>
          </a:p>
          <a:p>
            <a:r>
              <a:rPr lang="en-AU" dirty="0">
                <a:solidFill>
                  <a:schemeClr val="bg1"/>
                </a:solidFill>
              </a:rPr>
              <a:t>Narrative</a:t>
            </a:r>
          </a:p>
          <a:p>
            <a:pPr lvl="1"/>
            <a:r>
              <a:rPr lang="en-AU" sz="2400" dirty="0"/>
              <a:t>Human readable</a:t>
            </a:r>
          </a:p>
        </p:txBody>
      </p:sp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427858"/>
            <a:ext cx="2002284" cy="200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43513"/>
            <a:ext cx="67825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&lt;Patient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 value="example"/&gt;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value="2017-01-14T09:14:33Z"/&gt;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&lt;/meta&gt;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&lt;text&gt;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&lt;status value="generated"/&gt;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&lt;p&gt;Henry Levin the 7th&lt;/p&gt;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&lt;/text&gt;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&lt;extension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="http://hl7.org/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value="M"/&gt;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&lt;/extension&gt;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value="usual"/&gt;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&lt;system value="urn:oid:1.2.36.146.595.217.0.1"/&gt;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&lt;value value="12345"/&gt;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&lt;/identifier&gt;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&lt;active value="true"/&gt;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&lt;use value="official"/&gt;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&lt;family value="Levin"/&gt;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&lt;given value="Henry"/&gt;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&lt;suffix value="the 7th"/&gt;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&lt;/name&gt;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&lt;gender value="male"/&gt;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value="1974-12-25"/&gt;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&lt;reference value="Organization/example"/&gt;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&lt;/Patient&gt;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423188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7" idx="1"/>
          </p:cNvCxnSpPr>
          <p:nvPr/>
        </p:nvCxnSpPr>
        <p:spPr>
          <a:xfrm flipH="1" flipV="1">
            <a:off x="7654108" y="1780808"/>
            <a:ext cx="304336" cy="24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82511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54108" y="4689213"/>
            <a:ext cx="300526" cy="1034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498735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54108" y="2827347"/>
            <a:ext cx="300526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589138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54108" y="819211"/>
            <a:ext cx="304336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58336" y="497697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7358336" y="1140726"/>
            <a:ext cx="295772" cy="12801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58336" y="2431303"/>
            <a:ext cx="295772" cy="79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58336" y="3233807"/>
            <a:ext cx="295772" cy="2931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60649"/>
            <a:ext cx="692656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resourceType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"Patient",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"id": "example",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"meta":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versionId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"2017-01-03T16:05:00.792Z"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"text":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"status": "generated",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"div": "&lt;div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=\"http://www.w3.org/1999/xhtml\"&gt;&lt;p&gt;Henry Levin the 7th&lt;/p&gt;&lt;/div&gt;"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"extension":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"http://hl7.org/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fhir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StructureDefinition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/us-core-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birthsex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valueCode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"M"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"identifier":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"usual",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"system": "urn:oid:1.2.36.146.595.217.0.1",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"value": "12345"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"active": true,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[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"use": "official",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"family": "Levin",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"given": [ "Henry“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"suffix": [ "the 7th“ ]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"gender": "male",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birthDate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"1974-12-25",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managingOrganization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"reference": "Organization/example"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958444" y="1362862"/>
            <a:ext cx="2397336" cy="7200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Human Readable Summary</a:t>
            </a:r>
          </a:p>
        </p:txBody>
      </p:sp>
      <p:cxnSp>
        <p:nvCxnSpPr>
          <p:cNvPr id="5" name="Straight Arrow Connector 4"/>
          <p:cNvCxnSpPr>
            <a:cxnSpLocks/>
            <a:stCxn id="4" idx="1"/>
            <a:endCxn id="16" idx="1"/>
          </p:cNvCxnSpPr>
          <p:nvPr/>
        </p:nvCxnSpPr>
        <p:spPr>
          <a:xfrm flipH="1" flipV="1">
            <a:off x="7663608" y="1722450"/>
            <a:ext cx="294837" cy="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/>
          <p:nvPr/>
        </p:nvSpPr>
        <p:spPr>
          <a:xfrm>
            <a:off x="7954634" y="3753036"/>
            <a:ext cx="2401146" cy="17281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Standard Data </a:t>
            </a:r>
            <a:br>
              <a:rPr lang="en-AU" sz="1600" dirty="0">
                <a:ea typeface="Calibri"/>
                <a:cs typeface="Times New Roman"/>
              </a:rPr>
            </a:br>
            <a:r>
              <a:rPr lang="en-AU" sz="1600" dirty="0">
                <a:ea typeface="Calibri"/>
                <a:cs typeface="Times New Roman"/>
              </a:rPr>
              <a:t>Content: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Patient Identity</a:t>
            </a: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Name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Gender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Date of Birth</a:t>
            </a:r>
            <a:endParaRPr lang="en-AU" sz="16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AU" sz="1200" dirty="0">
                <a:ea typeface="Calibri"/>
                <a:cs typeface="Times New Roman"/>
              </a:rPr>
              <a:t>Provider</a:t>
            </a:r>
            <a:endParaRPr lang="en-AU" sz="1600" dirty="0">
              <a:ea typeface="Calibri"/>
              <a:cs typeface="Times New Roman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  <a:endCxn id="21" idx="1"/>
          </p:cNvCxnSpPr>
          <p:nvPr/>
        </p:nvCxnSpPr>
        <p:spPr>
          <a:xfrm flipH="1">
            <a:off x="7663608" y="4617132"/>
            <a:ext cx="29102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Box 10"/>
          <p:cNvSpPr txBox="1"/>
          <p:nvPr/>
        </p:nvSpPr>
        <p:spPr>
          <a:xfrm>
            <a:off x="7954634" y="2236292"/>
            <a:ext cx="2401146" cy="6572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solidFill>
                  <a:schemeClr val="tx1"/>
                </a:solidFill>
                <a:ea typeface="Calibri"/>
                <a:cs typeface="Times New Roman"/>
              </a:rPr>
              <a:t>Extension with reference to its definition</a:t>
            </a:r>
          </a:p>
        </p:txBody>
      </p:sp>
      <p:cxnSp>
        <p:nvCxnSpPr>
          <p:cNvPr id="11" name="Straight Arrow Connector 10"/>
          <p:cNvCxnSpPr>
            <a:cxnSpLocks/>
            <a:stCxn id="10" idx="1"/>
            <a:endCxn id="19" idx="1"/>
          </p:cNvCxnSpPr>
          <p:nvPr/>
        </p:nvCxnSpPr>
        <p:spPr>
          <a:xfrm flipH="1">
            <a:off x="7663608" y="2564904"/>
            <a:ext cx="291027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Text Box 3"/>
          <p:cNvSpPr txBox="1"/>
          <p:nvPr/>
        </p:nvSpPr>
        <p:spPr>
          <a:xfrm>
            <a:off x="7958444" y="743813"/>
            <a:ext cx="2397336" cy="46014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AU" sz="1600" dirty="0">
                <a:ea typeface="Calibri"/>
                <a:cs typeface="Times New Roman"/>
              </a:rPr>
              <a:t>FHIR Id &amp; Metadata</a:t>
            </a:r>
          </a:p>
        </p:txBody>
      </p:sp>
      <p:cxnSp>
        <p:nvCxnSpPr>
          <p:cNvPr id="14" name="Straight Arrow Connector 13"/>
          <p:cNvCxnSpPr>
            <a:cxnSpLocks/>
            <a:stCxn id="13" idx="1"/>
            <a:endCxn id="15" idx="1"/>
          </p:cNvCxnSpPr>
          <p:nvPr/>
        </p:nvCxnSpPr>
        <p:spPr>
          <a:xfrm flipH="1">
            <a:off x="7663608" y="973886"/>
            <a:ext cx="294837" cy="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7367835" y="652372"/>
            <a:ext cx="295772" cy="643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7367835" y="1309866"/>
            <a:ext cx="295772" cy="825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>
            <a:off x="7367835" y="2132856"/>
            <a:ext cx="295772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7367835" y="2996952"/>
            <a:ext cx="295772" cy="32403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11430</TotalTime>
  <Words>2415</Words>
  <Application>Microsoft Office PowerPoint</Application>
  <PresentationFormat>Widescreen</PresentationFormat>
  <Paragraphs>406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Wingdings</vt:lpstr>
      <vt:lpstr>Office Theme</vt:lpstr>
      <vt:lpstr>1_Office Theme</vt:lpstr>
      <vt:lpstr> FHIR Overview HL7® FHIR® Connectathon22 Sep 14, 2019 </vt:lpstr>
      <vt:lpstr>Session Goals </vt:lpstr>
      <vt:lpstr>FHIR License &amp; Terms of Use</vt:lpstr>
      <vt:lpstr>PowerPoint Presentation</vt:lpstr>
      <vt:lpstr>     The Acronym</vt:lpstr>
      <vt:lpstr>It’s All About the Resources . . .</vt:lpstr>
      <vt:lpstr>Resources</vt:lpstr>
      <vt:lpstr>PowerPoint Presentation</vt:lpstr>
      <vt:lpstr>PowerPoint Presentation</vt:lpstr>
      <vt:lpstr>What is a Resource?</vt:lpstr>
      <vt:lpstr>CapabilityStatement</vt:lpstr>
      <vt:lpstr>StructureDefinition</vt:lpstr>
      <vt:lpstr>Scenario</vt:lpstr>
      <vt:lpstr>Answers</vt:lpstr>
      <vt:lpstr>Immunization Forecast Workflow</vt:lpstr>
      <vt:lpstr>WildFHIR Demo – Immunization Forecast</vt:lpstr>
      <vt:lpstr>FHIR Defines Testing</vt:lpstr>
      <vt:lpstr>A FHIR Test Engine</vt:lpstr>
      <vt:lpstr>Public FHIR Servers for Testing http://wiki.hl7.org/index.php?title=Publicly_Available_FHIR_Servers_for_testing</vt:lpstr>
      <vt:lpstr>Paradigms</vt:lpstr>
      <vt:lpstr>REST</vt:lpstr>
      <vt:lpstr>Documents</vt:lpstr>
      <vt:lpstr>Messages</vt:lpstr>
      <vt:lpstr>Services</vt:lpstr>
      <vt:lpstr>Regardless of the paradigm  the content is the same</vt:lpstr>
      <vt:lpstr>FHIR Specification</vt:lpstr>
      <vt:lpstr>Welcome to FHIR</vt:lpstr>
      <vt:lpstr>RESTful API http://hl7.org/fhir/http.html </vt:lpstr>
      <vt:lpstr>Patient Resource Content http://hl7.org/fhir/patient.html#resource </vt:lpstr>
      <vt:lpstr>Data Types http://hl7.org/fhir/datatypes.html </vt:lpstr>
      <vt:lpstr>FHIR Maturity Model http://hl7.org/fhir/versions.html#maturity</vt:lpstr>
      <vt:lpstr>Recap: What Does FHIR provide?</vt:lpstr>
      <vt:lpstr>FHIR Timeline</vt:lpstr>
      <vt:lpstr>Discussion (Q &amp; 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Afsheen Eeshat  (AEGIS.net)</dc:creator>
  <cp:lastModifiedBy>Richard J. Ettema (AEGIS.net)</cp:lastModifiedBy>
  <cp:revision>472</cp:revision>
  <dcterms:created xsi:type="dcterms:W3CDTF">2017-02-01T18:30:51Z</dcterms:created>
  <dcterms:modified xsi:type="dcterms:W3CDTF">2019-08-30T22:31:09Z</dcterms:modified>
</cp:coreProperties>
</file>