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451" r:id="rId2"/>
    <p:sldId id="455" r:id="rId3"/>
    <p:sldId id="458" r:id="rId4"/>
    <p:sldId id="456" r:id="rId5"/>
    <p:sldId id="484" r:id="rId6"/>
    <p:sldId id="539" r:id="rId7"/>
    <p:sldId id="341" r:id="rId8"/>
    <p:sldId id="397" r:id="rId9"/>
    <p:sldId id="436" r:id="rId10"/>
    <p:sldId id="354" r:id="rId11"/>
    <p:sldId id="521" r:id="rId12"/>
    <p:sldId id="337" r:id="rId13"/>
    <p:sldId id="381" r:id="rId14"/>
    <p:sldId id="389" r:id="rId15"/>
    <p:sldId id="526" r:id="rId16"/>
    <p:sldId id="527" r:id="rId17"/>
    <p:sldId id="338" r:id="rId18"/>
    <p:sldId id="462" r:id="rId19"/>
    <p:sldId id="522" r:id="rId20"/>
    <p:sldId id="382" r:id="rId21"/>
    <p:sldId id="385" r:id="rId22"/>
    <p:sldId id="359" r:id="rId23"/>
    <p:sldId id="386" r:id="rId24"/>
    <p:sldId id="523" r:id="rId25"/>
    <p:sldId id="524" r:id="rId26"/>
    <p:sldId id="383" r:id="rId27"/>
    <p:sldId id="433" r:id="rId28"/>
    <p:sldId id="467" r:id="rId29"/>
    <p:sldId id="525" r:id="rId30"/>
    <p:sldId id="534" r:id="rId31"/>
    <p:sldId id="535" r:id="rId32"/>
    <p:sldId id="554" r:id="rId33"/>
    <p:sldId id="555" r:id="rId34"/>
    <p:sldId id="536" r:id="rId35"/>
    <p:sldId id="528" r:id="rId36"/>
    <p:sldId id="529" r:id="rId37"/>
    <p:sldId id="532" r:id="rId38"/>
    <p:sldId id="531" r:id="rId39"/>
    <p:sldId id="533" r:id="rId40"/>
    <p:sldId id="351" r:id="rId41"/>
    <p:sldId id="352" r:id="rId42"/>
    <p:sldId id="470" r:id="rId43"/>
    <p:sldId id="353" r:id="rId44"/>
    <p:sldId id="420" r:id="rId45"/>
    <p:sldId id="540" r:id="rId46"/>
    <p:sldId id="545" r:id="rId47"/>
    <p:sldId id="546" r:id="rId48"/>
    <p:sldId id="547" r:id="rId49"/>
    <p:sldId id="548" r:id="rId50"/>
    <p:sldId id="549" r:id="rId51"/>
    <p:sldId id="550" r:id="rId52"/>
    <p:sldId id="551" r:id="rId53"/>
    <p:sldId id="552" r:id="rId54"/>
    <p:sldId id="553" r:id="rId55"/>
    <p:sldId id="542" r:id="rId56"/>
    <p:sldId id="475" r:id="rId57"/>
    <p:sldId id="476" r:id="rId58"/>
    <p:sldId id="560" r:id="rId59"/>
    <p:sldId id="477" r:id="rId60"/>
    <p:sldId id="558" r:id="rId61"/>
    <p:sldId id="557" r:id="rId62"/>
    <p:sldId id="537" r:id="rId63"/>
    <p:sldId id="544" r:id="rId64"/>
    <p:sldId id="559" r:id="rId65"/>
    <p:sldId id="427" r:id="rId66"/>
    <p:sldId id="371" r:id="rId67"/>
    <p:sldId id="417" r:id="rId68"/>
    <p:sldId id="370" r:id="rId69"/>
    <p:sldId id="434" r:id="rId70"/>
    <p:sldId id="310" r:id="rId7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8"/>
    <p:restoredTop sz="94663"/>
  </p:normalViewPr>
  <p:slideViewPr>
    <p:cSldViewPr snapToGrid="0" snapToObjects="1">
      <p:cViewPr varScale="1">
        <p:scale>
          <a:sx n="141" d="100"/>
          <a:sy n="141" d="100"/>
        </p:scale>
        <p:origin x="208" y="5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1/18/23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1/18/23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16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1/18/23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9" cy="39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515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1/18/23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  <p:sldLayoutId id="2147483704" r:id="rId2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count=10&amp;offset=10" TargetMode="External"/><Relationship Id="rId2" Type="http://schemas.openxmlformats.org/officeDocument/2006/relationships/hyperlink" Target="https://fhir.hausamconsulting.com/r4/ValueSet/route-codes/$expand?count=10&amp;offset=0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filter=intrales" TargetMode="External"/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$expand?url=http://hl7.org/fhir/ValueSet/condition-category" TargetMode="External"/><Relationship Id="rId2" Type="http://schemas.openxmlformats.org/officeDocument/2006/relationships/hyperlink" Target="https://fhir.hausamconsulting.com/r4/ValueSet?url=http://hl7.org/fhir/ValueSet/condition-category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ValueSet/$validate-code?url=http://hl7.org/fhir/ValueSet/condition-category&amp;system=http://terminology.hl7.org/CodeSystem/condition-category&amp;code=problem-list-ite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deSystem/$validate-code?system=http://snomed.info/sct&amp;code=233604007&amp;_format=json&amp;_pretty=true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3-01-Tutorials/FHIR-Terminology-Advanced-2023-01-18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s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&amp;_pretty=tru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://snomed.info/sct&amp;codeA=235856003&amp;codeB=3738000" TargetMode="External"/><Relationship Id="rId2" Type="http://schemas.openxmlformats.org/officeDocument/2006/relationships/hyperlink" Target="https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83072009&amp;codeB=3738000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s://fhir.hausamconsulting.com/r4/CodeSystem/$subsumes?system=http://snomed.info/sct&amp;codeA=3738000&amp;codeB=3738000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://tx.fhir.org/r4/CodeSystem/$subsumes?system=http://snomed.info/sct&amp;codeA=3738000&amp;codeB=373800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CodeSystem/$subsumes?system=http://snomed.info/sct&amp;codeA=3738000&amp;codeB=3738000" TargetMode="External"/><Relationship Id="rId5" Type="http://schemas.openxmlformats.org/officeDocument/2006/relationships/hyperlink" Target="https://snowstorm.ihtsdotools.org/fhir/CodeSystem/$subsumes?system=http://snomed.info/sct&amp;codeA=3738000&amp;codeB=3738000&amp;_format=json&amp;_pretty=true" TargetMode="External"/><Relationship Id="rId4" Type="http://schemas.openxmlformats.org/officeDocument/2006/relationships/hyperlink" Target="https://r4.ontoserver.csiro.au/fhir/CodeSystem/$subsumes?system=http://snomed.info/sct&amp;codeA=3738000&amp;codeB=3738000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old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nomedct.html#filters" TargetMode="External"/><Relationship Id="rId2" Type="http://schemas.openxmlformats.org/officeDocument/2006/relationships/hyperlink" Target="http://hl7.org/fhir/snomedct.html#4.3.1.0.5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rowser.ihtsdotools.org/" TargetMode="External"/><Relationship Id="rId5" Type="http://schemas.openxmlformats.org/officeDocument/2006/relationships/hyperlink" Target="https://terminology.hl7.org/SNOMEDCT.html#snomed-ct-implicit-value-sets" TargetMode="External"/><Relationship Id="rId4" Type="http://schemas.openxmlformats.org/officeDocument/2006/relationships/hyperlink" Target="http://hl7.org/fhir/snomedct.html#implici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2022Sep/valueset.html#implicit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:in=http%3A%2F%2Fexample.org%2Fvs%2Fupper-respiratory-infection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hausamconsulting.com/r4/Condition?code:not-in=http%3A%2F%2Fexample.org%2Fvs%2Fupper-respiratory-infection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above=http://snomed.info/sct|1481000119100" TargetMode="External"/><Relationship Id="rId2" Type="http://schemas.openxmlformats.org/officeDocument/2006/relationships/hyperlink" Target="https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below=http://snomed.info/sct%7C73211009&amp;_count=5" TargetMode="External"/><Relationship Id="rId2" Type="http://schemas.openxmlformats.org/officeDocument/2006/relationships/hyperlink" Target="http://hl7.org/fhir/search.html#count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ology.hl7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Designations.20vs.2E.20language-specific.20resources.20for.20VS.20and.20C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hl7.org/browse/FHIR-39151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server-r5.australiaeast.cloudapp.azure.com/fhir/ConceptMap/$translate?code=ADT_A04.MSH&amp;system=http://hl7.org/fhir/ADT_A04" TargetMode="External"/><Relationship Id="rId2" Type="http://schemas.openxmlformats.org/officeDocument/2006/relationships/hyperlink" Target="https://ontoserver-r5.australiaeast.cloudapp.azure.com/fhi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R5.20Terminology.20Servers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IR/documents/blob/master/presentations/2023-01-Tutorials/FHIR-Terminology-Advanced/UTG_for_HL7_Community.pptx" TargetMode="External"/><Relationship Id="rId2" Type="http://schemas.openxmlformats.org/officeDocument/2006/relationships/hyperlink" Target="https://confluence.hl7.org/display/VOC/Unified+Terminology+Governance+Project+%28UTG%29+Page" TargetMode="Externa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HealthIntersections/fhirserver/releas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hl7.org/fhir/terminology-module.html" TargetMode="Externa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Advanced Terminology in 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HL7 Working Group Meeting</a:t>
            </a:r>
            <a:br>
              <a:rPr lang="en-US" dirty="0"/>
            </a:br>
            <a:r>
              <a:rPr lang="en-US" dirty="0"/>
              <a:t>Henderson, NV</a:t>
            </a:r>
          </a:p>
          <a:p>
            <a:r>
              <a:rPr lang="en-US" dirty="0"/>
              <a:t>2023-01-18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199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Terminology Service Usage Scenarios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2022 Health Level Seven ® International. All Rights Reserved. Published under the Creative Commons 3.0 Attribution Unported license</a:t>
            </a:r>
          </a:p>
          <a:p>
            <a:endParaRPr lang="en-US" alt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11</a:t>
            </a:fld>
            <a:endParaRPr lang="en-US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9010021-94B5-0407-A750-F4F0D34C4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87214"/>
              </p:ext>
            </p:extLst>
          </p:nvPr>
        </p:nvGraphicFramePr>
        <p:xfrm>
          <a:off x="613646" y="1546837"/>
          <a:ext cx="813634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671">
                  <a:extLst>
                    <a:ext uri="{9D8B030D-6E8A-4147-A177-3AD203B41FA5}">
                      <a16:colId xmlns:a16="http://schemas.microsoft.com/office/drawing/2014/main" val="3591295390"/>
                    </a:ext>
                  </a:extLst>
                </a:gridCol>
                <a:gridCol w="4326672">
                  <a:extLst>
                    <a:ext uri="{9D8B030D-6E8A-4147-A177-3AD203B41FA5}">
                      <a16:colId xmlns:a16="http://schemas.microsoft.com/office/drawing/2014/main" val="1018139540"/>
                    </a:ext>
                  </a:extLst>
                </a:gridCol>
              </a:tblGrid>
              <a:tr h="2012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Usage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FHIR Terminology Service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Obtain a list of codes to populate user interface widget - e.g., a dropdown 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</a:t>
                      </a:r>
                      <a:r>
                        <a:rPr lang="en-US" sz="1200">
                          <a:latin typeface="+mn-lt"/>
                        </a:rPr>
                        <a:t>) as the </a:t>
                      </a:r>
                      <a:r>
                        <a:rPr lang="en-US" sz="1200" dirty="0">
                          <a:latin typeface="+mn-lt"/>
                        </a:rPr>
                        <a:t>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Obtain a list of codes based on what the user has typed in a user interface text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and the text the user has entered as the value set and filter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Determine if a received code is valid.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$validate-code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How do I obtain the display names (descriptions) for a code so that I can display it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Invoke the $lookup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Obtain a translation of a concept in one code system to a concept in another code system.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Invoke the $translate operation with the source code and a concept map as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5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51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Uses include populating a drop-down list, “type ahead” search, etc.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55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Paging (count and offset parameters)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https://fhir.hausamconsulting.com/r4/ValueSet/route-codes/$expand?count=10&amp;offset=0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https://fhir.hausamconsulting.com/r4/ValueSet/route-codes/$expand?count=10&amp;offset=10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48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$expand + filter</a:t>
            </a:r>
            <a:br>
              <a:rPr lang="en-GB" dirty="0"/>
            </a:br>
            <a:r>
              <a:rPr lang="en-GB" dirty="0"/>
              <a:t>For type-ahead search (with large value sets)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https://fhir.hausamconsulting.com/r4/ValueSet/route-codes/$expand?filter=</a:t>
            </a:r>
            <a:r>
              <a:rPr lang="en-US" dirty="0" err="1">
                <a:hlinkClick r:id="rId3"/>
              </a:rPr>
              <a:t>intrales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57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ValueSet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https://fhir.hausamconsulting.com/r4/ValueSet?url=http://hl7.org/fhir/ValueSet/condition-category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https://fhir.hausamconsulting.com/r4/ValueSet/$expand?url=http://hl7.org/fhir/ValueSet/condition-category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https://fhir.hausamconsulting.com/r4/ValueSet/$validate-code?url=http://hl7.org/fhir/ValueSet/condition-category&amp;system=http://terminology.hl7.org/CodeSystem/condition-category&amp;code=problem-list-item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“Pneumonia” (233604007)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https://terminz.azurewebsites.net/fhir/CodeSystem/$validate-code?system=http://snomed.info/sct&amp;code=233604007&amp;_format=json&amp;_pretty=true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https://github.com/FHIR/documents/blob/master/presentations/2023-01-Tutorials/FHIR-Terminology-Advanced/FHIR-Terminology-Advanced-2023-01-18.pptx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3816512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223785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pPr lvl="1"/>
            <a:r>
              <a:rPr lang="en-GB" dirty="0"/>
              <a:t>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2"/>
            <a:r>
              <a:rPr lang="en-GB" dirty="0"/>
              <a:t>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67072"/>
            <a:ext cx="8228883" cy="2929042"/>
          </a:xfrm>
        </p:spPr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US" dirty="0">
                <a:hlinkClick r:id="rId3"/>
              </a:rPr>
              <a:t> &amp;_format=json&amp;_pretty=true</a:t>
            </a:r>
            <a:endParaRPr lang="en-GB" dirty="0">
              <a:solidFill>
                <a:srgbClr val="80008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161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http://tx.fhir.org/r4/CodeSystem/$subsumes?system=http://snomed.info/sct&amp;codeA=3738000&amp;codeB=3738000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https:///r4.ontoserver.csiro.au/fhir/CodeSystem/$subsumes?system=http://snomed.info/sct&amp;codeA=3738000&amp;codeB=3738000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https://snowstorm.ihtsdotools.org/fhir/CodeSystem/$subsumes?system=http://snomed.info/sct&amp;codeA=3738000&amp;codeB=3738000&amp;_format=json&amp;_pretty=true</a:t>
            </a:r>
            <a:endParaRPr lang="en-GB" dirty="0">
              <a:solidFill>
                <a:srgbClr val="80008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GB" dirty="0">
              <a:solidFill>
                <a:srgbClr val="80008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6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</a:t>
            </a:r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32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50" b="1" dirty="0"/>
              <a:t>Name:</a:t>
            </a:r>
            <a:r>
              <a:rPr lang="en-US" sz="2250" dirty="0"/>
              <a:t> Rob Hausam MD</a:t>
            </a:r>
          </a:p>
          <a:p>
            <a:r>
              <a:rPr lang="en-US" sz="2250" b="1" dirty="0"/>
              <a:t>Company:</a:t>
            </a:r>
            <a:r>
              <a:rPr lang="en-US" sz="2250" dirty="0"/>
              <a:t> Hausam Consulting LLC</a:t>
            </a:r>
          </a:p>
          <a:p>
            <a:r>
              <a:rPr lang="en-US" sz="2250" b="1" dirty="0"/>
              <a:t>Background:</a:t>
            </a:r>
          </a:p>
          <a:p>
            <a:pPr lvl="1"/>
            <a:r>
              <a:rPr lang="en-US" noProof="0" dirty="0"/>
              <a:t>Co-chair of Vocabulary and Orders and Observations WGs</a:t>
            </a:r>
          </a:p>
          <a:p>
            <a:pPr lvl="1"/>
            <a:r>
              <a:rPr lang="en-US" noProof="0" dirty="0"/>
              <a:t>FHIR </a:t>
            </a:r>
            <a:r>
              <a:rPr lang="en-US" dirty="0"/>
              <a:t>specification</a:t>
            </a:r>
            <a:r>
              <a:rPr lang="en-US" noProof="0" dirty="0"/>
              <a:t> and Terminology Module editor</a:t>
            </a:r>
          </a:p>
          <a:p>
            <a:pPr lvl="1"/>
            <a:r>
              <a:rPr lang="en-US" dirty="0"/>
              <a:t>Actively in</a:t>
            </a:r>
            <a:r>
              <a:rPr lang="en-US" noProof="0" dirty="0"/>
              <a:t>volved in HL7 and terminology standards/development and modeling for </a:t>
            </a:r>
            <a:r>
              <a:rPr lang="en-US" dirty="0"/>
              <a:t>22</a:t>
            </a:r>
            <a:r>
              <a:rPr lang="en-US" noProof="0" dirty="0"/>
              <a:t>+ years</a:t>
            </a:r>
          </a:p>
          <a:p>
            <a:pPr lvl="1"/>
            <a:r>
              <a:rPr lang="en-US" dirty="0"/>
              <a:t>SNOMED on FHIR project co-lead</a:t>
            </a:r>
            <a:br>
              <a:rPr lang="en-US" dirty="0"/>
            </a:br>
            <a:r>
              <a:rPr lang="en-US" sz="1800" dirty="0"/>
              <a:t>(joint project of HL7 and SNOMED International)</a:t>
            </a:r>
            <a:endParaRPr lang="en-US" sz="1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6" name="Picture 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8C851B3-F58C-80CE-F1A1-6FB78697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71" y="405240"/>
            <a:ext cx="1697513" cy="19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87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6271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708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http://hl7.org/fhir/snomedct.html#4.3.1.0.5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</a:t>
            </a:r>
            <a:r>
              <a:rPr lang="en-AU" dirty="0"/>
              <a:t> (fifth bullet)</a:t>
            </a:r>
          </a:p>
          <a:p>
            <a:pPr lvl="2"/>
            <a:r>
              <a:rPr lang="en-AU" dirty="0"/>
              <a:t>This page has been moved to </a:t>
            </a:r>
            <a:r>
              <a:rPr lang="en-AU" dirty="0">
                <a:hlinkClick r:id="rId5"/>
              </a:rPr>
              <a:t>THO</a:t>
            </a:r>
            <a:r>
              <a:rPr lang="en-AU" dirty="0"/>
              <a:t> in R5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6"/>
              </a:rPr>
              <a:t>Browser</a:t>
            </a:r>
            <a:endParaRPr lang="en-AU" dirty="0"/>
          </a:p>
          <a:p>
            <a:pPr lvl="1"/>
            <a:r>
              <a:rPr lang="en-AU" dirty="0"/>
              <a:t>Expression Constraint Queries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29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5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dirty="0"/>
              <a:t>(show in VS Code and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522727"/>
              </p:ext>
            </p:extLst>
          </p:nvPr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408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6455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 ballot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Note: There is current ongoing discussion in the Vocab WG about further revising this description/documentation to make it (hopefully!) more clear – feedback to the Vocab WG is welcome and encouraged!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046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$expansion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237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https://r4.ontoserver.csiro.au/fhir/ValueSet/$expand?url=http%3A%2F%2Fsnomed.info%2Fsct%3Ffhir_vs=isa%2F233604007&amp;_format=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&amp;_pretty=true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602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https://r4.ontoserver.csiro.au/fhir/ValueSet/$expand?url=http%3A%2F%2Fsnomed.info%2Fsct%2F900000000000207008%2Fversion%2F20220731%3Ffhir_vs%3Decl%2F%3C%20233604007%20%7CPneumonia%20%28disorder%29%7C&amp;_format=json&amp;_pretty=true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6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Brief Review – Finding terminology in FHIR</a:t>
            </a:r>
          </a:p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$expand, $validate-code, $lookup, $subsumes, $translate</a:t>
            </a:r>
          </a:p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</a:p>
          <a:p>
            <a:r>
              <a:rPr lang="en-US" dirty="0">
                <a:cs typeface="Arial" panose="020B0604020202020204" pitchFamily="34" charset="0"/>
              </a:rPr>
              <a:t>Using FHIR implicit value sets (SNOMED CT and other) with terminology service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7336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https://fhir.hausamconsulting.com/r4/Condition?code:</a:t>
            </a:r>
            <a:r>
              <a:rPr lang="en-CA" b="1" dirty="0">
                <a:hlinkClick r:id="rId4"/>
              </a:rPr>
              <a:t>in</a:t>
            </a:r>
            <a:r>
              <a:rPr lang="en-CA" dirty="0">
                <a:hlinkClick r:id="rId4"/>
              </a:rPr>
              <a:t>=http%3A%2F%2Fexample.org%2Fvs%2Fupper-respiratory-infection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485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>
                <a:hlinkClick r:id="rId2"/>
              </a:rPr>
              <a:t>https://fhir.hausamconsulting.com/r4/Condition?code:not-in=http%3A%2F%2Fexample.org%2Fvs%2Fupper-respiratory-infection</a:t>
            </a:r>
            <a:endParaRPr lang="en-GB" dirty="0"/>
          </a:p>
          <a:p>
            <a:pPr lvl="3"/>
            <a:r>
              <a:rPr lang="en-GB" dirty="0"/>
              <a:t>Not sufficiently supported with current server implementations (most or all?)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282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https://fhir.hausamconsulting.com/r4/Condition?code:</a:t>
            </a:r>
            <a:r>
              <a:rPr lang="en-CA" b="1" dirty="0">
                <a:hlinkClick r:id="rId2"/>
              </a:rPr>
              <a:t>below</a:t>
            </a:r>
            <a:r>
              <a:rPr lang="en-CA" dirty="0">
                <a:hlinkClick r:id="rId2"/>
              </a:rPr>
              <a:t>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https://fhir.hausamconsulting.com/r4/Condition?code:</a:t>
            </a:r>
            <a:r>
              <a:rPr lang="en-CA" b="1" dirty="0">
                <a:hlinkClick r:id="rId3"/>
              </a:rPr>
              <a:t>above</a:t>
            </a:r>
            <a:r>
              <a:rPr lang="en-CA" dirty="0">
                <a:hlinkClick r:id="rId3"/>
              </a:rPr>
              <a:t>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1024388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Search results can be paged</a:t>
            </a:r>
          </a:p>
          <a:p>
            <a:pPr lvl="1"/>
            <a:r>
              <a:rPr lang="en-GB" dirty="0">
                <a:hlinkClick r:id="rId2"/>
              </a:rPr>
              <a:t>http://hl7.org/fhir/search.html#count</a:t>
            </a:r>
            <a:endParaRPr lang="en-GB" dirty="0"/>
          </a:p>
          <a:p>
            <a:r>
              <a:rPr lang="en-GB" dirty="0"/>
              <a:t>Search paging example:</a:t>
            </a:r>
          </a:p>
          <a:p>
            <a:pPr lvl="1"/>
            <a:r>
              <a:rPr lang="en-CA" dirty="0">
                <a:hlinkClick r:id="rId3"/>
              </a:rPr>
              <a:t>https://fhir.hausamconsulting.com/r4/Condition?code:below=http://snomed.info/sct|73211009&amp;_count=5</a:t>
            </a:r>
            <a:endParaRPr lang="is-IS" dirty="0"/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1155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412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78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191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10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Agenda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If sufficient time and interest:</a:t>
            </a:r>
          </a:p>
          <a:p>
            <a:r>
              <a:rPr lang="en-US" dirty="0">
                <a:cs typeface="Arial" panose="020B0604020202020204" pitchFamily="34" charset="0"/>
              </a:rPr>
              <a:t>Questions on Unified Terminology Governance (UTG) process and </a:t>
            </a:r>
            <a:r>
              <a:rPr lang="en-US" dirty="0">
                <a:cs typeface="Arial" panose="020B0604020202020204" pitchFamily="34" charset="0"/>
                <a:hlinkClick r:id="rId3"/>
              </a:rPr>
              <a:t>terminology.hl7.org</a:t>
            </a:r>
            <a:r>
              <a:rPr lang="en-US" dirty="0">
                <a:cs typeface="Arial" panose="020B0604020202020204" pitchFamily="34" charset="0"/>
              </a:rPr>
              <a:t> (THO)</a:t>
            </a:r>
          </a:p>
          <a:p>
            <a:r>
              <a:rPr lang="en-US" dirty="0">
                <a:cs typeface="Arial" panose="020B0604020202020204" pitchFamily="34" charset="0"/>
              </a:rPr>
              <a:t>Your additional terminology topics?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50933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8181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Behaviour of CodeSystem operations with 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Designations from code system supplements in Coding.display?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Designations vs. language-specific resources for VS and 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649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8880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8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and ongoing discussions on this topic</a:t>
            </a:r>
          </a:p>
          <a:p>
            <a:pPr lvl="1"/>
            <a:r>
              <a:rPr lang="en-US" dirty="0">
                <a:hlinkClick r:id="rId3"/>
              </a:rPr>
              <a:t>Fragment / Example 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1715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5F9-AFB0-7488-1D33-8663A04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042F-5DFE-EC88-560F-C9713976F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E837-B6FD-7EF0-B8E5-4F62624B7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36551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r>
              <a:rPr lang="en-US" dirty="0"/>
              <a:t>Element “equivalence” replaced by “relationship”</a:t>
            </a:r>
          </a:p>
          <a:p>
            <a:pPr lvl="1"/>
            <a:r>
              <a:rPr lang="en-US" dirty="0"/>
              <a:t>Was (10): </a:t>
            </a:r>
            <a:r>
              <a:rPr lang="en-US" dirty="0" err="1"/>
              <a:t>relatedto</a:t>
            </a:r>
            <a:r>
              <a:rPr lang="en-US" dirty="0"/>
              <a:t> | equivalent | equal | wider | subsumes | narrower | specializes | inexact | unmatched | disjoint</a:t>
            </a:r>
          </a:p>
          <a:p>
            <a:pPr lvl="1"/>
            <a:r>
              <a:rPr lang="en-US" dirty="0"/>
              <a:t>Now (5): related-to | equivalent | source-is-narrower-than-target | source-is-broader-than-target | not-related-to</a:t>
            </a:r>
          </a:p>
          <a:p>
            <a:pPr lvl="1"/>
            <a:r>
              <a:rPr lang="en-US" dirty="0"/>
              <a:t>The directional relationships have the direction made explicit in the code – should help avoid confusion!</a:t>
            </a:r>
          </a:p>
          <a:p>
            <a:r>
              <a:rPr lang="en-US" dirty="0" err="1"/>
              <a:t>group.element.target.equivalence</a:t>
            </a:r>
            <a:r>
              <a:rPr lang="en-US" dirty="0"/>
              <a:t> = ‘unmatched’ replaced by </a:t>
            </a:r>
            <a:r>
              <a:rPr lang="en-US" dirty="0" err="1"/>
              <a:t>group.element.noMap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longer necessary to create a ‘target’ when there is none!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24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r>
              <a:rPr lang="en-US" dirty="0"/>
              <a:t>Now can do mappings from or to a </a:t>
            </a:r>
            <a:r>
              <a:rPr lang="en-US" dirty="0" err="1"/>
              <a:t>valueSet</a:t>
            </a:r>
            <a:r>
              <a:rPr lang="en-US" dirty="0"/>
              <a:t>, rather than only a single code per mapping (also in unmapped)</a:t>
            </a:r>
          </a:p>
          <a:p>
            <a:pPr lvl="1"/>
            <a:r>
              <a:rPr lang="en-US" dirty="0" err="1"/>
              <a:t>group.element.code</a:t>
            </a:r>
            <a:r>
              <a:rPr lang="en-US" dirty="0"/>
              <a:t> </a:t>
            </a:r>
            <a:r>
              <a:rPr lang="en-US" b="1" dirty="0"/>
              <a:t>OR </a:t>
            </a:r>
            <a:r>
              <a:rPr lang="en-US" dirty="0" err="1"/>
              <a:t>group.element.valueSet</a:t>
            </a:r>
            <a:endParaRPr lang="en-US" dirty="0"/>
          </a:p>
          <a:p>
            <a:r>
              <a:rPr lang="en-US" dirty="0" err="1"/>
              <a:t>dependsOn</a:t>
            </a:r>
            <a:r>
              <a:rPr lang="en-US" dirty="0"/>
              <a:t> and product now allow a choice of value types (not only string)</a:t>
            </a:r>
          </a:p>
          <a:p>
            <a:r>
              <a:rPr lang="en-US" dirty="0"/>
              <a:t>‘source’ and ‘target’ elements (references to </a:t>
            </a:r>
            <a:r>
              <a:rPr lang="en-US" dirty="0" err="1"/>
              <a:t>uri</a:t>
            </a:r>
            <a:r>
              <a:rPr lang="en-US" dirty="0"/>
              <a:t> or </a:t>
            </a:r>
            <a:r>
              <a:rPr lang="en-US" dirty="0" err="1"/>
              <a:t>valueSet</a:t>
            </a:r>
            <a:r>
              <a:rPr lang="en-US" dirty="0"/>
              <a:t>) are now renamed to ‘</a:t>
            </a:r>
            <a:r>
              <a:rPr lang="en-US" dirty="0" err="1"/>
              <a:t>sourceScope</a:t>
            </a:r>
            <a:r>
              <a:rPr lang="en-US" dirty="0"/>
              <a:t>’ and ‘</a:t>
            </a:r>
            <a:r>
              <a:rPr lang="en-US" dirty="0" err="1"/>
              <a:t>targetScope</a:t>
            </a:r>
            <a:r>
              <a:rPr lang="en-US" dirty="0"/>
              <a:t>’ to clarify their meaning and use</a:t>
            </a:r>
          </a:p>
          <a:p>
            <a:r>
              <a:rPr lang="en-US" dirty="0"/>
              <a:t>Other elements and descriptive text have been updated and (hopefully) clarified</a:t>
            </a:r>
          </a:p>
        </p:txBody>
      </p:sp>
    </p:spTree>
    <p:extLst>
      <p:ext uri="{BB962C8B-B14F-4D97-AF65-F5344CB8AC3E}">
        <p14:creationId xmlns:p14="http://schemas.microsoft.com/office/powerpoint/2010/main" val="2805264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B050"/>
                </a:solidFill>
                <a:effectLst/>
                <a:latin typeface="+mn-lt"/>
              </a:rPr>
              <a:t>Late-breaking addition approved on Monday this week (1/16)</a:t>
            </a:r>
          </a:p>
          <a:p>
            <a:pPr algn="l"/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Added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ConceptMap.property</a:t>
            </a:r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dirty="0">
                <a:solidFill>
                  <a:srgbClr val="172B4D"/>
                </a:solidFill>
                <a:latin typeface="+mn-lt"/>
              </a:rPr>
              <a:t>W</a:t>
            </a:r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ith the same structure/elements as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CodeSystem.property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pPr lvl="1"/>
            <a:r>
              <a:rPr lang="en-US" dirty="0">
                <a:solidFill>
                  <a:srgbClr val="172B4D"/>
                </a:solidFill>
                <a:latin typeface="+mn-lt"/>
              </a:rPr>
              <a:t>Jira </a:t>
            </a:r>
            <a:r>
              <a:rPr lang="en-US" dirty="0">
                <a:latin typeface="+mn-lt"/>
                <a:hlinkClick r:id="rId2"/>
              </a:rPr>
              <a:t>FHIR-39151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For use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ConceptMap.group.element.target.dependsOn.property</a:t>
            </a:r>
            <a:endParaRPr lang="en-US" dirty="0">
              <a:solidFill>
                <a:srgbClr val="172B4D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ConceptMap.group.element.target.product.property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o support 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capabilities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like priority, order, weight, score, etc. 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8298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$translate operation parameters have also been renamed to be clearer and to match the corresponding resource elements</a:t>
            </a:r>
          </a:p>
          <a:p>
            <a:r>
              <a:rPr lang="en-US" dirty="0"/>
              <a:t>$translate ‘source’ and ‘target’ input parameters now can specify ‘code’, ‘Coding’ or ‘</a:t>
            </a:r>
            <a:r>
              <a:rPr lang="en-US" dirty="0" err="1"/>
              <a:t>CodeableConcept</a:t>
            </a:r>
            <a:r>
              <a:rPr lang="en-US" dirty="0"/>
              <a:t>’ (new parameters added)</a:t>
            </a:r>
          </a:p>
        </p:txBody>
      </p:sp>
    </p:spTree>
    <p:extLst>
      <p:ext uri="{BB962C8B-B14F-4D97-AF65-F5344CB8AC3E}">
        <p14:creationId xmlns:p14="http://schemas.microsoft.com/office/powerpoint/2010/main" val="45118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43D9-8913-1934-8014-42682AD8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review – finding terminology in </a:t>
            </a:r>
            <a:r>
              <a:rPr lang="en-US" dirty="0" err="1"/>
              <a:t>fhir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FAA5-A11C-9528-9075-F22F48971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8102-EF84-58A6-D88E-3F8922BC8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98891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‘dependency’ and ‘</a:t>
            </a:r>
            <a:r>
              <a:rPr lang="en-US" dirty="0" err="1"/>
              <a:t>match.product</a:t>
            </a:r>
            <a:r>
              <a:rPr lang="en-US" dirty="0"/>
              <a:t>’ values can now have a choice of value types (corresponding to the resource)</a:t>
            </a:r>
          </a:p>
          <a:p>
            <a:r>
              <a:rPr lang="en-US" dirty="0"/>
              <a:t>‘reverse’ input parameter removed</a:t>
            </a:r>
          </a:p>
          <a:p>
            <a:pPr lvl="1"/>
            <a:r>
              <a:rPr lang="en-US" dirty="0"/>
              <a:t>This was confusing</a:t>
            </a:r>
          </a:p>
          <a:p>
            <a:pPr lvl="1"/>
            <a:r>
              <a:rPr lang="en-US" dirty="0"/>
              <a:t>If both directions are needed, can make that explicit</a:t>
            </a:r>
          </a:p>
        </p:txBody>
      </p:sp>
    </p:spTree>
    <p:extLst>
      <p:ext uri="{BB962C8B-B14F-4D97-AF65-F5344CB8AC3E}">
        <p14:creationId xmlns:p14="http://schemas.microsoft.com/office/powerpoint/2010/main" val="733343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EA2-822B-BB01-CD67-918188F4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 </a:t>
            </a:r>
            <a:r>
              <a:rPr lang="en-US" dirty="0" err="1"/>
              <a:t>ConceptMap</a:t>
            </a:r>
            <a:r>
              <a:rPr lang="en-US" dirty="0"/>
              <a:t> server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ED27-F293-B98A-B274-11A79BC8E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CSIRO R5 endpoint</a:t>
            </a:r>
          </a:p>
          <a:p>
            <a:pPr lvl="1"/>
            <a:r>
              <a:rPr lang="en-US" dirty="0">
                <a:hlinkClick r:id="rId2"/>
              </a:rPr>
              <a:t>https://ontoserver-r5.australiaeast.cloudapp.azure.com/fhir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b="0" i="0" u="none" strike="noStrike" dirty="0">
                <a:solidFill>
                  <a:srgbClr val="0088CC"/>
                </a:solidFill>
                <a:effectLst/>
                <a:latin typeface="Source Sans 3"/>
                <a:hlinkClick r:id="rId3" tooltip="https://ontoserver-r5.australiaeast.cloudapp.azure.com/fhir/ConceptMap/$translate?code=ADT_A04.MSH&amp;system=http://hl7.org/fhir/ADT_A04"/>
              </a:rPr>
              <a:t>https://ontoserver-r5.australiaeast.cloudapp.azure.com/fhir/ConceptMap/$translate?code=ADT_A04.MSH&amp;system=http://hl7.org/fhir/ADT_A04</a:t>
            </a:r>
            <a:endParaRPr lang="en-US" b="0" i="0" u="none" strike="noStrike" dirty="0">
              <a:solidFill>
                <a:srgbClr val="0088CC"/>
              </a:solidFill>
              <a:effectLst/>
              <a:latin typeface="Source Sans 3"/>
            </a:endParaRPr>
          </a:p>
          <a:p>
            <a:r>
              <a:rPr lang="en-US" dirty="0" err="1"/>
              <a:t>Zulip</a:t>
            </a:r>
            <a:r>
              <a:rPr lang="en-US" dirty="0"/>
              <a:t> discussion on </a:t>
            </a:r>
            <a:r>
              <a:rPr lang="en-US" dirty="0">
                <a:hlinkClick r:id="rId4"/>
              </a:rPr>
              <a:t>R5 Terminology Servers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198F-0C6E-E3EF-0911-4F2B74FA9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1C64-720F-D5B1-A4D6-96A18206F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81888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E32-D85F-8E5D-F551-2C53D55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UTG and THO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F6C0-C20C-FB59-4756-CB892C6C1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300C-773C-F77B-9381-973C32EDF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8583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7AC0-72E7-24D2-966C-1FDE6E20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Terminology Governance (UTG)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852B-207A-71DC-9A74-CB497BB7D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UTG is a </a:t>
            </a:r>
            <a:r>
              <a:rPr lang="en-US" b="1" dirty="0"/>
              <a:t>process</a:t>
            </a:r>
          </a:p>
          <a:p>
            <a:pPr lvl="1"/>
            <a:r>
              <a:rPr lang="en-US" dirty="0"/>
              <a:t>How to add and maintain (modify, and in rare cases remove) content in THO (terminology.hl7.org)</a:t>
            </a:r>
          </a:p>
          <a:p>
            <a:pPr lvl="1"/>
            <a:r>
              <a:rPr lang="en-US" dirty="0"/>
              <a:t>Submit and vote (by registered UTG voters) on UTG proposals </a:t>
            </a:r>
          </a:p>
          <a:p>
            <a:r>
              <a:rPr lang="en-US" dirty="0"/>
              <a:t>UTG </a:t>
            </a:r>
            <a:r>
              <a:rPr lang="en-US" dirty="0">
                <a:hlinkClick r:id="rId2"/>
              </a:rPr>
              <a:t>documentation</a:t>
            </a:r>
          </a:p>
          <a:p>
            <a:r>
              <a:rPr lang="en-US" dirty="0"/>
              <a:t>Additional </a:t>
            </a:r>
            <a:r>
              <a:rPr lang="en-US" dirty="0">
                <a:hlinkClick r:id="rId3"/>
              </a:rPr>
              <a:t>slides</a:t>
            </a:r>
            <a:r>
              <a:rPr lang="en-US" dirty="0"/>
              <a:t> available – time and interest permitting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37A2-A08F-C60B-0B5D-87EA51B5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C6815-0750-288C-C50A-3AEAE3BFA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27376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CCE-20AD-5137-E05D-F10C5470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terminology.hl7.org (THO)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0440-C498-FC6A-F66A-D30B1AE91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https://terminology.hl7.org/</a:t>
            </a:r>
            <a:endParaRPr lang="en-US" dirty="0"/>
          </a:p>
          <a:p>
            <a:r>
              <a:rPr lang="en-US" dirty="0"/>
              <a:t>”Source of truth” for (most) HL7 terminology</a:t>
            </a:r>
          </a:p>
          <a:p>
            <a:r>
              <a:rPr lang="en-US" dirty="0"/>
              <a:t>Contains code systems (HL7 and external), identifier systems (normally external), value sets (some), concept maps (actually there are none at present)</a:t>
            </a:r>
          </a:p>
          <a:p>
            <a:r>
              <a:rPr lang="en-US" dirty="0"/>
              <a:t>THO is not a terminology service</a:t>
            </a:r>
          </a:p>
          <a:p>
            <a:pPr lvl="1"/>
            <a:r>
              <a:rPr lang="en-US" dirty="0"/>
              <a:t>But THO content is provided for the FHIR core and IG build ecosystem in </a:t>
            </a:r>
            <a:r>
              <a:rPr lang="en-US" dirty="0" err="1"/>
              <a:t>tx.fhir.org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14F11-31E3-5125-A2B5-1E71BCACF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1C9C-13D8-0D82-14D0-8A384F3F9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51272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4856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r>
              <a:rPr lang="en-US" dirty="0"/>
              <a:t> (</a:t>
            </a:r>
            <a:r>
              <a:rPr lang="en-US" b="0" i="0" dirty="0" err="1">
                <a:effectLst/>
                <a:latin typeface="Roboto" panose="020F0502020204030204" pitchFamily="34" charset="0"/>
              </a:rPr>
              <a:t>Ontoserver</a:t>
            </a:r>
            <a:r>
              <a:rPr lang="en-US" b="0" i="0" dirty="0">
                <a:effectLst/>
                <a:latin typeface="Roboto" panose="020F0502020204030204" pitchFamily="34" charset="0"/>
              </a:rPr>
              <a:t> Sandbox - R4</a:t>
            </a:r>
            <a:r>
              <a:rPr lang="en-US" dirty="0">
                <a:latin typeface="Roboto" panose="020F0502020204030204" pitchFamily="34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5171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pPr lvl="2"/>
            <a:r>
              <a:rPr lang="en-US" dirty="0"/>
              <a:t>Requires a UMLS account</a:t>
            </a:r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050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0804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 (has been moved to GitHub)</a:t>
            </a:r>
          </a:p>
          <a:p>
            <a:pPr lvl="1"/>
            <a:r>
              <a:rPr lang="en-US" dirty="0">
                <a:hlinkClick r:id="rId4"/>
              </a:rPr>
              <a:t>https://github.com/HealthIntersections/fhirserver/releases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5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614362" y="1188720"/>
            <a:ext cx="8228883" cy="2929042"/>
          </a:xfrm>
        </p:spPr>
        <p:txBody>
          <a:bodyPr/>
          <a:lstStyle/>
          <a:p>
            <a:r>
              <a:rPr lang="en-US" dirty="0"/>
              <a:t>Level 2 on the Home page</a:t>
            </a:r>
          </a:p>
          <a:p>
            <a:r>
              <a:rPr lang="en-US" dirty="0"/>
              <a:t>The primary organizing place in the FHIR specification for terminology specifications, guidance and content</a:t>
            </a:r>
          </a:p>
          <a:p>
            <a:r>
              <a:rPr lang="en-US" dirty="0">
                <a:hlinkClick r:id="rId2"/>
              </a:rPr>
              <a:t>http://hl7.org/fhir/terminology-module.html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A131-3CE2-9F48-968D-B93588724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330FC-55C9-7B4A-BC35-141FE12BB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2" y="2926080"/>
            <a:ext cx="7667625" cy="1619250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6CBF8A4B-05E9-4444-BDBC-433EDE8D36DE}"/>
              </a:ext>
            </a:extLst>
          </p:cNvPr>
          <p:cNvSpPr/>
          <p:nvPr/>
        </p:nvSpPr>
        <p:spPr bwMode="auto">
          <a:xfrm>
            <a:off x="5598114" y="3145536"/>
            <a:ext cx="960120" cy="411845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241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you can send me a PM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75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Terminologies link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Terminologies link </a:t>
            </a:r>
          </a:p>
          <a:p>
            <a:pPr lvl="1"/>
            <a:r>
              <a:rPr lang="en-US"/>
              <a:t>The last link on the right in the top-level (red) navigation bar</a:t>
            </a:r>
          </a:p>
          <a:p>
            <a:pPr lvl="1"/>
            <a:r>
              <a:rPr lang="en-US"/>
              <a:t>The quick and easy way to get to the terminology content in the</a:t>
            </a:r>
            <a:br>
              <a:rPr lang="en-US"/>
            </a:br>
            <a:r>
              <a:rPr lang="en-US"/>
              <a:t>FHIR specification – code systems, value sets, concept maps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C096-193F-6145-BE13-A19B70BF0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0E92B-2160-694C-88F7-9A3251BC4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84170"/>
            <a:ext cx="7667625" cy="14859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C64DDFA-ECBA-EC4A-8D24-90630FD43AD5}"/>
              </a:ext>
            </a:extLst>
          </p:cNvPr>
          <p:cNvSpPr/>
          <p:nvPr/>
        </p:nvSpPr>
        <p:spPr bwMode="auto">
          <a:xfrm>
            <a:off x="6084168" y="3597864"/>
            <a:ext cx="960120" cy="411845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8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7D8C2-9225-C24B-82B4-BA451E3ABF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09B6B-9146-AC4C-A0C6-6A6FBADD55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88136" y="246888"/>
            <a:ext cx="6965950" cy="863600"/>
          </a:xfrm>
        </p:spPr>
        <p:txBody>
          <a:bodyPr/>
          <a:lstStyle/>
          <a:p>
            <a:r>
              <a:rPr lang="en-US" dirty="0"/>
              <a:t>FHIR </a:t>
            </a:r>
            <a:r>
              <a:rPr lang="en-US" dirty="0" err="1"/>
              <a:t>Zulip</a:t>
            </a:r>
            <a:r>
              <a:rPr lang="en-US" dirty="0"/>
              <a:t> chat Terminology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7A5D-491A-3B4C-8853-79844CB64B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1480" y="1371600"/>
            <a:ext cx="8382000" cy="3468688"/>
          </a:xfrm>
        </p:spPr>
        <p:txBody>
          <a:bodyPr/>
          <a:lstStyle/>
          <a:p>
            <a:pPr marL="0" indent="0">
              <a:buNone/>
            </a:pPr>
            <a:r>
              <a:rPr lang="en-AU" sz="2250" dirty="0"/>
              <a:t>		</a:t>
            </a: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27D2C-6044-FB4D-8911-B04332249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1743495"/>
            <a:ext cx="4876887" cy="33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45594</TotalTime>
  <Words>4994</Words>
  <Application>Microsoft Macintosh PowerPoint</Application>
  <PresentationFormat>On-screen Show (16:9)</PresentationFormat>
  <Paragraphs>470</Paragraphs>
  <Slides>70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-apple-system</vt:lpstr>
      <vt:lpstr>Arial</vt:lpstr>
      <vt:lpstr>Calibri</vt:lpstr>
      <vt:lpstr>Roboto</vt:lpstr>
      <vt:lpstr>Source Sans 3</vt:lpstr>
      <vt:lpstr>Wingdings</vt:lpstr>
      <vt:lpstr>Office Theme</vt:lpstr>
      <vt:lpstr>Microsoft Word Document</vt:lpstr>
      <vt:lpstr>Advanced Terminology in HL7® FHIR®</vt:lpstr>
      <vt:lpstr>This presentation</vt:lpstr>
      <vt:lpstr>Who am I?</vt:lpstr>
      <vt:lpstr>Tutorial Agenda</vt:lpstr>
      <vt:lpstr>Tutorial Agenda (cont)</vt:lpstr>
      <vt:lpstr>Brief review – finding terminology in fhir</vt:lpstr>
      <vt:lpstr>Terminology Module</vt:lpstr>
      <vt:lpstr>Terminologies link</vt:lpstr>
      <vt:lpstr>FHIR Zulip chat Terminology stream</vt:lpstr>
      <vt:lpstr>Exploration of primary FHIR terminology service operations</vt:lpstr>
      <vt:lpstr>FHIR Terminology Service Usage Scenarios</vt:lpstr>
      <vt:lpstr>$expand</vt:lpstr>
      <vt:lpstr>$expand examples</vt:lpstr>
      <vt:lpstr>$expand examples (cont.)</vt:lpstr>
      <vt:lpstr>$expand examples (cont.)</vt:lpstr>
      <vt:lpstr>$expand examples (cont.)</vt:lpstr>
      <vt:lpstr>$validate-code</vt:lpstr>
      <vt:lpstr>$validate-code example (ValueSet)</vt:lpstr>
      <vt:lpstr>$validate-code example (CodeSystem)</vt:lpstr>
      <vt:lpstr>$lookup</vt:lpstr>
      <vt:lpstr>$lookup example</vt:lpstr>
      <vt:lpstr>$subsumes</vt:lpstr>
      <vt:lpstr>$subsumes example</vt:lpstr>
      <vt:lpstr>$subsumes example (cont.)</vt:lpstr>
      <vt:lpstr>$subsumes example (cont.)</vt:lpstr>
      <vt:lpstr>$translate</vt:lpstr>
      <vt:lpstr>$translate example</vt:lpstr>
      <vt:lpstr>$translate example (cont.)</vt:lpstr>
      <vt:lpstr>$translate example (cont.)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Some Terminology-based searching techniques</vt:lpstr>
      <vt:lpstr>Search parameters</vt:lpstr>
      <vt:lpstr>Search parameters</vt:lpstr>
      <vt:lpstr>Search parameters</vt:lpstr>
      <vt:lpstr>Search Paging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FHIR R5 ConceptMap updates</vt:lpstr>
      <vt:lpstr>Summary of R5 ConceptMap changes</vt:lpstr>
      <vt:lpstr>Summary of R5 ConceptMap changes (2)</vt:lpstr>
      <vt:lpstr>Summary of R5 ConceptMap changes (3)</vt:lpstr>
      <vt:lpstr>Summary of R5 $translate changes</vt:lpstr>
      <vt:lpstr>Summary of R5 $translate changes (2)</vt:lpstr>
      <vt:lpstr>R5 ConceptMap server support</vt:lpstr>
      <vt:lpstr>UTG and THO</vt:lpstr>
      <vt:lpstr>Unified Terminology Governance (UTG)</vt:lpstr>
      <vt:lpstr>terminology.hl7.org (THO)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309</cp:revision>
  <dcterms:created xsi:type="dcterms:W3CDTF">2019-05-01T16:23:47Z</dcterms:created>
  <dcterms:modified xsi:type="dcterms:W3CDTF">2023-01-18T16:02:13Z</dcterms:modified>
</cp:coreProperties>
</file>