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451" r:id="rId2"/>
    <p:sldId id="455" r:id="rId3"/>
    <p:sldId id="484" r:id="rId4"/>
    <p:sldId id="456" r:id="rId5"/>
    <p:sldId id="457" r:id="rId6"/>
    <p:sldId id="485" r:id="rId7"/>
    <p:sldId id="643" r:id="rId8"/>
    <p:sldId id="617" r:id="rId9"/>
    <p:sldId id="607" r:id="rId10"/>
    <p:sldId id="608" r:id="rId11"/>
    <p:sldId id="609" r:id="rId12"/>
    <p:sldId id="610" r:id="rId13"/>
    <p:sldId id="611" r:id="rId14"/>
    <p:sldId id="646" r:id="rId15"/>
    <p:sldId id="644" r:id="rId16"/>
    <p:sldId id="645" r:id="rId17"/>
    <p:sldId id="612" r:id="rId18"/>
    <p:sldId id="613" r:id="rId19"/>
    <p:sldId id="614" r:id="rId20"/>
    <p:sldId id="615" r:id="rId21"/>
    <p:sldId id="616" r:id="rId22"/>
    <p:sldId id="618" r:id="rId23"/>
    <p:sldId id="619" r:id="rId24"/>
    <p:sldId id="620" r:id="rId25"/>
    <p:sldId id="621" r:id="rId26"/>
    <p:sldId id="622" r:id="rId27"/>
    <p:sldId id="623" r:id="rId28"/>
    <p:sldId id="624" r:id="rId29"/>
    <p:sldId id="625" r:id="rId30"/>
    <p:sldId id="626" r:id="rId31"/>
    <p:sldId id="627" r:id="rId32"/>
    <p:sldId id="628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42" r:id="rId4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68"/>
    <p:restoredTop sz="94663"/>
  </p:normalViewPr>
  <p:slideViewPr>
    <p:cSldViewPr snapToGrid="0" snapToObjects="1">
      <p:cViewPr varScale="1">
        <p:scale>
          <a:sx n="134" d="100"/>
          <a:sy n="134" d="100"/>
        </p:scale>
        <p:origin x="184" y="6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11/29/22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11/29/22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11/29/22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11/29/22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nowstorm.ihtsdotools.org/fhir/ValueSet/$expand?url=http://snomed.info/sct/900000000000207008/version/20220731?fhir_vs=ecl/%28%3C%2071388002%20%7CProcedure%20%28procedure%29%7C%20AND%20%5E%20816080008%20%7CInternational%20Patient%20Summary%20%28foundation%20metadata%20concept%29%7C%29%20minus%20%28%3C%2014734007%20%7CAdministrative%20procedure%20%28procedure%29%7C%20or%20%3C%2059524001%20%7CBlood%20bank%20procedure%20%28procedure%29%7C%20or%20%3C%20389067005%20%7CCommunity%20health%20procedure%20%28procedure%29%7C%20or%20%3C%20442006003%20%7CDetermination%20of%20information%20related%20to%20transfusion%20%28procedure%29%7C%20or%20%3C%20225288009%20%7CEnvironmental%20care%20procedure%20%28procedure%29%7C%20or%20%3C%20308335008%20%7CPatient%20encounter%20procedure%20%28procedure%29%7C%20or%20%3C%20710135002%20%7CPromotion%20%28procedure%29%7C%20or%20%3C%20389084004%20%7CStaff%20related%20procedure%20%28procedure%29%7C%29&amp;_pretty=true" TargetMode="External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2-11%20Webinars/HL7%20FHIR%20Terminology/FHIR-Terminology-Part-3-2022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server-r5.australiaeast.cloudapp.azure.com/fhir/ConceptMap/$translate?code=ADT_A04.MSH&amp;system=http://hl7.org/fhir/ADT_A04" TargetMode="External"/><Relationship Id="rId2" Type="http://schemas.openxmlformats.org/officeDocument/2006/relationships/hyperlink" Target="https://ontoserver-r5.australiaeast.cloudapp.azure.com/fhir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R5.20Terminology.20Servers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hl7.org/display/VOC/Unified+Terminology+Governance+Project+%28UTG%29+Pag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2022-11-30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 (possibly some others may, as well)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4968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0423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867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Inter"/>
                <a:hlinkClick r:id="rId3"/>
              </a:rPr>
              <a:t>https://snowstorm.ihtsdotools.org/fhir/ValueSet/$expand?url=http://snomed.info/sct/900000000000207008/version/20220731?fhir_vs=ecl/%28%3C%2071388002%20%7CProcedure%20%28procedure%29%7C%20AND%20%5E%20816080008%20%7CInternational%20Patient%20Summary%20%28fo [truncated]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314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636172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2" imgW="965200" imgH="609600" progId="Word.Document.12">
                  <p:embed/>
                </p:oleObj>
              </mc:Choice>
              <mc:Fallback>
                <p:oleObj name="Document" showAsIcon="1" r:id="rId2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779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This documentation will continue to be developed for R5 – feedback to Vocab WG is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3572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748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https://github.com/FHIR/documents/blob/master/presentations/2022-11%20Webinars/HL7%20FHIR%20Terminology/FHIR-Terminology-Part-3-2022-12-01.pptx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364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920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328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0227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4763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172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097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3987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https://chat.fhir.org/#narrow/stream/179202-terminology/topic/Behaviour.20of.20CodeSystem.20operations.20with.20supplements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https://chat.fhir.org/#narrow/stream/179202-terminology/topic/Designations.20from.20code.20system.20supplements.20in.20Coding.2Edisplay.3F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https://chat.fhir.org/#narrow/stream/179202-terminology/topic/Designations.20vs.2E.20language-specific.20resources.20for.20VS.20and.20CS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180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447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#4B </a:t>
            </a:r>
            <a:r>
              <a:rPr lang="en-US" dirty="0">
                <a:latin typeface="+mn-lt"/>
              </a:rPr>
              <a:t>(v4.3.0)</a:t>
            </a:r>
            <a:br>
              <a:rPr lang="en-US" dirty="0"/>
            </a:br>
            <a:r>
              <a:rPr lang="en-US" dirty="0">
                <a:hlinkClick r:id="rId2"/>
              </a:rPr>
              <a:t>http://hl7.org/fhir/R4B/</a:t>
            </a:r>
            <a:endParaRPr lang="en-US" dirty="0"/>
          </a:p>
          <a:p>
            <a:pPr lvl="1"/>
            <a:r>
              <a:rPr lang="en-US" dirty="0"/>
              <a:t>Relevant and significant changes introduced in the R5 ballot will be highlighted</a:t>
            </a:r>
            <a:endParaRPr lang="en-US" noProof="0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0783850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63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and ongoing discussions on this topic</a:t>
            </a:r>
          </a:p>
          <a:p>
            <a:pPr lvl="1"/>
            <a:r>
              <a:rPr lang="en-US" dirty="0">
                <a:hlinkClick r:id="rId3"/>
              </a:rPr>
              <a:t>https://chat.fhir.org/#narrow/stream/179202-terminology/topic/Fragment.20.2F.20Example.20expansions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2513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6315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34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1539480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716875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removed</a:t>
            </a:r>
          </a:p>
          <a:p>
            <a:pPr lvl="1"/>
            <a:r>
              <a:rPr lang="en-US" dirty="0"/>
              <a:t>This was confusing</a:t>
            </a:r>
          </a:p>
          <a:p>
            <a:pPr lvl="1"/>
            <a:r>
              <a:rPr lang="en-US" dirty="0"/>
              <a:t>If both directions are needed, can make that explicit</a:t>
            </a:r>
          </a:p>
        </p:txBody>
      </p:sp>
    </p:spTree>
    <p:extLst>
      <p:ext uri="{BB962C8B-B14F-4D97-AF65-F5344CB8AC3E}">
        <p14:creationId xmlns:p14="http://schemas.microsoft.com/office/powerpoint/2010/main" val="1799317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CSIRO R5 endpoint</a:t>
            </a:r>
          </a:p>
          <a:p>
            <a:pPr lvl="1"/>
            <a:r>
              <a:rPr lang="en-US" dirty="0">
                <a:hlinkClick r:id="rId2"/>
              </a:rPr>
              <a:t>https://ontoserver-r5.australiaeast.cloudapp.azure.com/fhir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b="0" i="0" u="none" strike="noStrike" dirty="0">
                <a:solidFill>
                  <a:srgbClr val="0088CC"/>
                </a:solidFill>
                <a:effectLst/>
                <a:latin typeface="Source Sans 3"/>
                <a:hlinkClick r:id="rId3" tooltip="https://ontoserver-r5.australiaeast.cloudapp.azure.com/fhir/ConceptMap/$translate?code=ADT_A04.MSH&amp;system=http://hl7.org/fhir/ADT_A04"/>
              </a:rPr>
              <a:t>https://ontoserver-r5.australiaeast.cloudapp.azure.com/fhir/ConceptMap/$translate?code=ADT_A04.MSH&amp;system=http://hl7.org/fhir/ADT_A04</a:t>
            </a:r>
            <a:endParaRPr lang="en-US" b="0" i="0" u="none" strike="noStrike" dirty="0">
              <a:solidFill>
                <a:srgbClr val="0088CC"/>
              </a:solidFill>
              <a:effectLst/>
              <a:latin typeface="Source Sans 3"/>
            </a:endParaRPr>
          </a:p>
          <a:p>
            <a:r>
              <a:rPr lang="en-US" dirty="0" err="1"/>
              <a:t>Zulip</a:t>
            </a:r>
            <a:r>
              <a:rPr lang="en-US" dirty="0"/>
              <a:t> R5 terminology server </a:t>
            </a:r>
            <a:r>
              <a:rPr lang="en-US" dirty="0">
                <a:hlinkClick r:id="rId4"/>
              </a:rPr>
              <a:t>discussion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5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540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</a:p>
          <a:p>
            <a:r>
              <a:rPr lang="en-US" dirty="0"/>
              <a:t>Additional slide deck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9630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not a terminology 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68763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</a:t>
            </a:r>
            <a:r>
              <a:rPr lang="en-US" b="1" dirty="0"/>
              <a:t>Advanced Topics (potential)</a:t>
            </a:r>
            <a:endParaRPr lang="en-US" b="1" dirty="0"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Further exploration of primary FHIR terminology service operations ($expand, $lookup, $validate-code, $subsumes, $translate)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Advanced terminology searching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FHIR implicit value sets (SNOMED CT and other)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 in value set definitions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Code system supplements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Using terminology content in THO (terminology.hl7.org)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Submitting and managing a UTG proposal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22230"/>
                </a:solidFill>
                <a:effectLst/>
                <a:latin typeface="Inter"/>
              </a:rPr>
              <a:t>Requesting new external (non-HL7) terminology content </a:t>
            </a:r>
          </a:p>
          <a:p>
            <a:endParaRPr lang="en-US" sz="2000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3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Further (Advanced) Topics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 – initial look</a:t>
            </a:r>
          </a:p>
          <a:p>
            <a:r>
              <a:rPr lang="en-US" dirty="0"/>
              <a:t>UTG and THO</a:t>
            </a:r>
          </a:p>
          <a:p>
            <a:r>
              <a:rPr lang="en-US" dirty="0">
                <a:cs typeface="Arial" panose="020B0604020202020204" pitchFamily="34" charset="0"/>
              </a:rPr>
              <a:t>Other topics?</a:t>
            </a:r>
          </a:p>
          <a:p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5589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(Advanced)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1448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42695</TotalTime>
  <Words>2991</Words>
  <Application>Microsoft Macintosh PowerPoint</Application>
  <PresentationFormat>On-screen Show (16:9)</PresentationFormat>
  <Paragraphs>273</Paragraphs>
  <Slides>41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Inter</vt:lpstr>
      <vt:lpstr>Source Sans 3</vt:lpstr>
      <vt:lpstr>Wingdings</vt:lpstr>
      <vt:lpstr>Office Theme</vt:lpstr>
      <vt:lpstr>Microsoft Word Document</vt:lpstr>
      <vt:lpstr>HL7® FHIR® Terminology</vt:lpstr>
      <vt:lpstr>This presentation</vt:lpstr>
      <vt:lpstr>This presentation</vt:lpstr>
      <vt:lpstr>Tutorial Learning Objectives covered</vt:lpstr>
      <vt:lpstr>Tutorial Learning Objectives</vt:lpstr>
      <vt:lpstr>Tutorial Learning Objectives</vt:lpstr>
      <vt:lpstr>Part 3 Topics Further (Advanced) Topics</vt:lpstr>
      <vt:lpstr>further (Advanced)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ECL Value Set Definition Example (cont.)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 – initial look</vt:lpstr>
      <vt:lpstr>Summary of R5 ConceptMap changes</vt:lpstr>
      <vt:lpstr>Summary of R5 ConceptMap changes (2)</vt:lpstr>
      <vt:lpstr>Summary of R5 $translate changes</vt:lpstr>
      <vt:lpstr>Summary of R5 $translate changes (2)</vt:lpstr>
      <vt:lpstr>R5 ConceptMap server support</vt:lpstr>
      <vt:lpstr>UTG and THO</vt:lpstr>
      <vt:lpstr>Unified Terminology Governance (UTG)</vt:lpstr>
      <vt:lpstr>terminology.hl7.org (THO)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227</cp:revision>
  <dcterms:created xsi:type="dcterms:W3CDTF">2019-05-01T16:23:47Z</dcterms:created>
  <dcterms:modified xsi:type="dcterms:W3CDTF">2022-12-01T16:24:40Z</dcterms:modified>
</cp:coreProperties>
</file>