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27"/>
  </p:notesMasterIdLst>
  <p:sldIdLst>
    <p:sldId id="256" r:id="rId5"/>
    <p:sldId id="257" r:id="rId6"/>
    <p:sldId id="259" r:id="rId7"/>
    <p:sldId id="260" r:id="rId8"/>
    <p:sldId id="272" r:id="rId9"/>
    <p:sldId id="261" r:id="rId10"/>
    <p:sldId id="268" r:id="rId11"/>
    <p:sldId id="258" r:id="rId12"/>
    <p:sldId id="270" r:id="rId13"/>
    <p:sldId id="271" r:id="rId14"/>
    <p:sldId id="262" r:id="rId15"/>
    <p:sldId id="263" r:id="rId16"/>
    <p:sldId id="265" r:id="rId17"/>
    <p:sldId id="264" r:id="rId18"/>
    <p:sldId id="277" r:id="rId19"/>
    <p:sldId id="273" r:id="rId20"/>
    <p:sldId id="274" r:id="rId21"/>
    <p:sldId id="275" r:id="rId22"/>
    <p:sldId id="276" r:id="rId23"/>
    <p:sldId id="267" r:id="rId24"/>
    <p:sldId id="266" r:id="rId25"/>
    <p:sldId id="269" r:id="rId26"/>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95" autoAdjust="0"/>
  </p:normalViewPr>
  <p:slideViewPr>
    <p:cSldViewPr snapToGrid="0">
      <p:cViewPr varScale="1">
        <p:scale>
          <a:sx n="110" d="100"/>
          <a:sy n="110" d="100"/>
        </p:scale>
        <p:origin x="1152" y="464"/>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CRD, DTR, and PAS aren’t mandated, signals from CMS have hinted they may be mandated in the future.</a:t>
            </a:r>
          </a:p>
          <a:p>
            <a:r>
              <a:rPr lang="en-CA" dirty="0"/>
              <a:t>There are no other FHIR guides that cover the needed functionality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9061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9984088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831" r:id="rId1"/>
    <p:sldLayoutId id="2147483674" r:id="rId2"/>
    <p:sldLayoutId id="2147483829" r:id="rId3"/>
    <p:sldLayoutId id="2147483676" r:id="rId4"/>
    <p:sldLayoutId id="2147483672" r:id="rId5"/>
    <p:sldLayoutId id="2147483828"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8D705C0-083F-D0D6-8073-ABC776F63123}"/>
              </a:ext>
            </a:extLst>
          </p:cNvPr>
          <p:cNvSpPr>
            <a:spLocks noGrp="1"/>
          </p:cNvSpPr>
          <p:nvPr>
            <p:ph type="body" sz="quarter" idx="10"/>
          </p:nvPr>
        </p:nvSpPr>
        <p:spPr/>
        <p:txBody>
          <a:bodyPr/>
          <a:lstStyle/>
          <a:p>
            <a:r>
              <a:rPr lang="en-CA" dirty="0"/>
              <a:t>Burden Reduction</a:t>
            </a:r>
          </a:p>
        </p:txBody>
      </p:sp>
      <p:sp>
        <p:nvSpPr>
          <p:cNvPr id="7" name="Text Placeholder 6">
            <a:extLst>
              <a:ext uri="{FF2B5EF4-FFF2-40B4-BE49-F238E27FC236}">
                <a16:creationId xmlns:a16="http://schemas.microsoft.com/office/drawing/2014/main" id="{23E4537E-6F6F-4ABF-8131-C68FCA7995E1}"/>
              </a:ext>
            </a:extLst>
          </p:cNvPr>
          <p:cNvSpPr>
            <a:spLocks noGrp="1"/>
          </p:cNvSpPr>
          <p:nvPr>
            <p:ph type="body" sz="quarter" idx="11"/>
          </p:nvPr>
        </p:nvSpPr>
        <p:spPr>
          <a:xfrm>
            <a:off x="4021394" y="3595969"/>
            <a:ext cx="7077781" cy="535531"/>
          </a:xfrm>
        </p:spPr>
        <p:txBody>
          <a:bodyPr/>
          <a:lstStyle/>
          <a:p>
            <a:r>
              <a:rPr lang="en-CA" dirty="0"/>
              <a:t>Approach for Achieving Conformance</a:t>
            </a:r>
          </a:p>
        </p:txBody>
      </p:sp>
    </p:spTree>
    <p:extLst>
      <p:ext uri="{BB962C8B-B14F-4D97-AF65-F5344CB8AC3E}">
        <p14:creationId xmlns:p14="http://schemas.microsoft.com/office/powerpoint/2010/main" val="355026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66700F-E577-687D-0911-E353AD7820C4}"/>
              </a:ext>
            </a:extLst>
          </p:cNvPr>
          <p:cNvSpPr>
            <a:spLocks noGrp="1"/>
          </p:cNvSpPr>
          <p:nvPr>
            <p:ph type="body" sz="quarter" idx="14"/>
          </p:nvPr>
        </p:nvSpPr>
        <p:spPr/>
        <p:txBody>
          <a:bodyPr/>
          <a:lstStyle/>
          <a:p>
            <a:r>
              <a:rPr lang="en-CA" dirty="0"/>
              <a:t>Response time requirement is tight</a:t>
            </a:r>
          </a:p>
          <a:p>
            <a:pPr lvl="1"/>
            <a:r>
              <a:rPr lang="en-CA" dirty="0"/>
              <a:t>May need to support other hooks for caching purposes</a:t>
            </a:r>
          </a:p>
          <a:p>
            <a:r>
              <a:rPr lang="en-CA" dirty="0"/>
              <a:t>Integration between CRD &amp; DTR</a:t>
            </a:r>
          </a:p>
          <a:p>
            <a:pPr lvl="1"/>
            <a:r>
              <a:rPr lang="en-CA" dirty="0"/>
              <a:t>CRD can establish context for later DTR calls</a:t>
            </a:r>
          </a:p>
          <a:p>
            <a:r>
              <a:rPr lang="en-CA" dirty="0"/>
              <a:t>Real-time prior auth in CRD is a goal</a:t>
            </a:r>
          </a:p>
          <a:p>
            <a:pPr lvl="1"/>
            <a:r>
              <a:rPr lang="en-CA" dirty="0"/>
              <a:t>But not required to meet Jan 1, 2027 deadline</a:t>
            </a:r>
          </a:p>
          <a:p>
            <a:endParaRPr lang="en-CA" dirty="0"/>
          </a:p>
          <a:p>
            <a:r>
              <a:rPr lang="en-CA" dirty="0"/>
              <a:t>Expect the expectations for how much you do in CRD to grow over time</a:t>
            </a:r>
          </a:p>
        </p:txBody>
      </p:sp>
      <p:sp>
        <p:nvSpPr>
          <p:cNvPr id="3" name="Title 2">
            <a:extLst>
              <a:ext uri="{FF2B5EF4-FFF2-40B4-BE49-F238E27FC236}">
                <a16:creationId xmlns:a16="http://schemas.microsoft.com/office/drawing/2014/main" id="{656546AA-6EF6-F017-6B7D-B9994E998257}"/>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4F66EE11-B0D2-13AA-9918-7482A72EDC8D}"/>
              </a:ext>
            </a:extLst>
          </p:cNvPr>
          <p:cNvSpPr>
            <a:spLocks noGrp="1"/>
          </p:cNvSpPr>
          <p:nvPr>
            <p:ph type="sldNum" sz="quarter" idx="7"/>
          </p:nvPr>
        </p:nvSpPr>
        <p:spPr/>
        <p:txBody>
          <a:bodyPr/>
          <a:lstStyle/>
          <a:p>
            <a:fld id="{B6F15528-21DE-4FAA-801E-634DDDAF4B2B}" type="slidenum">
              <a:rPr lang="en-CA" smtClean="0"/>
              <a:t>10</a:t>
            </a:fld>
            <a:endParaRPr lang="en-CA"/>
          </a:p>
        </p:txBody>
      </p:sp>
    </p:spTree>
    <p:extLst>
      <p:ext uri="{BB962C8B-B14F-4D97-AF65-F5344CB8AC3E}">
        <p14:creationId xmlns:p14="http://schemas.microsoft.com/office/powerpoint/2010/main" val="135580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3225-3219-937D-69EF-52BE377AD5F0}"/>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E4A63C-ACD5-8C1F-34A8-C2813573041C}"/>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DD169C2-B7EE-7F41-8D64-CCA9228ADCD3}"/>
              </a:ext>
            </a:extLst>
          </p:cNvPr>
          <p:cNvSpPr>
            <a:spLocks noGrp="1"/>
          </p:cNvSpPr>
          <p:nvPr>
            <p:ph type="title"/>
          </p:nvPr>
        </p:nvSpPr>
        <p:spPr/>
        <p:txBody>
          <a:bodyPr/>
          <a:lstStyle/>
          <a:p>
            <a:r>
              <a:rPr lang="en-CA" dirty="0"/>
              <a:t>DTR</a:t>
            </a:r>
          </a:p>
        </p:txBody>
      </p:sp>
      <p:sp>
        <p:nvSpPr>
          <p:cNvPr id="4" name="Slide Number Placeholder 3">
            <a:extLst>
              <a:ext uri="{FF2B5EF4-FFF2-40B4-BE49-F238E27FC236}">
                <a16:creationId xmlns:a16="http://schemas.microsoft.com/office/drawing/2014/main" id="{BE25C09D-75EE-65D8-C84F-3121DC86C19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11</a:t>
            </a:fld>
            <a:endParaRPr lang="en-CA"/>
          </a:p>
        </p:txBody>
      </p:sp>
    </p:spTree>
    <p:extLst>
      <p:ext uri="{BB962C8B-B14F-4D97-AF65-F5344CB8AC3E}">
        <p14:creationId xmlns:p14="http://schemas.microsoft.com/office/powerpoint/2010/main" val="17852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746B-B586-4719-5422-E62E9E67D4F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4472333-7442-B79B-4999-C4636DF1E737}"/>
              </a:ext>
            </a:extLst>
          </p:cNvPr>
          <p:cNvSpPr>
            <a:spLocks noGrp="1"/>
          </p:cNvSpPr>
          <p:nvPr>
            <p:ph type="body" sz="quarter" idx="14"/>
          </p:nvPr>
        </p:nvSpPr>
        <p:spPr/>
        <p:txBody>
          <a:bodyPr/>
          <a:lstStyle/>
          <a:p>
            <a:endParaRPr lang="en-CA"/>
          </a:p>
        </p:txBody>
      </p:sp>
      <p:sp>
        <p:nvSpPr>
          <p:cNvPr id="4" name="Title 3">
            <a:extLst>
              <a:ext uri="{FF2B5EF4-FFF2-40B4-BE49-F238E27FC236}">
                <a16:creationId xmlns:a16="http://schemas.microsoft.com/office/drawing/2014/main" id="{2AADF367-A6F6-6040-F869-53563B61B97E}"/>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3530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C43F-3B91-5AC6-3394-6DA0AD8472C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0A90658-6583-DCD1-0ACF-E2DF2148E510}"/>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D0DBBBB3-B6B1-7B32-CC7A-251F50BE2857}"/>
              </a:ext>
            </a:extLst>
          </p:cNvPr>
          <p:cNvSpPr>
            <a:spLocks noGrp="1"/>
          </p:cNvSpPr>
          <p:nvPr>
            <p:ph type="title"/>
          </p:nvPr>
        </p:nvSpPr>
        <p:spPr/>
        <p:txBody>
          <a:bodyPr/>
          <a:lstStyle/>
          <a:p>
            <a:r>
              <a:rPr lang="en-CA" dirty="0"/>
              <a:t>PAS</a:t>
            </a:r>
          </a:p>
        </p:txBody>
      </p:sp>
      <p:sp>
        <p:nvSpPr>
          <p:cNvPr id="4" name="Slide Number Placeholder 3">
            <a:extLst>
              <a:ext uri="{FF2B5EF4-FFF2-40B4-BE49-F238E27FC236}">
                <a16:creationId xmlns:a16="http://schemas.microsoft.com/office/drawing/2014/main" id="{4B114077-93B4-8311-1F39-4270D4D419C5}"/>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13</a:t>
            </a:fld>
            <a:endParaRPr lang="en-CA"/>
          </a:p>
        </p:txBody>
      </p:sp>
    </p:spTree>
    <p:extLst>
      <p:ext uri="{BB962C8B-B14F-4D97-AF65-F5344CB8AC3E}">
        <p14:creationId xmlns:p14="http://schemas.microsoft.com/office/powerpoint/2010/main" val="89655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AD09-4B3F-80FC-8AD2-183C1B660B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C52F6E1-9C90-6287-1376-DAE26491C376}"/>
              </a:ext>
            </a:extLst>
          </p:cNvPr>
          <p:cNvSpPr>
            <a:spLocks noGrp="1"/>
          </p:cNvSpPr>
          <p:nvPr>
            <p:ph type="body" sz="quarter" idx="14"/>
          </p:nvPr>
        </p:nvSpPr>
        <p:spPr/>
        <p:txBody>
          <a:bodyPr/>
          <a:lstStyle/>
          <a:p>
            <a:r>
              <a:rPr lang="en-CA" dirty="0"/>
              <a:t>Primary objective:</a:t>
            </a:r>
          </a:p>
          <a:p>
            <a:pPr lvl="1"/>
            <a:r>
              <a:rPr lang="en-CA" dirty="0"/>
              <a:t>Receive an answer to “do I have authorization to do this?”</a:t>
            </a:r>
          </a:p>
          <a:p>
            <a:r>
              <a:rPr lang="en-CA" dirty="0"/>
              <a:t>When combined with CRD and DTR, efficiency will be increased because providers will know if authorization is needed and what information is required to be included to make the authorization decision</a:t>
            </a:r>
          </a:p>
          <a:p>
            <a:endParaRPr lang="en-CA" dirty="0"/>
          </a:p>
          <a:p>
            <a:r>
              <a:rPr lang="en-CA" dirty="0"/>
              <a:t>PAS IG provides a means for EHRs to send authorization requests using FHIR that will be converted to X12 278.</a:t>
            </a:r>
          </a:p>
          <a:p>
            <a:r>
              <a:rPr lang="en-CA" dirty="0"/>
              <a:t>CMS has granted an exception that allows providers and payers to use PAS FHIR Bundles without conversion to X12</a:t>
            </a:r>
          </a:p>
        </p:txBody>
      </p:sp>
      <p:sp>
        <p:nvSpPr>
          <p:cNvPr id="4" name="Title 3">
            <a:extLst>
              <a:ext uri="{FF2B5EF4-FFF2-40B4-BE49-F238E27FC236}">
                <a16:creationId xmlns:a16="http://schemas.microsoft.com/office/drawing/2014/main" id="{44AECB75-DE23-8C5A-45AC-F9C5982478BD}"/>
              </a:ext>
            </a:extLst>
          </p:cNvPr>
          <p:cNvSpPr>
            <a:spLocks noGrp="1"/>
          </p:cNvSpPr>
          <p:nvPr>
            <p:ph type="title"/>
          </p:nvPr>
        </p:nvSpPr>
        <p:spPr/>
        <p:txBody>
          <a:bodyPr/>
          <a:lstStyle/>
          <a:p>
            <a:r>
              <a:rPr lang="en-CA" dirty="0"/>
              <a:t>PAS Regulatory Objectives</a:t>
            </a:r>
          </a:p>
        </p:txBody>
      </p:sp>
    </p:spTree>
    <p:extLst>
      <p:ext uri="{BB962C8B-B14F-4D97-AF65-F5344CB8AC3E}">
        <p14:creationId xmlns:p14="http://schemas.microsoft.com/office/powerpoint/2010/main" val="275928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9705A-88B6-581D-1475-D9D2D2E7B8DF}"/>
              </a:ext>
            </a:extLst>
          </p:cNvPr>
          <p:cNvSpPr>
            <a:spLocks noGrp="1"/>
          </p:cNvSpPr>
          <p:nvPr>
            <p:ph type="body" sz="quarter" idx="14"/>
          </p:nvPr>
        </p:nvSpPr>
        <p:spPr/>
        <p:txBody>
          <a:bodyPr/>
          <a:lstStyle/>
          <a:p>
            <a:r>
              <a:rPr lang="en-US" dirty="0"/>
              <a:t>Support the $submit for the initial request</a:t>
            </a:r>
          </a:p>
          <a:p>
            <a:r>
              <a:rPr lang="en-US" dirty="0"/>
              <a:t>Support the $submit for updated requests</a:t>
            </a:r>
          </a:p>
          <a:p>
            <a:r>
              <a:rPr lang="en-US" dirty="0"/>
              <a:t>Support Subscriptions to return update notifications to existing requests</a:t>
            </a:r>
          </a:p>
          <a:p>
            <a:r>
              <a:rPr lang="en-US" dirty="0"/>
              <a:t>Support $inquire to search </a:t>
            </a:r>
            <a:r>
              <a:rPr lang="en-US"/>
              <a:t>for requests</a:t>
            </a:r>
          </a:p>
          <a:p>
            <a:endParaRPr lang="en-US"/>
          </a:p>
        </p:txBody>
      </p:sp>
      <p:sp>
        <p:nvSpPr>
          <p:cNvPr id="3" name="Title 2">
            <a:extLst>
              <a:ext uri="{FF2B5EF4-FFF2-40B4-BE49-F238E27FC236}">
                <a16:creationId xmlns:a16="http://schemas.microsoft.com/office/drawing/2014/main" id="{56B285F3-3ECC-6033-A510-F53D22991FCA}"/>
              </a:ext>
            </a:extLst>
          </p:cNvPr>
          <p:cNvSpPr>
            <a:spLocks noGrp="1"/>
          </p:cNvSpPr>
          <p:nvPr>
            <p:ph type="title"/>
          </p:nvPr>
        </p:nvSpPr>
        <p:spPr/>
        <p:txBody>
          <a:bodyPr/>
          <a:lstStyle/>
          <a:p>
            <a:r>
              <a:rPr lang="en-US" dirty="0"/>
              <a:t>PAS Requirements</a:t>
            </a:r>
          </a:p>
        </p:txBody>
      </p:sp>
      <p:sp>
        <p:nvSpPr>
          <p:cNvPr id="4" name="Slide Number Placeholder 3">
            <a:extLst>
              <a:ext uri="{FF2B5EF4-FFF2-40B4-BE49-F238E27FC236}">
                <a16:creationId xmlns:a16="http://schemas.microsoft.com/office/drawing/2014/main" id="{40577094-CF81-A734-5772-693B7750ABC3}"/>
              </a:ext>
            </a:extLst>
          </p:cNvPr>
          <p:cNvSpPr>
            <a:spLocks noGrp="1"/>
          </p:cNvSpPr>
          <p:nvPr>
            <p:ph type="sldNum" sz="quarter" idx="7"/>
          </p:nvPr>
        </p:nvSpPr>
        <p:spPr/>
        <p:txBody>
          <a:bodyPr/>
          <a:lstStyle/>
          <a:p>
            <a:fld id="{B6F15528-21DE-4FAA-801E-634DDDAF4B2B}" type="slidenum">
              <a:rPr lang="en-CA" smtClean="0"/>
              <a:t>15</a:t>
            </a:fld>
            <a:endParaRPr lang="en-CA"/>
          </a:p>
        </p:txBody>
      </p:sp>
    </p:spTree>
    <p:extLst>
      <p:ext uri="{BB962C8B-B14F-4D97-AF65-F5344CB8AC3E}">
        <p14:creationId xmlns:p14="http://schemas.microsoft.com/office/powerpoint/2010/main" val="182174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7E6A7-152A-B93C-085A-75F9581F8144}"/>
              </a:ext>
            </a:extLst>
          </p:cNvPr>
          <p:cNvSpPr>
            <a:spLocks noGrp="1"/>
          </p:cNvSpPr>
          <p:nvPr>
            <p:ph type="body" sz="quarter" idx="14"/>
          </p:nvPr>
        </p:nvSpPr>
        <p:spPr/>
        <p:txBody>
          <a:bodyPr/>
          <a:lstStyle/>
          <a:p>
            <a:r>
              <a:rPr lang="en-US" dirty="0"/>
              <a:t>The $submit operation is used to send a Prior Authorization request bundle that includes the Claim Request and any referenced resources for processing.</a:t>
            </a:r>
          </a:p>
          <a:p>
            <a:r>
              <a:rPr lang="en-US" dirty="0"/>
              <a:t>The input is a PAS Claim Request Bundle and the output is a PAS Claim Response Bundle or an </a:t>
            </a:r>
            <a:r>
              <a:rPr lang="en-US" dirty="0" err="1"/>
              <a:t>OperationOutcome</a:t>
            </a:r>
            <a:r>
              <a:rPr lang="en-US" dirty="0"/>
              <a:t> resource.</a:t>
            </a:r>
          </a:p>
          <a:p>
            <a:r>
              <a:rPr lang="en-US" dirty="0"/>
              <a:t>The response will indicate the status of the authorization of each item:</a:t>
            </a:r>
          </a:p>
          <a:p>
            <a:pPr lvl="1"/>
            <a:r>
              <a:rPr lang="en-US" dirty="0"/>
              <a:t>Successful – the requested item has been approved</a:t>
            </a:r>
          </a:p>
          <a:p>
            <a:pPr lvl="1"/>
            <a:r>
              <a:rPr lang="en-US" dirty="0"/>
              <a:t>Denied – the requested item has been denied</a:t>
            </a:r>
          </a:p>
          <a:p>
            <a:pPr lvl="1"/>
            <a:r>
              <a:rPr lang="en-US" dirty="0"/>
              <a:t>Pended – the requested item is undergoing review</a:t>
            </a:r>
          </a:p>
          <a:p>
            <a:r>
              <a:rPr lang="en-US" dirty="0"/>
              <a:t>It is also possible for the response to return different items than what was requested.</a:t>
            </a:r>
          </a:p>
        </p:txBody>
      </p:sp>
      <p:sp>
        <p:nvSpPr>
          <p:cNvPr id="3" name="Title 2">
            <a:extLst>
              <a:ext uri="{FF2B5EF4-FFF2-40B4-BE49-F238E27FC236}">
                <a16:creationId xmlns:a16="http://schemas.microsoft.com/office/drawing/2014/main" id="{50998693-D4BE-18D9-8F1D-54EBD204758E}"/>
              </a:ext>
            </a:extLst>
          </p:cNvPr>
          <p:cNvSpPr>
            <a:spLocks noGrp="1"/>
          </p:cNvSpPr>
          <p:nvPr>
            <p:ph type="title"/>
          </p:nvPr>
        </p:nvSpPr>
        <p:spPr/>
        <p:txBody>
          <a:bodyPr/>
          <a:lstStyle/>
          <a:p>
            <a:r>
              <a:rPr lang="en-US" dirty="0"/>
              <a:t>PAS Claim $submit</a:t>
            </a:r>
          </a:p>
        </p:txBody>
      </p:sp>
      <p:sp>
        <p:nvSpPr>
          <p:cNvPr id="4" name="Slide Number Placeholder 3">
            <a:extLst>
              <a:ext uri="{FF2B5EF4-FFF2-40B4-BE49-F238E27FC236}">
                <a16:creationId xmlns:a16="http://schemas.microsoft.com/office/drawing/2014/main" id="{D9D1FA6A-5FB0-B083-7968-E4C4200C2F48}"/>
              </a:ext>
            </a:extLst>
          </p:cNvPr>
          <p:cNvSpPr>
            <a:spLocks noGrp="1"/>
          </p:cNvSpPr>
          <p:nvPr>
            <p:ph type="sldNum" sz="quarter" idx="7"/>
          </p:nvPr>
        </p:nvSpPr>
        <p:spPr/>
        <p:txBody>
          <a:bodyPr/>
          <a:lstStyle/>
          <a:p>
            <a:fld id="{B6F15528-21DE-4FAA-801E-634DDDAF4B2B}" type="slidenum">
              <a:rPr lang="en-CA" smtClean="0"/>
              <a:t>16</a:t>
            </a:fld>
            <a:endParaRPr lang="en-CA"/>
          </a:p>
        </p:txBody>
      </p:sp>
    </p:spTree>
    <p:extLst>
      <p:ext uri="{BB962C8B-B14F-4D97-AF65-F5344CB8AC3E}">
        <p14:creationId xmlns:p14="http://schemas.microsoft.com/office/powerpoint/2010/main" val="201739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E9F2B3-633C-9640-EE41-BEC2DE4FAB60}"/>
              </a:ext>
            </a:extLst>
          </p:cNvPr>
          <p:cNvSpPr>
            <a:spLocks noGrp="1"/>
          </p:cNvSpPr>
          <p:nvPr>
            <p:ph type="body" sz="quarter" idx="14"/>
          </p:nvPr>
        </p:nvSpPr>
        <p:spPr/>
        <p:txBody>
          <a:bodyPr/>
          <a:lstStyle/>
          <a:p>
            <a:r>
              <a:rPr lang="en-US" dirty="0"/>
              <a:t>If the response returns a pended item, then the provider system is expected to use FHIR Subscriptions to find out when the decision has been made.</a:t>
            </a:r>
          </a:p>
          <a:p>
            <a:r>
              <a:rPr lang="en-US" dirty="0"/>
              <a:t>The subscription is created at the level of the requesting provider organization and thus handles all requests made by that organization.</a:t>
            </a:r>
          </a:p>
          <a:p>
            <a:r>
              <a:rPr lang="en-US" dirty="0"/>
              <a:t>When the Prior Authorization response has changed, either to be approved, to be denied, or to require more information, the notification will be sent to the provider organization.</a:t>
            </a:r>
          </a:p>
          <a:p>
            <a:endParaRPr lang="en-US" dirty="0"/>
          </a:p>
        </p:txBody>
      </p:sp>
      <p:sp>
        <p:nvSpPr>
          <p:cNvPr id="3" name="Title 2">
            <a:extLst>
              <a:ext uri="{FF2B5EF4-FFF2-40B4-BE49-F238E27FC236}">
                <a16:creationId xmlns:a16="http://schemas.microsoft.com/office/drawing/2014/main" id="{307E0247-6B50-B5ED-FD6B-E611CD6011A7}"/>
              </a:ext>
            </a:extLst>
          </p:cNvPr>
          <p:cNvSpPr>
            <a:spLocks noGrp="1"/>
          </p:cNvSpPr>
          <p:nvPr>
            <p:ph type="title"/>
          </p:nvPr>
        </p:nvSpPr>
        <p:spPr/>
        <p:txBody>
          <a:bodyPr/>
          <a:lstStyle/>
          <a:p>
            <a:r>
              <a:rPr lang="en-US" dirty="0"/>
              <a:t>Subscriptions</a:t>
            </a:r>
          </a:p>
        </p:txBody>
      </p:sp>
      <p:sp>
        <p:nvSpPr>
          <p:cNvPr id="4" name="Slide Number Placeholder 3">
            <a:extLst>
              <a:ext uri="{FF2B5EF4-FFF2-40B4-BE49-F238E27FC236}">
                <a16:creationId xmlns:a16="http://schemas.microsoft.com/office/drawing/2014/main" id="{8DFCABE2-88D7-1D2B-0CB8-AEEC89C895FB}"/>
              </a:ext>
            </a:extLst>
          </p:cNvPr>
          <p:cNvSpPr>
            <a:spLocks noGrp="1"/>
          </p:cNvSpPr>
          <p:nvPr>
            <p:ph type="sldNum" sz="quarter" idx="7"/>
          </p:nvPr>
        </p:nvSpPr>
        <p:spPr/>
        <p:txBody>
          <a:bodyPr/>
          <a:lstStyle/>
          <a:p>
            <a:fld id="{B6F15528-21DE-4FAA-801E-634DDDAF4B2B}" type="slidenum">
              <a:rPr lang="en-CA" smtClean="0"/>
              <a:t>17</a:t>
            </a:fld>
            <a:endParaRPr lang="en-CA"/>
          </a:p>
        </p:txBody>
      </p:sp>
    </p:spTree>
    <p:extLst>
      <p:ext uri="{BB962C8B-B14F-4D97-AF65-F5344CB8AC3E}">
        <p14:creationId xmlns:p14="http://schemas.microsoft.com/office/powerpoint/2010/main" val="3487917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13303-BD95-B0C9-85FE-98B75F95E295}"/>
              </a:ext>
            </a:extLst>
          </p:cNvPr>
          <p:cNvSpPr>
            <a:spLocks noGrp="1"/>
          </p:cNvSpPr>
          <p:nvPr>
            <p:ph type="body" sz="quarter" idx="14"/>
          </p:nvPr>
        </p:nvSpPr>
        <p:spPr/>
        <p:txBody>
          <a:bodyPr/>
          <a:lstStyle/>
          <a:p>
            <a:r>
              <a:rPr lang="en-US" dirty="0"/>
              <a:t>Non-Submitting systems are not able to subscribe to Prior Authorizations.</a:t>
            </a:r>
          </a:p>
          <a:p>
            <a:r>
              <a:rPr lang="en-US" dirty="0"/>
              <a:t>There is a use case for non-submitting systems to find out about prior authorizations.</a:t>
            </a:r>
          </a:p>
          <a:p>
            <a:r>
              <a:rPr lang="en-US" dirty="0"/>
              <a:t>The $inquire operation supports searching for authorizations by example.</a:t>
            </a:r>
          </a:p>
          <a:p>
            <a:r>
              <a:rPr lang="en-US" dirty="0"/>
              <a:t>The incoming parameter is a FHIR Claim Inquiry Bundle which provides the items intended to match existing authorization requests:</a:t>
            </a:r>
          </a:p>
          <a:p>
            <a:pPr lvl="1"/>
            <a:r>
              <a:rPr lang="en-US" dirty="0"/>
              <a:t>Requesting provider organization</a:t>
            </a:r>
          </a:p>
          <a:p>
            <a:pPr lvl="1"/>
            <a:r>
              <a:rPr lang="en-US" dirty="0"/>
              <a:t>Payer organization</a:t>
            </a:r>
          </a:p>
          <a:p>
            <a:pPr lvl="1"/>
            <a:r>
              <a:rPr lang="en-US" dirty="0"/>
              <a:t>Patient</a:t>
            </a:r>
          </a:p>
          <a:p>
            <a:pPr lvl="1"/>
            <a:r>
              <a:rPr lang="en-US" dirty="0"/>
              <a:t>Other fields as needed</a:t>
            </a:r>
          </a:p>
        </p:txBody>
      </p:sp>
      <p:sp>
        <p:nvSpPr>
          <p:cNvPr id="3" name="Title 2">
            <a:extLst>
              <a:ext uri="{FF2B5EF4-FFF2-40B4-BE49-F238E27FC236}">
                <a16:creationId xmlns:a16="http://schemas.microsoft.com/office/drawing/2014/main" id="{9EADEA4A-A7AB-45F9-B483-35B4F8224732}"/>
              </a:ext>
            </a:extLst>
          </p:cNvPr>
          <p:cNvSpPr>
            <a:spLocks noGrp="1"/>
          </p:cNvSpPr>
          <p:nvPr>
            <p:ph type="title"/>
          </p:nvPr>
        </p:nvSpPr>
        <p:spPr/>
        <p:txBody>
          <a:bodyPr/>
          <a:lstStyle/>
          <a:p>
            <a:r>
              <a:rPr lang="en-US" dirty="0"/>
              <a:t>Prior Authorization Inquiries</a:t>
            </a:r>
          </a:p>
        </p:txBody>
      </p:sp>
      <p:sp>
        <p:nvSpPr>
          <p:cNvPr id="4" name="Slide Number Placeholder 3">
            <a:extLst>
              <a:ext uri="{FF2B5EF4-FFF2-40B4-BE49-F238E27FC236}">
                <a16:creationId xmlns:a16="http://schemas.microsoft.com/office/drawing/2014/main" id="{3AEB1BB1-3A67-4C42-BBBB-019C7DD5CE37}"/>
              </a:ext>
            </a:extLst>
          </p:cNvPr>
          <p:cNvSpPr>
            <a:spLocks noGrp="1"/>
          </p:cNvSpPr>
          <p:nvPr>
            <p:ph type="sldNum" sz="quarter" idx="7"/>
          </p:nvPr>
        </p:nvSpPr>
        <p:spPr/>
        <p:txBody>
          <a:bodyPr/>
          <a:lstStyle/>
          <a:p>
            <a:fld id="{B6F15528-21DE-4FAA-801E-634DDDAF4B2B}" type="slidenum">
              <a:rPr lang="en-CA" smtClean="0"/>
              <a:t>18</a:t>
            </a:fld>
            <a:endParaRPr lang="en-CA"/>
          </a:p>
        </p:txBody>
      </p:sp>
    </p:spTree>
    <p:extLst>
      <p:ext uri="{BB962C8B-B14F-4D97-AF65-F5344CB8AC3E}">
        <p14:creationId xmlns:p14="http://schemas.microsoft.com/office/powerpoint/2010/main" val="356406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0F328-2538-C84D-D533-D3566C5F7960}"/>
              </a:ext>
            </a:extLst>
          </p:cNvPr>
          <p:cNvSpPr>
            <a:spLocks noGrp="1"/>
          </p:cNvSpPr>
          <p:nvPr>
            <p:ph type="body" sz="quarter" idx="14"/>
          </p:nvPr>
        </p:nvSpPr>
        <p:spPr/>
        <p:txBody>
          <a:bodyPr/>
          <a:lstStyle/>
          <a:p>
            <a:r>
              <a:rPr lang="en-US" dirty="0"/>
              <a:t>In some cases, the prior authorization needs to be updated after the request was submitted:</a:t>
            </a:r>
          </a:p>
          <a:p>
            <a:pPr lvl="1"/>
            <a:r>
              <a:rPr lang="en-US" dirty="0"/>
              <a:t>Change to the services needed</a:t>
            </a:r>
          </a:p>
          <a:p>
            <a:pPr lvl="1"/>
            <a:r>
              <a:rPr lang="en-US" dirty="0"/>
              <a:t>Timeframe over which the service is provided</a:t>
            </a:r>
          </a:p>
          <a:p>
            <a:pPr lvl="1"/>
            <a:r>
              <a:rPr lang="en-US" dirty="0"/>
              <a:t>Quantity of service or product</a:t>
            </a:r>
          </a:p>
          <a:p>
            <a:pPr lvl="1"/>
            <a:r>
              <a:rPr lang="en-US" dirty="0"/>
              <a:t>Elimination of the need for a given service</a:t>
            </a:r>
          </a:p>
          <a:p>
            <a:r>
              <a:rPr lang="en-US" dirty="0"/>
              <a:t>A FHIR Claim Update request bundle is submitted with the $submit operation.  This bundle is converted into an X12 278 update.</a:t>
            </a:r>
          </a:p>
        </p:txBody>
      </p:sp>
      <p:sp>
        <p:nvSpPr>
          <p:cNvPr id="3" name="Title 2">
            <a:extLst>
              <a:ext uri="{FF2B5EF4-FFF2-40B4-BE49-F238E27FC236}">
                <a16:creationId xmlns:a16="http://schemas.microsoft.com/office/drawing/2014/main" id="{32742139-24DE-683D-2CF0-EC279DBFC8A2}"/>
              </a:ext>
            </a:extLst>
          </p:cNvPr>
          <p:cNvSpPr>
            <a:spLocks noGrp="1"/>
          </p:cNvSpPr>
          <p:nvPr>
            <p:ph type="title"/>
          </p:nvPr>
        </p:nvSpPr>
        <p:spPr/>
        <p:txBody>
          <a:bodyPr/>
          <a:lstStyle/>
          <a:p>
            <a:r>
              <a:rPr lang="en-US" dirty="0"/>
              <a:t>Prior Authorization Updates</a:t>
            </a:r>
          </a:p>
        </p:txBody>
      </p:sp>
      <p:sp>
        <p:nvSpPr>
          <p:cNvPr id="4" name="Slide Number Placeholder 3">
            <a:extLst>
              <a:ext uri="{FF2B5EF4-FFF2-40B4-BE49-F238E27FC236}">
                <a16:creationId xmlns:a16="http://schemas.microsoft.com/office/drawing/2014/main" id="{9028E8F4-65EE-1C76-5345-B864EADA4AA2}"/>
              </a:ext>
            </a:extLst>
          </p:cNvPr>
          <p:cNvSpPr>
            <a:spLocks noGrp="1"/>
          </p:cNvSpPr>
          <p:nvPr>
            <p:ph type="sldNum" sz="quarter" idx="7"/>
          </p:nvPr>
        </p:nvSpPr>
        <p:spPr/>
        <p:txBody>
          <a:bodyPr/>
          <a:lstStyle/>
          <a:p>
            <a:fld id="{B6F15528-21DE-4FAA-801E-634DDDAF4B2B}" type="slidenum">
              <a:rPr lang="en-CA" smtClean="0"/>
              <a:t>19</a:t>
            </a:fld>
            <a:endParaRPr lang="en-CA"/>
          </a:p>
        </p:txBody>
      </p:sp>
    </p:spTree>
    <p:extLst>
      <p:ext uri="{BB962C8B-B14F-4D97-AF65-F5344CB8AC3E}">
        <p14:creationId xmlns:p14="http://schemas.microsoft.com/office/powerpoint/2010/main" val="115545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315EF-E77A-75F1-BB5B-F2B94A0010FE}"/>
              </a:ext>
            </a:extLst>
          </p:cNvPr>
          <p:cNvSpPr>
            <a:spLocks noGrp="1"/>
          </p:cNvSpPr>
          <p:nvPr>
            <p:ph type="body" sz="quarter" idx="16"/>
          </p:nvPr>
        </p:nvSpPr>
        <p:spPr/>
        <p:txBody>
          <a:bodyPr/>
          <a:lstStyle/>
          <a:p>
            <a:endParaRPr lang="en-CA"/>
          </a:p>
        </p:txBody>
      </p:sp>
      <p:sp>
        <p:nvSpPr>
          <p:cNvPr id="3" name="Title 2">
            <a:extLst>
              <a:ext uri="{FF2B5EF4-FFF2-40B4-BE49-F238E27FC236}">
                <a16:creationId xmlns:a16="http://schemas.microsoft.com/office/drawing/2014/main" id="{6FB6B5BD-FEAA-510B-C990-DA8378802E12}"/>
              </a:ext>
            </a:extLst>
          </p:cNvPr>
          <p:cNvSpPr>
            <a:spLocks noGrp="1"/>
          </p:cNvSpPr>
          <p:nvPr>
            <p:ph type="title"/>
          </p:nvPr>
        </p:nvSpPr>
        <p:spPr/>
        <p:txBody>
          <a:bodyPr/>
          <a:lstStyle/>
          <a:p>
            <a:r>
              <a:rPr lang="en-CA" dirty="0"/>
              <a:t>Expectations of the rule</a:t>
            </a:r>
          </a:p>
        </p:txBody>
      </p:sp>
    </p:spTree>
    <p:extLst>
      <p:ext uri="{BB962C8B-B14F-4D97-AF65-F5344CB8AC3E}">
        <p14:creationId xmlns:p14="http://schemas.microsoft.com/office/powerpoint/2010/main" val="21604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5A747-EB81-EC2C-A840-2CFFFE97F5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3304B5-F4A3-E9E0-7BA4-B1800C085FAB}"/>
              </a:ext>
            </a:extLst>
          </p:cNvPr>
          <p:cNvSpPr>
            <a:spLocks noGrp="1"/>
          </p:cNvSpPr>
          <p:nvPr>
            <p:ph type="title"/>
          </p:nvPr>
        </p:nvSpPr>
        <p:spPr/>
        <p:txBody>
          <a:bodyPr/>
          <a:lstStyle/>
          <a:p>
            <a:r>
              <a:rPr lang="en-CA" dirty="0"/>
              <a:t>Summing Up</a:t>
            </a:r>
          </a:p>
        </p:txBody>
      </p:sp>
      <p:sp>
        <p:nvSpPr>
          <p:cNvPr id="4" name="Slide Number Placeholder 3">
            <a:extLst>
              <a:ext uri="{FF2B5EF4-FFF2-40B4-BE49-F238E27FC236}">
                <a16:creationId xmlns:a16="http://schemas.microsoft.com/office/drawing/2014/main" id="{6EEDD107-E9C1-5720-EAC2-7341DC55CCD7}"/>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20</a:t>
            </a:fld>
            <a:endParaRPr lang="en-CA"/>
          </a:p>
        </p:txBody>
      </p:sp>
    </p:spTree>
    <p:extLst>
      <p:ext uri="{BB962C8B-B14F-4D97-AF65-F5344CB8AC3E}">
        <p14:creationId xmlns:p14="http://schemas.microsoft.com/office/powerpoint/2010/main" val="390546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AE42-58F9-6F91-0D54-42D86B5F70C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87826AC-6C80-5ABE-9094-D0F17113C51D}"/>
              </a:ext>
            </a:extLst>
          </p:cNvPr>
          <p:cNvSpPr>
            <a:spLocks noGrp="1"/>
          </p:cNvSpPr>
          <p:nvPr>
            <p:ph type="body" sz="quarter" idx="14"/>
          </p:nvPr>
        </p:nvSpPr>
        <p:spPr/>
        <p:txBody>
          <a:bodyPr/>
          <a:lstStyle/>
          <a:p>
            <a:r>
              <a:rPr lang="en-CA" dirty="0"/>
              <a:t>You don’t have to build everything in all the guides to comply</a:t>
            </a:r>
          </a:p>
          <a:p>
            <a:r>
              <a:rPr lang="en-CA" dirty="0"/>
              <a:t>You can (and should) build in parallel</a:t>
            </a:r>
          </a:p>
          <a:p>
            <a:r>
              <a:rPr lang="en-CA" dirty="0"/>
              <a:t>This is complex – so start early</a:t>
            </a:r>
          </a:p>
          <a:p>
            <a:r>
              <a:rPr lang="en-CA" dirty="0"/>
              <a:t>Build capability over time</a:t>
            </a:r>
          </a:p>
        </p:txBody>
      </p:sp>
      <p:sp>
        <p:nvSpPr>
          <p:cNvPr id="4" name="Title 3">
            <a:extLst>
              <a:ext uri="{FF2B5EF4-FFF2-40B4-BE49-F238E27FC236}">
                <a16:creationId xmlns:a16="http://schemas.microsoft.com/office/drawing/2014/main" id="{FA2E87CD-338A-BA53-BBF4-9C52BF39DBAB}"/>
              </a:ext>
            </a:extLst>
          </p:cNvPr>
          <p:cNvSpPr>
            <a:spLocks noGrp="1"/>
          </p:cNvSpPr>
          <p:nvPr>
            <p:ph type="title"/>
          </p:nvPr>
        </p:nvSpPr>
        <p:spPr/>
        <p:txBody>
          <a:bodyPr/>
          <a:lstStyle/>
          <a:p>
            <a:r>
              <a:rPr lang="en-CA" dirty="0"/>
              <a:t>Key take-aways</a:t>
            </a:r>
          </a:p>
        </p:txBody>
      </p:sp>
    </p:spTree>
    <p:extLst>
      <p:ext uri="{BB962C8B-B14F-4D97-AF65-F5344CB8AC3E}">
        <p14:creationId xmlns:p14="http://schemas.microsoft.com/office/powerpoint/2010/main" val="46100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7E3C-FE76-ADDB-FB9F-84D05EB680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465A86E-DF90-DB76-AB33-CA55E772835B}"/>
              </a:ext>
            </a:extLst>
          </p:cNvPr>
          <p:cNvSpPr>
            <a:spLocks noGrp="1"/>
          </p:cNvSpPr>
          <p:nvPr>
            <p:ph type="title"/>
          </p:nvPr>
        </p:nvSpPr>
        <p:spPr/>
        <p:txBody>
          <a:bodyPr/>
          <a:lstStyle/>
          <a:p>
            <a:r>
              <a:rPr lang="en-CA" dirty="0"/>
              <a:t>Questions?</a:t>
            </a:r>
          </a:p>
        </p:txBody>
      </p:sp>
      <p:sp>
        <p:nvSpPr>
          <p:cNvPr id="4" name="Slide Number Placeholder 3">
            <a:extLst>
              <a:ext uri="{FF2B5EF4-FFF2-40B4-BE49-F238E27FC236}">
                <a16:creationId xmlns:a16="http://schemas.microsoft.com/office/drawing/2014/main" id="{FD9E6229-00C6-9485-93D6-6EE66CE654D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22</a:t>
            </a:fld>
            <a:endParaRPr lang="en-CA"/>
          </a:p>
        </p:txBody>
      </p:sp>
    </p:spTree>
    <p:extLst>
      <p:ext uri="{BB962C8B-B14F-4D97-AF65-F5344CB8AC3E}">
        <p14:creationId xmlns:p14="http://schemas.microsoft.com/office/powerpoint/2010/main" val="80559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59F2D8-3484-4AE3-FCF7-E54BABC7E634}"/>
              </a:ext>
            </a:extLst>
          </p:cNvPr>
          <p:cNvSpPr>
            <a:spLocks noGrp="1"/>
          </p:cNvSpPr>
          <p:nvPr>
            <p:ph type="body" sz="quarter" idx="14"/>
          </p:nvPr>
        </p:nvSpPr>
        <p:spPr>
          <a:xfrm>
            <a:off x="3974740" y="1120877"/>
            <a:ext cx="7849086" cy="5311673"/>
          </a:xfrm>
        </p:spPr>
        <p:txBody>
          <a:bodyPr/>
          <a:lstStyle/>
          <a:p>
            <a:r>
              <a:rPr lang="en-CA" dirty="0"/>
              <a:t>Impacted payers:</a:t>
            </a:r>
          </a:p>
          <a:p>
            <a:pPr lvl="1"/>
            <a:r>
              <a:rPr lang="en-US" dirty="0"/>
              <a:t>Medicare Advantage (MA) organizations</a:t>
            </a:r>
          </a:p>
          <a:p>
            <a:pPr lvl="1"/>
            <a:r>
              <a:rPr lang="en-US" dirty="0"/>
              <a:t>State Medicaid and (CHIP) Fee-for-Service (FFS) programs</a:t>
            </a:r>
          </a:p>
          <a:p>
            <a:pPr lvl="1"/>
            <a:r>
              <a:rPr lang="en-US" dirty="0"/>
              <a:t>Medicaid managed care plans</a:t>
            </a:r>
          </a:p>
          <a:p>
            <a:pPr lvl="1"/>
            <a:r>
              <a:rPr lang="en-US" dirty="0"/>
              <a:t>CHIP managed care entities</a:t>
            </a:r>
          </a:p>
          <a:p>
            <a:pPr lvl="1"/>
            <a:r>
              <a:rPr lang="en-US" dirty="0"/>
              <a:t>Qualified Health Plan (QHP) issuers on the Federally Facilitated Exchanges (FFEs)</a:t>
            </a:r>
          </a:p>
          <a:p>
            <a:r>
              <a:rPr lang="en-CA" dirty="0"/>
              <a:t>Enforcement date: Jan. 1, 2027</a:t>
            </a:r>
          </a:p>
          <a:p>
            <a:r>
              <a:rPr lang="en-CA" dirty="0"/>
              <a:t>FHIR API Requirements</a:t>
            </a:r>
          </a:p>
          <a:p>
            <a:pPr lvl="1"/>
            <a:r>
              <a:rPr lang="en-CA" dirty="0"/>
              <a:t>What’s covered (items and services)</a:t>
            </a:r>
          </a:p>
          <a:p>
            <a:pPr lvl="1"/>
            <a:r>
              <a:rPr lang="en-CA" dirty="0"/>
              <a:t>Documentation requirements for PA</a:t>
            </a:r>
          </a:p>
          <a:p>
            <a:pPr lvl="1"/>
            <a:r>
              <a:rPr lang="en-CA" dirty="0"/>
              <a:t>PA Request and response</a:t>
            </a:r>
          </a:p>
          <a:p>
            <a:pPr lvl="2"/>
            <a:r>
              <a:rPr lang="en-CA" dirty="0"/>
              <a:t>Is it approved? (with expiration date/conditions)</a:t>
            </a:r>
          </a:p>
          <a:p>
            <a:pPr lvl="2"/>
            <a:r>
              <a:rPr lang="en-CA" dirty="0"/>
              <a:t>Is it denied? (with reason)</a:t>
            </a:r>
          </a:p>
          <a:p>
            <a:pPr lvl="2"/>
            <a:r>
              <a:rPr lang="en-CA" dirty="0"/>
              <a:t>Is more information needed?</a:t>
            </a:r>
          </a:p>
          <a:p>
            <a:pPr lvl="1"/>
            <a:endParaRPr lang="en-CA" dirty="0"/>
          </a:p>
          <a:p>
            <a:endParaRPr lang="en-CA" dirty="0"/>
          </a:p>
        </p:txBody>
      </p:sp>
      <p:sp>
        <p:nvSpPr>
          <p:cNvPr id="4" name="Title 3">
            <a:extLst>
              <a:ext uri="{FF2B5EF4-FFF2-40B4-BE49-F238E27FC236}">
                <a16:creationId xmlns:a16="http://schemas.microsoft.com/office/drawing/2014/main" id="{903D4D1D-184D-1C03-2A2E-859489C639CF}"/>
              </a:ext>
            </a:extLst>
          </p:cNvPr>
          <p:cNvSpPr>
            <a:spLocks noGrp="1"/>
          </p:cNvSpPr>
          <p:nvPr>
            <p:ph type="title"/>
          </p:nvPr>
        </p:nvSpPr>
        <p:spPr>
          <a:xfrm>
            <a:off x="3149600" y="197346"/>
            <a:ext cx="8456258" cy="775778"/>
          </a:xfrm>
        </p:spPr>
        <p:txBody>
          <a:bodyPr/>
          <a:lstStyle/>
          <a:p>
            <a:r>
              <a:rPr lang="en-CA" dirty="0"/>
              <a:t>CMS 0057-F Prior Authorization API</a:t>
            </a:r>
          </a:p>
        </p:txBody>
      </p:sp>
    </p:spTree>
    <p:extLst>
      <p:ext uri="{BB962C8B-B14F-4D97-AF65-F5344CB8AC3E}">
        <p14:creationId xmlns:p14="http://schemas.microsoft.com/office/powerpoint/2010/main" val="149742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267DC3-3AF9-5457-B092-93BB43141547}"/>
              </a:ext>
            </a:extLst>
          </p:cNvPr>
          <p:cNvSpPr>
            <a:spLocks noGrp="1"/>
          </p:cNvSpPr>
          <p:nvPr>
            <p:ph type="body" sz="quarter" idx="14"/>
          </p:nvPr>
        </p:nvSpPr>
        <p:spPr/>
        <p:txBody>
          <a:bodyPr/>
          <a:lstStyle/>
          <a:p>
            <a:r>
              <a:rPr lang="en-CA" dirty="0"/>
              <a:t>Applies to:</a:t>
            </a:r>
          </a:p>
          <a:p>
            <a:pPr lvl="1"/>
            <a:r>
              <a:rPr lang="en-CA" dirty="0"/>
              <a:t>MIPS eligible clinicians &amp; hospitals, critical access hospitals</a:t>
            </a:r>
          </a:p>
          <a:p>
            <a:r>
              <a:rPr lang="en-CA" dirty="0"/>
              <a:t>Enforcement date: 2027 reporting period</a:t>
            </a:r>
          </a:p>
          <a:p>
            <a:r>
              <a:rPr lang="en-CA" dirty="0"/>
              <a:t>Requirement</a:t>
            </a:r>
          </a:p>
          <a:p>
            <a:pPr lvl="1"/>
            <a:r>
              <a:rPr lang="en-CA" dirty="0"/>
              <a:t>Must request prior authorization electronically via the PA API for at least one non-drug item/service</a:t>
            </a:r>
          </a:p>
          <a:p>
            <a:pPr lvl="2"/>
            <a:r>
              <a:rPr lang="en-CA" dirty="0"/>
              <a:t>Could report an exclusion</a:t>
            </a:r>
          </a:p>
          <a:p>
            <a:endParaRPr lang="en-CA" dirty="0"/>
          </a:p>
          <a:p>
            <a:r>
              <a:rPr lang="en-CA" dirty="0"/>
              <a:t>Required technology (Payers and EHRs)</a:t>
            </a:r>
          </a:p>
          <a:p>
            <a:pPr lvl="1"/>
            <a:r>
              <a:rPr lang="en-CA" dirty="0"/>
              <a:t>FHIR 4.0.1, US-Core 3.1.1, OpenID Connect Core 1.0, SMART app launch 1.0</a:t>
            </a:r>
          </a:p>
          <a:p>
            <a:r>
              <a:rPr lang="en-CA" dirty="0"/>
              <a:t>Recommended technology</a:t>
            </a:r>
          </a:p>
          <a:p>
            <a:pPr lvl="1"/>
            <a:r>
              <a:rPr lang="en-CA" dirty="0"/>
              <a:t>CRD 2.0.1, DTR 2.0.0, PAS 2.0.1</a:t>
            </a:r>
          </a:p>
          <a:p>
            <a:endParaRPr lang="en-CA" dirty="0"/>
          </a:p>
          <a:p>
            <a:endParaRPr lang="en-CA" dirty="0"/>
          </a:p>
        </p:txBody>
      </p:sp>
      <p:sp>
        <p:nvSpPr>
          <p:cNvPr id="3" name="Title 2">
            <a:extLst>
              <a:ext uri="{FF2B5EF4-FFF2-40B4-BE49-F238E27FC236}">
                <a16:creationId xmlns:a16="http://schemas.microsoft.com/office/drawing/2014/main" id="{6969526D-41C9-2B38-7652-AE70AD74F975}"/>
              </a:ext>
            </a:extLst>
          </p:cNvPr>
          <p:cNvSpPr>
            <a:spLocks noGrp="1"/>
          </p:cNvSpPr>
          <p:nvPr>
            <p:ph type="title"/>
          </p:nvPr>
        </p:nvSpPr>
        <p:spPr/>
        <p:txBody>
          <a:bodyPr/>
          <a:lstStyle/>
          <a:p>
            <a:r>
              <a:rPr lang="en-CA" dirty="0"/>
              <a:t>EHR Requirements</a:t>
            </a:r>
          </a:p>
        </p:txBody>
      </p:sp>
      <p:sp>
        <p:nvSpPr>
          <p:cNvPr id="4" name="Slide Number Placeholder 3">
            <a:extLst>
              <a:ext uri="{FF2B5EF4-FFF2-40B4-BE49-F238E27FC236}">
                <a16:creationId xmlns:a16="http://schemas.microsoft.com/office/drawing/2014/main" id="{E9839DBB-B677-9D32-9DFC-BF63DF577246}"/>
              </a:ext>
            </a:extLst>
          </p:cNvPr>
          <p:cNvSpPr>
            <a:spLocks noGrp="1"/>
          </p:cNvSpPr>
          <p:nvPr>
            <p:ph type="sldNum" sz="quarter" idx="7"/>
          </p:nvPr>
        </p:nvSpPr>
        <p:spPr/>
        <p:txBody>
          <a:bodyPr/>
          <a:lstStyle/>
          <a:p>
            <a:fld id="{B6F15528-21DE-4FAA-801E-634DDDAF4B2B}" type="slidenum">
              <a:rPr lang="en-CA" smtClean="0"/>
              <a:t>4</a:t>
            </a:fld>
            <a:endParaRPr lang="en-CA"/>
          </a:p>
        </p:txBody>
      </p:sp>
    </p:spTree>
    <p:extLst>
      <p:ext uri="{BB962C8B-B14F-4D97-AF65-F5344CB8AC3E}">
        <p14:creationId xmlns:p14="http://schemas.microsoft.com/office/powerpoint/2010/main" val="336480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B3770D-FF3F-A60F-AC8D-590BAD3FFDC2}"/>
              </a:ext>
            </a:extLst>
          </p:cNvPr>
          <p:cNvSpPr>
            <a:spLocks noGrp="1"/>
          </p:cNvSpPr>
          <p:nvPr>
            <p:ph type="body" sz="quarter" idx="14"/>
          </p:nvPr>
        </p:nvSpPr>
        <p:spPr/>
        <p:txBody>
          <a:bodyPr/>
          <a:lstStyle/>
          <a:p>
            <a:r>
              <a:rPr lang="en-CA" dirty="0"/>
              <a:t>CRD, DTR, PAS are all complex</a:t>
            </a:r>
          </a:p>
          <a:p>
            <a:pPr lvl="1"/>
            <a:r>
              <a:rPr lang="en-CA" dirty="0"/>
              <a:t>Largely independent</a:t>
            </a:r>
          </a:p>
          <a:p>
            <a:r>
              <a:rPr lang="en-CA" dirty="0"/>
              <a:t>If possible, work on all three in parallel</a:t>
            </a:r>
          </a:p>
          <a:p>
            <a:r>
              <a:rPr lang="en-CA" dirty="0"/>
              <a:t>Most critical (covers largest part of the reg) is PAS</a:t>
            </a:r>
          </a:p>
        </p:txBody>
      </p:sp>
      <p:sp>
        <p:nvSpPr>
          <p:cNvPr id="3" name="Title 2">
            <a:extLst>
              <a:ext uri="{FF2B5EF4-FFF2-40B4-BE49-F238E27FC236}">
                <a16:creationId xmlns:a16="http://schemas.microsoft.com/office/drawing/2014/main" id="{7C8C5325-BA74-7655-341F-4E636D510B68}"/>
              </a:ext>
            </a:extLst>
          </p:cNvPr>
          <p:cNvSpPr>
            <a:spLocks noGrp="1"/>
          </p:cNvSpPr>
          <p:nvPr>
            <p:ph type="title"/>
          </p:nvPr>
        </p:nvSpPr>
        <p:spPr/>
        <p:txBody>
          <a:bodyPr/>
          <a:lstStyle/>
          <a:p>
            <a:r>
              <a:rPr lang="en-CA" dirty="0"/>
              <a:t>What to do first?</a:t>
            </a:r>
          </a:p>
        </p:txBody>
      </p:sp>
      <p:sp>
        <p:nvSpPr>
          <p:cNvPr id="4" name="Slide Number Placeholder 3">
            <a:extLst>
              <a:ext uri="{FF2B5EF4-FFF2-40B4-BE49-F238E27FC236}">
                <a16:creationId xmlns:a16="http://schemas.microsoft.com/office/drawing/2014/main" id="{D9331FD7-2D77-2079-9BA3-2CF0AA3AAA9F}"/>
              </a:ext>
            </a:extLst>
          </p:cNvPr>
          <p:cNvSpPr>
            <a:spLocks noGrp="1"/>
          </p:cNvSpPr>
          <p:nvPr>
            <p:ph type="sldNum" sz="quarter" idx="7"/>
          </p:nvPr>
        </p:nvSpPr>
        <p:spPr/>
        <p:txBody>
          <a:bodyPr/>
          <a:lstStyle/>
          <a:p>
            <a:fld id="{B6F15528-21DE-4FAA-801E-634DDDAF4B2B}" type="slidenum">
              <a:rPr lang="en-CA" smtClean="0"/>
              <a:t>5</a:t>
            </a:fld>
            <a:endParaRPr lang="en-CA"/>
          </a:p>
        </p:txBody>
      </p:sp>
    </p:spTree>
    <p:extLst>
      <p:ext uri="{BB962C8B-B14F-4D97-AF65-F5344CB8AC3E}">
        <p14:creationId xmlns:p14="http://schemas.microsoft.com/office/powerpoint/2010/main" val="10025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BE9D0A-C752-CF68-D0DB-9776CA7C9781}"/>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3A89836-E37F-A8D6-6249-9959B581CD66}"/>
              </a:ext>
            </a:extLst>
          </p:cNvPr>
          <p:cNvSpPr>
            <a:spLocks noGrp="1"/>
          </p:cNvSpPr>
          <p:nvPr>
            <p:ph type="title"/>
          </p:nvPr>
        </p:nvSpPr>
        <p:spPr/>
        <p:txBody>
          <a:bodyPr/>
          <a:lstStyle/>
          <a:p>
            <a:r>
              <a:rPr lang="en-CA" dirty="0"/>
              <a:t>CRD</a:t>
            </a:r>
          </a:p>
        </p:txBody>
      </p:sp>
      <p:sp>
        <p:nvSpPr>
          <p:cNvPr id="4" name="Slide Number Placeholder 3">
            <a:extLst>
              <a:ext uri="{FF2B5EF4-FFF2-40B4-BE49-F238E27FC236}">
                <a16:creationId xmlns:a16="http://schemas.microsoft.com/office/drawing/2014/main" id="{18CA5643-CFF6-7574-0B09-49C13120C528}"/>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6</a:t>
            </a:fld>
            <a:endParaRPr lang="en-CA"/>
          </a:p>
        </p:txBody>
      </p:sp>
    </p:spTree>
    <p:extLst>
      <p:ext uri="{BB962C8B-B14F-4D97-AF65-F5344CB8AC3E}">
        <p14:creationId xmlns:p14="http://schemas.microsoft.com/office/powerpoint/2010/main" val="251886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8A51EF-D292-F232-A7E6-339C35BEE069}"/>
              </a:ext>
            </a:extLst>
          </p:cNvPr>
          <p:cNvSpPr>
            <a:spLocks noGrp="1"/>
          </p:cNvSpPr>
          <p:nvPr>
            <p:ph type="body" sz="quarter" idx="14"/>
          </p:nvPr>
        </p:nvSpPr>
        <p:spPr/>
        <p:txBody>
          <a:bodyPr/>
          <a:lstStyle/>
          <a:p>
            <a:r>
              <a:rPr lang="en-CA" dirty="0"/>
              <a:t>Primary objective:</a:t>
            </a:r>
          </a:p>
          <a:p>
            <a:pPr lvl="1"/>
            <a:r>
              <a:rPr lang="en-CA" dirty="0"/>
              <a:t>Answer the question “What’s covered?”</a:t>
            </a:r>
          </a:p>
          <a:p>
            <a:r>
              <a:rPr lang="en-CA" dirty="0"/>
              <a:t>Secondary objective:</a:t>
            </a:r>
          </a:p>
          <a:p>
            <a:pPr lvl="1"/>
            <a:r>
              <a:rPr lang="en-CA" dirty="0"/>
              <a:t>Flag that additional information is necessary (cue DTR)</a:t>
            </a:r>
          </a:p>
          <a:p>
            <a:pPr lvl="1"/>
            <a:r>
              <a:rPr lang="en-CA" dirty="0"/>
              <a:t>Flag that prior authorization is necessary (cue PAS)</a:t>
            </a:r>
          </a:p>
          <a:p>
            <a:r>
              <a:rPr lang="en-CA" dirty="0"/>
              <a:t>Tertiary objective</a:t>
            </a:r>
          </a:p>
          <a:p>
            <a:pPr lvl="1"/>
            <a:r>
              <a:rPr lang="en-CA" dirty="0"/>
              <a:t>Grant prior authorization if you can</a:t>
            </a:r>
          </a:p>
          <a:p>
            <a:endParaRPr lang="en-CA" dirty="0"/>
          </a:p>
        </p:txBody>
      </p:sp>
      <p:sp>
        <p:nvSpPr>
          <p:cNvPr id="4" name="Title 3">
            <a:extLst>
              <a:ext uri="{FF2B5EF4-FFF2-40B4-BE49-F238E27FC236}">
                <a16:creationId xmlns:a16="http://schemas.microsoft.com/office/drawing/2014/main" id="{BB35D8E0-67E4-76AC-8128-0AE061E883D7}"/>
              </a:ext>
            </a:extLst>
          </p:cNvPr>
          <p:cNvSpPr>
            <a:spLocks noGrp="1"/>
          </p:cNvSpPr>
          <p:nvPr>
            <p:ph type="title"/>
          </p:nvPr>
        </p:nvSpPr>
        <p:spPr/>
        <p:txBody>
          <a:bodyPr/>
          <a:lstStyle/>
          <a:p>
            <a:r>
              <a:rPr lang="en-CA" dirty="0"/>
              <a:t>CRD Regulatory Objectives</a:t>
            </a:r>
          </a:p>
        </p:txBody>
      </p:sp>
    </p:spTree>
    <p:extLst>
      <p:ext uri="{BB962C8B-B14F-4D97-AF65-F5344CB8AC3E}">
        <p14:creationId xmlns:p14="http://schemas.microsoft.com/office/powerpoint/2010/main" val="35528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p:txBody>
          <a:bodyPr/>
          <a:lstStyle/>
          <a:p>
            <a:r>
              <a:rPr lang="en-CA" dirty="0"/>
              <a:t>Must support </a:t>
            </a:r>
            <a:r>
              <a:rPr lang="en-CA" b="1" dirty="0"/>
              <a:t>Coverage Information</a:t>
            </a:r>
            <a:r>
              <a:rPr lang="en-CA" dirty="0"/>
              <a:t> hook</a:t>
            </a:r>
          </a:p>
          <a:p>
            <a:r>
              <a:rPr lang="en-CA" dirty="0"/>
              <a:t>Required hooks:</a:t>
            </a:r>
          </a:p>
          <a:p>
            <a:pPr lvl="1"/>
            <a:r>
              <a:rPr lang="en-CA" dirty="0"/>
              <a:t>order-sign</a:t>
            </a:r>
          </a:p>
          <a:p>
            <a:pPr lvl="2"/>
            <a:r>
              <a:rPr lang="en-CA" dirty="0"/>
              <a:t>Most useful for clinicians</a:t>
            </a:r>
          </a:p>
          <a:p>
            <a:pPr lvl="2"/>
            <a:r>
              <a:rPr lang="en-CA" dirty="0"/>
              <a:t>Most challenging</a:t>
            </a:r>
          </a:p>
          <a:p>
            <a:pPr lvl="3"/>
            <a:r>
              <a:rPr lang="en-CA" dirty="0"/>
              <a:t>Most diverse types of input</a:t>
            </a:r>
          </a:p>
          <a:p>
            <a:pPr lvl="3"/>
            <a:r>
              <a:rPr lang="en-CA" dirty="0"/>
              <a:t>Most orders at once</a:t>
            </a:r>
          </a:p>
          <a:p>
            <a:pPr lvl="3"/>
            <a:r>
              <a:rPr lang="en-CA" dirty="0"/>
              <a:t>Highest chance of missing information</a:t>
            </a:r>
          </a:p>
          <a:p>
            <a:pPr lvl="2"/>
            <a:r>
              <a:rPr lang="en-CA" dirty="0"/>
              <a:t>Start on this first?</a:t>
            </a:r>
          </a:p>
          <a:p>
            <a:pPr lvl="1"/>
            <a:r>
              <a:rPr lang="en-CA" dirty="0"/>
              <a:t>order-dispatch</a:t>
            </a:r>
          </a:p>
          <a:p>
            <a:pPr lvl="2"/>
            <a:r>
              <a:rPr lang="en-CA" dirty="0"/>
              <a:t>If you can do order-sign, you can do this</a:t>
            </a:r>
          </a:p>
          <a:p>
            <a:pPr lvl="1"/>
            <a:r>
              <a:rPr lang="en-CA" dirty="0"/>
              <a:t>appointment-book</a:t>
            </a:r>
          </a:p>
          <a:p>
            <a:pPr lvl="2"/>
            <a:r>
              <a:rPr lang="en-CA" dirty="0"/>
              <a:t>Simplest (only a couple of input patterns)</a:t>
            </a:r>
          </a:p>
          <a:p>
            <a:pPr lvl="2"/>
            <a:r>
              <a:rPr lang="en-CA" dirty="0"/>
              <a:t>More information known</a:t>
            </a:r>
          </a:p>
          <a:p>
            <a:pPr lvl="2"/>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What’s needed</a:t>
            </a:r>
          </a:p>
        </p:txBody>
      </p:sp>
    </p:spTree>
    <p:extLst>
      <p:ext uri="{BB962C8B-B14F-4D97-AF65-F5344CB8AC3E}">
        <p14:creationId xmlns:p14="http://schemas.microsoft.com/office/powerpoint/2010/main" val="22815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89A12E-2676-A2FD-9DF5-DD1F4D16964E}"/>
              </a:ext>
            </a:extLst>
          </p:cNvPr>
          <p:cNvSpPr>
            <a:spLocks noGrp="1"/>
          </p:cNvSpPr>
          <p:nvPr>
            <p:ph type="body" sz="quarter" idx="14"/>
          </p:nvPr>
        </p:nvSpPr>
        <p:spPr/>
        <p:txBody>
          <a:bodyPr/>
          <a:lstStyle/>
          <a:p>
            <a:r>
              <a:rPr lang="en-CA" dirty="0"/>
              <a:t>For Reg conformance</a:t>
            </a:r>
          </a:p>
          <a:p>
            <a:pPr lvl="1"/>
            <a:r>
              <a:rPr lang="en-CA" dirty="0"/>
              <a:t>Be able to figure out who the member is and if their coverage is active</a:t>
            </a:r>
          </a:p>
          <a:p>
            <a:pPr lvl="1"/>
            <a:r>
              <a:rPr lang="en-CA" dirty="0"/>
              <a:t>Evaluate if the billing code is covered</a:t>
            </a:r>
          </a:p>
          <a:p>
            <a:pPr lvl="2"/>
            <a:r>
              <a:rPr lang="en-CA" dirty="0"/>
              <a:t>Can indicate more info is needed (performing provider, more detailed code, specific timeframe, DTR questions)</a:t>
            </a:r>
          </a:p>
          <a:p>
            <a:r>
              <a:rPr lang="en-CA" dirty="0"/>
              <a:t>For IG conformance</a:t>
            </a:r>
          </a:p>
          <a:p>
            <a:pPr lvl="1"/>
            <a:r>
              <a:rPr lang="en-CA" dirty="0"/>
              <a:t>Map clinical codes to probable billable code</a:t>
            </a:r>
          </a:p>
          <a:p>
            <a:pPr lvl="1"/>
            <a:r>
              <a:rPr lang="en-CA" dirty="0"/>
              <a:t>Evaluate if prior auth is needed</a:t>
            </a:r>
          </a:p>
          <a:p>
            <a:pPr lvl="2"/>
            <a:r>
              <a:rPr lang="en-CA" dirty="0"/>
              <a:t>or indicate more info needed</a:t>
            </a:r>
          </a:p>
          <a:p>
            <a:r>
              <a:rPr lang="en-CA" dirty="0"/>
              <a:t>Recommended approach</a:t>
            </a:r>
          </a:p>
          <a:p>
            <a:pPr lvl="1"/>
            <a:r>
              <a:rPr lang="en-CA" dirty="0"/>
              <a:t>Provide answers for the easy things, punt to DTR when it gets complicated</a:t>
            </a:r>
          </a:p>
          <a:p>
            <a:pPr lvl="1"/>
            <a:r>
              <a:rPr lang="en-CA" dirty="0"/>
              <a:t>Get smarter over time</a:t>
            </a:r>
          </a:p>
          <a:p>
            <a:pPr lvl="1"/>
            <a:endParaRPr lang="en-CA" dirty="0"/>
          </a:p>
        </p:txBody>
      </p:sp>
      <p:sp>
        <p:nvSpPr>
          <p:cNvPr id="3" name="Title 2">
            <a:extLst>
              <a:ext uri="{FF2B5EF4-FFF2-40B4-BE49-F238E27FC236}">
                <a16:creationId xmlns:a16="http://schemas.microsoft.com/office/drawing/2014/main" id="{1C2DF1BB-C348-15FD-5D71-C83C3684BF86}"/>
              </a:ext>
            </a:extLst>
          </p:cNvPr>
          <p:cNvSpPr>
            <a:spLocks noGrp="1"/>
          </p:cNvSpPr>
          <p:nvPr>
            <p:ph type="title"/>
          </p:nvPr>
        </p:nvSpPr>
        <p:spPr/>
        <p:txBody>
          <a:bodyPr/>
          <a:lstStyle/>
          <a:p>
            <a:r>
              <a:rPr lang="en-CA" dirty="0"/>
              <a:t>Returning a response</a:t>
            </a:r>
          </a:p>
        </p:txBody>
      </p:sp>
      <p:sp>
        <p:nvSpPr>
          <p:cNvPr id="4" name="Slide Number Placeholder 3">
            <a:extLst>
              <a:ext uri="{FF2B5EF4-FFF2-40B4-BE49-F238E27FC236}">
                <a16:creationId xmlns:a16="http://schemas.microsoft.com/office/drawing/2014/main" id="{B40ABC59-9B5E-10F5-BADC-B3BC2BEB19A3}"/>
              </a:ext>
            </a:extLst>
          </p:cNvPr>
          <p:cNvSpPr>
            <a:spLocks noGrp="1"/>
          </p:cNvSpPr>
          <p:nvPr>
            <p:ph type="sldNum" sz="quarter" idx="7"/>
          </p:nvPr>
        </p:nvSpPr>
        <p:spPr/>
        <p:txBody>
          <a:bodyPr/>
          <a:lstStyle/>
          <a:p>
            <a:fld id="{B6F15528-21DE-4FAA-801E-634DDDAF4B2B}" type="slidenum">
              <a:rPr lang="en-CA" smtClean="0"/>
              <a:t>9</a:t>
            </a:fld>
            <a:endParaRPr lang="en-CA"/>
          </a:p>
        </p:txBody>
      </p:sp>
    </p:spTree>
    <p:extLst>
      <p:ext uri="{BB962C8B-B14F-4D97-AF65-F5344CB8AC3E}">
        <p14:creationId xmlns:p14="http://schemas.microsoft.com/office/powerpoint/2010/main" val="176556983"/>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3.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Da Vinci Event Presentation Template</Template>
  <TotalTime>778</TotalTime>
  <Words>1025</Words>
  <Application>Microsoft Macintosh PowerPoint</Application>
  <PresentationFormat>Widescreen</PresentationFormat>
  <Paragraphs>149</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CV Master Rev 02-2024</vt:lpstr>
      <vt:lpstr>PowerPoint Presentation</vt:lpstr>
      <vt:lpstr>Expectations of the rule</vt:lpstr>
      <vt:lpstr>CMS 0057-F Prior Authorization API</vt:lpstr>
      <vt:lpstr>EHR Requirements</vt:lpstr>
      <vt:lpstr>What to do first?</vt:lpstr>
      <vt:lpstr>CRD</vt:lpstr>
      <vt:lpstr>CRD Regulatory Objectives</vt:lpstr>
      <vt:lpstr>What’s needed</vt:lpstr>
      <vt:lpstr>Returning a response</vt:lpstr>
      <vt:lpstr>Other considerations</vt:lpstr>
      <vt:lpstr>DTR</vt:lpstr>
      <vt:lpstr>PowerPoint Presentation</vt:lpstr>
      <vt:lpstr>PAS</vt:lpstr>
      <vt:lpstr>PAS Regulatory Objectives</vt:lpstr>
      <vt:lpstr>PAS Requirements</vt:lpstr>
      <vt:lpstr>PAS Claim $submit</vt:lpstr>
      <vt:lpstr>Subscriptions</vt:lpstr>
      <vt:lpstr>Prior Authorization Inquiries</vt:lpstr>
      <vt:lpstr>Prior Authorization Updates</vt:lpstr>
      <vt:lpstr>Summing Up</vt:lpstr>
      <vt:lpstr>Key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Lloyd McKenzie</dc:creator>
  <cp:lastModifiedBy>Jean Duteau</cp:lastModifiedBy>
  <cp:revision>6</cp:revision>
  <dcterms:created xsi:type="dcterms:W3CDTF">2025-04-08T03:37:55Z</dcterms:created>
  <dcterms:modified xsi:type="dcterms:W3CDTF">2025-04-09T16:06:57Z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