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672" r:id="rId2"/>
    <p:sldId id="690" r:id="rId3"/>
    <p:sldId id="665" r:id="rId4"/>
    <p:sldId id="313" r:id="rId5"/>
    <p:sldId id="766" r:id="rId6"/>
    <p:sldId id="692" r:id="rId7"/>
    <p:sldId id="750" r:id="rId8"/>
    <p:sldId id="749" r:id="rId9"/>
    <p:sldId id="752" r:id="rId10"/>
    <p:sldId id="754" r:id="rId11"/>
    <p:sldId id="756" r:id="rId12"/>
    <p:sldId id="757" r:id="rId13"/>
    <p:sldId id="758" r:id="rId14"/>
    <p:sldId id="759" r:id="rId15"/>
    <p:sldId id="762" r:id="rId16"/>
    <p:sldId id="764" r:id="rId17"/>
    <p:sldId id="765" r:id="rId18"/>
    <p:sldId id="769" r:id="rId19"/>
    <p:sldId id="770" r:id="rId20"/>
    <p:sldId id="771" r:id="rId21"/>
    <p:sldId id="772" r:id="rId22"/>
    <p:sldId id="773" r:id="rId23"/>
    <p:sldId id="774" r:id="rId24"/>
    <p:sldId id="775" r:id="rId25"/>
    <p:sldId id="776" r:id="rId26"/>
    <p:sldId id="777" r:id="rId27"/>
    <p:sldId id="767" r:id="rId28"/>
    <p:sldId id="768" r:id="rId29"/>
    <p:sldId id="778" r:id="rId30"/>
    <p:sldId id="787" r:id="rId31"/>
    <p:sldId id="779" r:id="rId32"/>
    <p:sldId id="780" r:id="rId33"/>
    <p:sldId id="782" r:id="rId34"/>
    <p:sldId id="783" r:id="rId35"/>
    <p:sldId id="784" r:id="rId36"/>
    <p:sldId id="797" r:id="rId37"/>
    <p:sldId id="788" r:id="rId38"/>
    <p:sldId id="791" r:id="rId39"/>
    <p:sldId id="789" r:id="rId40"/>
    <p:sldId id="790" r:id="rId41"/>
    <p:sldId id="792" r:id="rId42"/>
    <p:sldId id="794" r:id="rId43"/>
    <p:sldId id="795" r:id="rId44"/>
    <p:sldId id="755" r:id="rId45"/>
    <p:sldId id="801" r:id="rId46"/>
    <p:sldId id="786" r:id="rId47"/>
    <p:sldId id="803" r:id="rId48"/>
    <p:sldId id="793" r:id="rId49"/>
    <p:sldId id="796" r:id="rId50"/>
    <p:sldId id="798" r:id="rId51"/>
    <p:sldId id="799" r:id="rId52"/>
    <p:sldId id="800" r:id="rId53"/>
    <p:sldId id="288" r:id="rId5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BABCBE"/>
    <a:srgbClr val="000000"/>
    <a:srgbClr val="747679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968" autoAdjust="0"/>
    <p:restoredTop sz="86409" autoAdjust="0"/>
  </p:normalViewPr>
  <p:slideViewPr>
    <p:cSldViewPr snapToGrid="0" snapToObjects="1">
      <p:cViewPr varScale="1">
        <p:scale>
          <a:sx n="114" d="100"/>
          <a:sy n="114" d="100"/>
        </p:scale>
        <p:origin x="81" y="477"/>
      </p:cViewPr>
      <p:guideLst/>
    </p:cSldViewPr>
  </p:slideViewPr>
  <p:outlineViewPr>
    <p:cViewPr>
      <p:scale>
        <a:sx n="33" d="100"/>
        <a:sy n="33" d="100"/>
      </p:scale>
      <p:origin x="0" y="-2775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3/1/2021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3/1/2021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565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List of ballots *might* include more than one – in which case you must choose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51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Search capability is limited</a:t>
            </a:r>
            <a:r>
              <a:rPr lang="en-CA" baseline="0" dirty="0"/>
              <a:t> for anonymous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915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9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106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712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86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182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53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01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D32B-AC31-014C-9B37-269165932E69}"/>
              </a:ext>
            </a:extLst>
          </p:cNvPr>
          <p:cNvSpPr txBox="1"/>
          <p:nvPr userDrawn="1"/>
        </p:nvSpPr>
        <p:spPr>
          <a:xfrm>
            <a:off x="8572952" y="4869096"/>
            <a:ext cx="307127" cy="16200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75" b="0" baseline="0" smtClean="0">
                <a:solidFill>
                  <a:schemeClr val="bg1"/>
                </a:solidFill>
              </a:rPr>
              <a:pPr algn="r"/>
              <a:t>‹#›</a:t>
            </a:fld>
            <a:r>
              <a:rPr lang="en-US" sz="975" b="0" baseline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4D189-1D9C-4C1F-A968-52F489856798}"/>
              </a:ext>
            </a:extLst>
          </p:cNvPr>
          <p:cNvSpPr/>
          <p:nvPr userDrawn="1"/>
        </p:nvSpPr>
        <p:spPr>
          <a:xfrm>
            <a:off x="0" y="4867707"/>
            <a:ext cx="9144000" cy="14127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BD1819-E0D0-4F72-A90C-5F67335614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7392" y="74499"/>
            <a:ext cx="1951404" cy="2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82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4867707"/>
            <a:ext cx="9144000" cy="14127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6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256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89E690-CFF0-41B7-8BF8-A073807ADAAF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3820886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EA367A9-4B32-4611-B117-2E8AB9A49D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7121" y="1497928"/>
            <a:ext cx="3788229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27D2D5-19CC-4ED8-B744-DC83CD4EAE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5402CC-FA70-4D45-BD1A-2FC8BEE4AEF3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3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552728" cy="864096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9474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item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AAEB57-EA31-463F-AA51-CFB0E577D04D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12BE11-9936-493A-BE7D-E7EF9E7A4D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7DAC4C-403E-4FC9-818E-4D9E4EFCEAD9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8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5A64B2-87EF-400B-85F1-62AEE19B7BDD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859231" y="1497928"/>
            <a:ext cx="5656119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073728" y="1910722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022EB1-4D08-4A1D-8BC8-24D8A0B49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1F84220-82CD-4A1F-8D8C-B09D48F6F3A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jira.hl7.org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hl7.org/browse/BALDEF-194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hl7.org/browse/BALLOT-1488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hl7.org/browse/FHIR-2627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hl7.org/browse/FHIR-2628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hl7.org/browse/FHIR-2615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hl7.org/browse/FHIR-2628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ira.hl7.org/browse/BALLOT-11822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19-09%20Tutorial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hl7.org/secure/Dashboard.jspa?selectPageId=11000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hat.fhir.org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hat.fhir.org/#narrow/stream/184932-JIRA.2FConfluence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chat.fhir.org/#narrow/stream/184932-JIRA.2FConfluenc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Jira Balloting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Navigating the process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March 2, 2021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A0C4-879C-4C15-97CE-A32C5CE0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Jira Basics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7822B-0AA8-4A12-9717-F8E2C166AE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CD747-062E-42CC-9E83-A9EA919A96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5419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C0EC-77C2-4BB0-8AE5-435B04CA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Jira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8EB69-B294-40B5-A4DB-ED4E2F8A7F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Issue management tool made by Atlassian</a:t>
            </a:r>
          </a:p>
          <a:p>
            <a:pPr lvl="1"/>
            <a:r>
              <a:rPr lang="en-CA" dirty="0"/>
              <a:t>Same</a:t>
            </a:r>
            <a:r>
              <a:rPr lang="en-CA" baseline="0" dirty="0"/>
              <a:t> company who makes Confluence</a:t>
            </a:r>
          </a:p>
          <a:p>
            <a:pPr lvl="0"/>
            <a:r>
              <a:rPr lang="en-CA" dirty="0"/>
              <a:t>HL7 has a free license because we’re a non-profit</a:t>
            </a:r>
          </a:p>
          <a:p>
            <a:pPr lvl="0"/>
            <a:r>
              <a:rPr lang="en-CA" dirty="0"/>
              <a:t>Tool allows lots</a:t>
            </a:r>
            <a:r>
              <a:rPr lang="en-CA" baseline="0" dirty="0"/>
              <a:t> of customization &amp; automation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4E8D8-C811-4131-A152-C94BDE19FF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A82AB-C6D5-4C80-82A6-2A6586D2F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460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58AC-F335-41C2-BCF6-F2C20958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Jira and HL7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D05FE-AE4C-4963-8F4B-452B807FD1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HL7 is migrating all ‘tracking’ activities from gForge to Jira</a:t>
            </a:r>
          </a:p>
          <a:p>
            <a:pPr lvl="1"/>
            <a:r>
              <a:rPr lang="en-CA" dirty="0"/>
              <a:t>Some simple tooling</a:t>
            </a:r>
            <a:r>
              <a:rPr lang="en-CA" baseline="0" dirty="0"/>
              <a:t> feedback will remain in Git</a:t>
            </a:r>
            <a:endParaRPr lang="en-CA" dirty="0"/>
          </a:p>
          <a:p>
            <a:r>
              <a:rPr lang="en-CA" dirty="0"/>
              <a:t>Jira is used</a:t>
            </a:r>
            <a:r>
              <a:rPr lang="en-CA" baseline="0" dirty="0"/>
              <a:t> for PSSs, Terminology and other feedback mechanisms</a:t>
            </a:r>
          </a:p>
          <a:p>
            <a:r>
              <a:rPr lang="en-CA" baseline="0" dirty="0">
                <a:hlinkClick r:id="rId2"/>
              </a:rPr>
              <a:t>http://jira.hl7.org</a:t>
            </a:r>
            <a:endParaRPr lang="en-CA" baseline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85B7-5A5F-4A69-961F-DEE655A253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E6506-74E8-48B3-949D-77F40556B0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097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C3FC-7C98-41C2-879C-C53D0CB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Accounts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99B1A-E9DD-4BFE-A6CF-E929332D33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Read-only access is </a:t>
            </a:r>
            <a:r>
              <a:rPr lang="en-CA" baseline="0" dirty="0"/>
              <a:t>anonymous users</a:t>
            </a:r>
          </a:p>
          <a:p>
            <a:r>
              <a:rPr lang="en-CA" dirty="0"/>
              <a:t>HL7 Jira account required to</a:t>
            </a:r>
          </a:p>
          <a:p>
            <a:pPr lvl="1"/>
            <a:r>
              <a:rPr lang="en-CA" baseline="0" dirty="0"/>
              <a:t>Create</a:t>
            </a:r>
            <a:r>
              <a:rPr lang="en-CA" dirty="0"/>
              <a:t> issues</a:t>
            </a:r>
          </a:p>
          <a:p>
            <a:pPr lvl="1"/>
            <a:r>
              <a:rPr lang="en-CA" baseline="0" dirty="0"/>
              <a:t>Comment</a:t>
            </a:r>
            <a:r>
              <a:rPr lang="en-CA" dirty="0"/>
              <a:t> on issues</a:t>
            </a:r>
          </a:p>
          <a:p>
            <a:pPr lvl="1"/>
            <a:r>
              <a:rPr lang="en-CA" baseline="0" dirty="0"/>
              <a:t>Manage</a:t>
            </a:r>
            <a:r>
              <a:rPr lang="en-CA" dirty="0"/>
              <a:t> issues</a:t>
            </a:r>
            <a:endParaRPr lang="en-CA" baseline="0" dirty="0"/>
          </a:p>
          <a:p>
            <a:pPr lvl="0"/>
            <a:r>
              <a:rPr lang="en-CA" baseline="0" dirty="0"/>
              <a:t>HL7</a:t>
            </a:r>
            <a:r>
              <a:rPr lang="en-CA" dirty="0"/>
              <a:t> Jira accounts are free</a:t>
            </a:r>
          </a:p>
          <a:p>
            <a:pPr lvl="0"/>
            <a:r>
              <a:rPr lang="en-CA" dirty="0"/>
              <a:t>HL7 Jira accounts are </a:t>
            </a:r>
            <a:r>
              <a:rPr lang="en-CA" b="1" dirty="0"/>
              <a:t>not</a:t>
            </a:r>
            <a:r>
              <a:rPr lang="en-CA" b="0" dirty="0"/>
              <a:t> the same as your HL7 account</a:t>
            </a:r>
          </a:p>
          <a:p>
            <a:pPr lvl="1"/>
            <a:r>
              <a:rPr lang="en-CA" dirty="0"/>
              <a:t>But are the same as your Confluence account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E34F8-FCEB-40EE-8014-4607FDFF6F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64E75-3889-476B-80F4-C31EB35FB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692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911C-C75F-489E-B650-E3F8F9DF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E62A8-BC0C-4D46-9A78-A2357696C5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3" y="1357310"/>
            <a:ext cx="5669786" cy="3098780"/>
          </a:xfrm>
        </p:spPr>
        <p:txBody>
          <a:bodyPr/>
          <a:lstStyle/>
          <a:p>
            <a:r>
              <a:rPr lang="en-CA" dirty="0"/>
              <a:t>Group issues related to a particular topic</a:t>
            </a:r>
          </a:p>
          <a:p>
            <a:r>
              <a:rPr lang="en-CA" dirty="0"/>
              <a:t>There</a:t>
            </a:r>
            <a:r>
              <a:rPr lang="en-CA" baseline="0" dirty="0"/>
              <a:t> are 6 related to balloting:</a:t>
            </a:r>
          </a:p>
          <a:p>
            <a:pPr lvl="1"/>
            <a:r>
              <a:rPr lang="en-CA" dirty="0"/>
              <a:t>BALDEF – defines ballots</a:t>
            </a:r>
          </a:p>
          <a:p>
            <a:pPr lvl="1"/>
            <a:r>
              <a:rPr lang="en-CA" dirty="0"/>
              <a:t>BALLOT – submissions &amp; votes</a:t>
            </a:r>
          </a:p>
          <a:p>
            <a:pPr lvl="1"/>
            <a:r>
              <a:rPr lang="en-CA" dirty="0"/>
              <a:t>FHIR, CDA, V2, OTHER – capture comments</a:t>
            </a:r>
          </a:p>
          <a:p>
            <a:pPr lvl="0"/>
            <a:r>
              <a:rPr lang="en-CA" dirty="0"/>
              <a:t>Others</a:t>
            </a:r>
          </a:p>
          <a:p>
            <a:pPr lvl="1"/>
            <a:r>
              <a:rPr lang="en-CA" dirty="0"/>
              <a:t>NEWID, PSS, UP,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96541-0281-40CE-8C36-B838603B3D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345EB-53CC-44F8-9D3E-B5B8783EC8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B07C1-0085-44A2-A93B-972C9B05C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865" y="252118"/>
            <a:ext cx="2620478" cy="34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C7BD-B3D4-4344-8E56-0A4192A3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0E99C-4789-4FB9-8086-0D4986FC39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Records created within a project</a:t>
            </a:r>
          </a:p>
          <a:p>
            <a:r>
              <a:rPr lang="en-CA" dirty="0"/>
              <a:t>Have an ‘id’ that</a:t>
            </a:r>
            <a:r>
              <a:rPr lang="en-CA" baseline="0" dirty="0"/>
              <a:t> starts with the project key</a:t>
            </a:r>
          </a:p>
          <a:p>
            <a:pPr lvl="1"/>
            <a:r>
              <a:rPr lang="en-CA" dirty="0"/>
              <a:t>E.g. FHIR-12345, BALLOT-7890</a:t>
            </a:r>
          </a:p>
          <a:p>
            <a:pPr lvl="0"/>
            <a:r>
              <a:rPr lang="en-CA" dirty="0"/>
              <a:t>Have a ‘summary’</a:t>
            </a:r>
          </a:p>
          <a:p>
            <a:pPr lvl="0"/>
            <a:r>
              <a:rPr lang="en-CA" dirty="0"/>
              <a:t>Have a status</a:t>
            </a:r>
          </a:p>
          <a:p>
            <a:pPr lvl="0"/>
            <a:r>
              <a:rPr lang="en-CA" dirty="0"/>
              <a:t>Can be linked</a:t>
            </a:r>
          </a:p>
          <a:p>
            <a:pPr lvl="0"/>
            <a:r>
              <a:rPr lang="en-CA" dirty="0"/>
              <a:t>Can be commented on (sometimes)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0B59D-58FF-43CC-A683-63814F0EDE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62C70-CB31-4E15-8849-EDD220B8CC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871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D7F34-E6A2-402A-B528-56462CEF7E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CD74D-E873-4DC9-A8B5-EA6844BA72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pic>
        <p:nvPicPr>
          <p:cNvPr id="7" name="Diagram">
            <a:extLst>
              <a:ext uri="{FF2B5EF4-FFF2-40B4-BE49-F238E27FC236}">
                <a16:creationId xmlns:a16="http://schemas.microsoft.com/office/drawing/2014/main" id="{46C8AFA3-B6EC-4623-AF6B-C59763E9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90" y="119432"/>
            <a:ext cx="8489528" cy="4446277"/>
          </a:xfrm>
          <a:prstGeom prst="rect">
            <a:avLst/>
          </a:prstGeom>
        </p:spPr>
      </p:pic>
      <p:grpSp>
        <p:nvGrpSpPr>
          <p:cNvPr id="10" name="Id">
            <a:extLst>
              <a:ext uri="{FF2B5EF4-FFF2-40B4-BE49-F238E27FC236}">
                <a16:creationId xmlns:a16="http://schemas.microsoft.com/office/drawing/2014/main" id="{89E1817A-414F-4CEF-90EA-E69F738C886E}"/>
              </a:ext>
            </a:extLst>
          </p:cNvPr>
          <p:cNvGrpSpPr/>
          <p:nvPr/>
        </p:nvGrpSpPr>
        <p:grpSpPr>
          <a:xfrm>
            <a:off x="650993" y="703102"/>
            <a:ext cx="6288729" cy="610172"/>
            <a:chOff x="650993" y="703102"/>
            <a:chExt cx="6288729" cy="61017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459BDBB-65B9-468C-9E6F-156E8ADFBB8E}"/>
                </a:ext>
              </a:extLst>
            </p:cNvPr>
            <p:cNvSpPr/>
            <p:nvPr/>
          </p:nvSpPr>
          <p:spPr>
            <a:xfrm>
              <a:off x="650993" y="1049867"/>
              <a:ext cx="613363" cy="263407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75E607C-1CE6-4FAA-B3F3-19D8EA6573CD}"/>
                </a:ext>
              </a:extLst>
            </p:cNvPr>
            <p:cNvSpPr/>
            <p:nvPr/>
          </p:nvSpPr>
          <p:spPr>
            <a:xfrm>
              <a:off x="6227949" y="703102"/>
              <a:ext cx="711773" cy="263407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Summary">
            <a:extLst>
              <a:ext uri="{FF2B5EF4-FFF2-40B4-BE49-F238E27FC236}">
                <a16:creationId xmlns:a16="http://schemas.microsoft.com/office/drawing/2014/main" id="{1FF080A6-FB85-439B-B2CD-663418071B18}"/>
              </a:ext>
            </a:extLst>
          </p:cNvPr>
          <p:cNvGrpSpPr/>
          <p:nvPr/>
        </p:nvGrpSpPr>
        <p:grpSpPr>
          <a:xfrm>
            <a:off x="650993" y="966509"/>
            <a:ext cx="6722099" cy="810287"/>
            <a:chOff x="650993" y="966509"/>
            <a:chExt cx="6722099" cy="81028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CC9EE6B-0723-4EBB-B859-076A049D2484}"/>
                </a:ext>
              </a:extLst>
            </p:cNvPr>
            <p:cNvSpPr/>
            <p:nvPr/>
          </p:nvSpPr>
          <p:spPr>
            <a:xfrm>
              <a:off x="4562746" y="966509"/>
              <a:ext cx="2810346" cy="810287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2D8A483-0B58-4197-B3DF-B83720CFE319}"/>
                </a:ext>
              </a:extLst>
            </p:cNvPr>
            <p:cNvSpPr/>
            <p:nvPr/>
          </p:nvSpPr>
          <p:spPr>
            <a:xfrm>
              <a:off x="650993" y="1211401"/>
              <a:ext cx="2810346" cy="263407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Type">
            <a:extLst>
              <a:ext uri="{FF2B5EF4-FFF2-40B4-BE49-F238E27FC236}">
                <a16:creationId xmlns:a16="http://schemas.microsoft.com/office/drawing/2014/main" id="{93FD4975-BC1D-46B1-99B4-98F5EAE6755F}"/>
              </a:ext>
            </a:extLst>
          </p:cNvPr>
          <p:cNvGrpSpPr/>
          <p:nvPr/>
        </p:nvGrpSpPr>
        <p:grpSpPr>
          <a:xfrm>
            <a:off x="398590" y="1079697"/>
            <a:ext cx="4970801" cy="1851249"/>
            <a:chOff x="398590" y="1079697"/>
            <a:chExt cx="4970801" cy="185124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2E63FFE-F830-4825-954D-D4724738DBC1}"/>
                </a:ext>
              </a:extLst>
            </p:cNvPr>
            <p:cNvSpPr/>
            <p:nvPr/>
          </p:nvSpPr>
          <p:spPr>
            <a:xfrm>
              <a:off x="4206859" y="2667539"/>
              <a:ext cx="1162532" cy="263407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FA1B0D0-9683-4CB0-B344-1AC4663536D4}"/>
                </a:ext>
              </a:extLst>
            </p:cNvPr>
            <p:cNvSpPr/>
            <p:nvPr/>
          </p:nvSpPr>
          <p:spPr>
            <a:xfrm>
              <a:off x="398590" y="1079697"/>
              <a:ext cx="313183" cy="263407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85EEA8-012F-438E-83C2-A4C11AAA3BE3}"/>
              </a:ext>
            </a:extLst>
          </p:cNvPr>
          <p:cNvSpPr/>
          <p:nvPr/>
        </p:nvSpPr>
        <p:spPr>
          <a:xfrm>
            <a:off x="4206859" y="3083346"/>
            <a:ext cx="1162532" cy="263407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30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61868E-45D8-44E0-B3A5-07C2FEC8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/>
          <a:lstStyle/>
          <a:p>
            <a:r>
              <a:rPr lang="en-CA" dirty="0"/>
              <a:t>Balloting Structures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C49FC7-91A2-4168-B70C-68AF48CE0D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/>
              <a:t>© 2020 Health Level Seven ® International. All Rights Reserved. Published under the Creative Commons 3.0 Attribution Unported license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8ADF8E-3700-43D3-A5FC-B4C92CDF09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6567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F0D9B0-DA8C-4449-859A-118960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Jira ballot organization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860D-3C71-4688-ADFF-696058518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3466-A718-460D-913E-5AC42A9F0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6F8C637-10B2-40BD-8C42-E0EA12E70E42}"/>
              </a:ext>
            </a:extLst>
          </p:cNvPr>
          <p:cNvGrpSpPr/>
          <p:nvPr/>
        </p:nvGrpSpPr>
        <p:grpSpPr>
          <a:xfrm>
            <a:off x="2523185" y="959707"/>
            <a:ext cx="6157089" cy="3538412"/>
            <a:chOff x="1215778" y="1112107"/>
            <a:chExt cx="6157089" cy="35384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3A8CE8-9A84-44E2-BC04-30A34C037C68}"/>
                </a:ext>
              </a:extLst>
            </p:cNvPr>
            <p:cNvSpPr/>
            <p:nvPr/>
          </p:nvSpPr>
          <p:spPr>
            <a:xfrm>
              <a:off x="5906530" y="16805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0D67E6-E904-48BB-A83A-CD87BCEC4D4D}"/>
                </a:ext>
              </a:extLst>
            </p:cNvPr>
            <p:cNvSpPr/>
            <p:nvPr/>
          </p:nvSpPr>
          <p:spPr>
            <a:xfrm>
              <a:off x="5754130" y="15281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F9D13D-5E41-4E60-A35C-03580C5C4129}"/>
                </a:ext>
              </a:extLst>
            </p:cNvPr>
            <p:cNvSpPr/>
            <p:nvPr/>
          </p:nvSpPr>
          <p:spPr>
            <a:xfrm>
              <a:off x="1215778" y="1375719"/>
              <a:ext cx="1466337" cy="103797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12DD48-D4F3-4718-9EB7-96DBFD976A57}"/>
                </a:ext>
              </a:extLst>
            </p:cNvPr>
            <p:cNvSpPr/>
            <p:nvPr/>
          </p:nvSpPr>
          <p:spPr>
            <a:xfrm>
              <a:off x="3313517" y="1375719"/>
              <a:ext cx="1466337" cy="2265405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B2D6C1-58FA-493A-AA0C-ABD63EFDF0CC}"/>
                </a:ext>
              </a:extLst>
            </p:cNvPr>
            <p:cNvSpPr/>
            <p:nvPr/>
          </p:nvSpPr>
          <p:spPr>
            <a:xfrm>
              <a:off x="5601730" y="1375719"/>
              <a:ext cx="1466337" cy="2968818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2E7DE1-929C-477F-85D8-A782A5515A44}"/>
                </a:ext>
              </a:extLst>
            </p:cNvPr>
            <p:cNvSpPr/>
            <p:nvPr/>
          </p:nvSpPr>
          <p:spPr>
            <a:xfrm>
              <a:off x="131805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Definition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9406B0-0551-42ED-B96E-1F802B7B474E}"/>
                </a:ext>
              </a:extLst>
            </p:cNvPr>
            <p:cNvSpPr/>
            <p:nvPr/>
          </p:nvSpPr>
          <p:spPr>
            <a:xfrm>
              <a:off x="341458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Submission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3000BB-7D39-4387-9E71-1EB1AB7BFDD9}"/>
                </a:ext>
              </a:extLst>
            </p:cNvPr>
            <p:cNvSpPr/>
            <p:nvPr/>
          </p:nvSpPr>
          <p:spPr>
            <a:xfrm>
              <a:off x="3414584" y="2747320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Vote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C4FA01-D444-4BD9-9215-2AB7E52EDF76}"/>
                </a:ext>
              </a:extLst>
            </p:cNvPr>
            <p:cNvSpPr/>
            <p:nvPr/>
          </p:nvSpPr>
          <p:spPr>
            <a:xfrm>
              <a:off x="5708822" y="1507525"/>
              <a:ext cx="1260389" cy="576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Change Proposal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E4AA61-4D52-4D99-8AE1-5149A7BD8736}"/>
                </a:ext>
              </a:extLst>
            </p:cNvPr>
            <p:cNvSpPr/>
            <p:nvPr/>
          </p:nvSpPr>
          <p:spPr>
            <a:xfrm>
              <a:off x="5708822" y="3651619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Comment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EDCDDC-9DE2-49C6-B005-10D67E746EB6}"/>
                </a:ext>
              </a:extLst>
            </p:cNvPr>
            <p:cNvSpPr/>
            <p:nvPr/>
          </p:nvSpPr>
          <p:spPr>
            <a:xfrm>
              <a:off x="5708822" y="2937051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Question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06E2DBB-913C-4D18-8FF6-6A3915ADAF46}"/>
                </a:ext>
              </a:extLst>
            </p:cNvPr>
            <p:cNvSpPr/>
            <p:nvPr/>
          </p:nvSpPr>
          <p:spPr>
            <a:xfrm>
              <a:off x="5708822" y="2222484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Technical Correction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1D74A95-8658-4D01-A65C-916C45229B08}"/>
                </a:ext>
              </a:extLst>
            </p:cNvPr>
            <p:cNvCxnSpPr>
              <a:stCxn id="15" idx="1"/>
              <a:endCxn id="14" idx="3"/>
            </p:cNvCxnSpPr>
            <p:nvPr/>
          </p:nvCxnSpPr>
          <p:spPr>
            <a:xfrm flipH="1">
              <a:off x="2578443" y="1898822"/>
              <a:ext cx="8361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1C653E7-DBB5-4052-AA90-F72F9D9A916A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V="1">
              <a:off x="4044779" y="2290119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36E6A1D-441A-4CE7-B60E-3137C4853D66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 flipV="1">
              <a:off x="4674973" y="1795721"/>
              <a:ext cx="1033849" cy="1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AEA107D-32D5-45E2-87E3-F79DF7B128F1}"/>
                </a:ext>
              </a:extLst>
            </p:cNvPr>
            <p:cNvCxnSpPr>
              <a:stCxn id="16" idx="3"/>
              <a:endCxn id="20" idx="1"/>
            </p:cNvCxnSpPr>
            <p:nvPr/>
          </p:nvCxnSpPr>
          <p:spPr>
            <a:xfrm flipV="1">
              <a:off x="4674973" y="2510484"/>
              <a:ext cx="1033849" cy="62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3D97F8B-5195-4178-B9E4-34E65A209988}"/>
                </a:ext>
              </a:extLst>
            </p:cNvPr>
            <p:cNvCxnSpPr>
              <a:stCxn id="16" idx="3"/>
              <a:endCxn id="19" idx="1"/>
            </p:cNvCxnSpPr>
            <p:nvPr/>
          </p:nvCxnSpPr>
          <p:spPr>
            <a:xfrm>
              <a:off x="4674973" y="3138617"/>
              <a:ext cx="1033849" cy="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0A29FB6-564B-4B9E-B999-3C4081F8408A}"/>
                </a:ext>
              </a:extLst>
            </p:cNvPr>
            <p:cNvCxnSpPr>
              <a:stCxn id="16" idx="3"/>
              <a:endCxn id="18" idx="1"/>
            </p:cNvCxnSpPr>
            <p:nvPr/>
          </p:nvCxnSpPr>
          <p:spPr>
            <a:xfrm>
              <a:off x="4674973" y="3138617"/>
              <a:ext cx="1033849" cy="80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F659A4-98A9-4FCA-9F98-BAECDD6ACC75}"/>
                </a:ext>
              </a:extLst>
            </p:cNvPr>
            <p:cNvSpPr txBox="1"/>
            <p:nvPr/>
          </p:nvSpPr>
          <p:spPr>
            <a:xfrm>
              <a:off x="3610382" y="2405832"/>
              <a:ext cx="7970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sub-task-of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8627DE-40BB-4F98-BB85-F03669F491F8}"/>
                </a:ext>
              </a:extLst>
            </p:cNvPr>
            <p:cNvSpPr txBox="1"/>
            <p:nvPr/>
          </p:nvSpPr>
          <p:spPr>
            <a:xfrm>
              <a:off x="4808840" y="2937051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Votes 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FD16D1-5B17-4A3F-B13E-997471B52E9B}"/>
                </a:ext>
              </a:extLst>
            </p:cNvPr>
            <p:cNvSpPr txBox="1"/>
            <p:nvPr/>
          </p:nvSpPr>
          <p:spPr>
            <a:xfrm>
              <a:off x="1559359" y="1112107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ACB89D-7609-48DD-A27D-A97D670BE2BB}"/>
                </a:ext>
              </a:extLst>
            </p:cNvPr>
            <p:cNvSpPr txBox="1"/>
            <p:nvPr/>
          </p:nvSpPr>
          <p:spPr>
            <a:xfrm>
              <a:off x="3185354" y="1116228"/>
              <a:ext cx="1662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 Submissions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8F669E4-9F6A-4B7F-A0BE-598F4C072373}"/>
                </a:ext>
              </a:extLst>
            </p:cNvPr>
            <p:cNvSpPr txBox="1"/>
            <p:nvPr/>
          </p:nvSpPr>
          <p:spPr>
            <a:xfrm>
              <a:off x="5515474" y="1116228"/>
              <a:ext cx="1638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Specification Feedback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85ECE0-54AB-4C74-A76A-0DF6F5E1A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304" y="1702147"/>
              <a:ext cx="38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24BC191B-4830-4CDC-90EC-213B0580E53D}"/>
                </a:ext>
              </a:extLst>
            </p:cNvPr>
            <p:cNvCxnSpPr/>
            <p:nvPr/>
          </p:nvCxnSpPr>
          <p:spPr>
            <a:xfrm flipV="1">
              <a:off x="4674973" y="1701114"/>
              <a:ext cx="366584" cy="350108"/>
            </a:xfrm>
            <a:prstGeom prst="bentConnector3">
              <a:avLst>
                <a:gd name="adj1" fmla="val 971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B7B138-1DA3-41C5-B16C-954157BDFB60}"/>
                </a:ext>
              </a:extLst>
            </p:cNvPr>
            <p:cNvSpPr txBox="1"/>
            <p:nvPr/>
          </p:nvSpPr>
          <p:spPr>
            <a:xfrm>
              <a:off x="4730292" y="1680519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</a:t>
              </a:r>
            </a:p>
            <a:p>
              <a:r>
                <a:rPr lang="en-CA" sz="1050" dirty="0"/>
                <a:t>Same as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4CCF48-1212-4883-BF42-968DB5796BB4}"/>
                </a:ext>
              </a:extLst>
            </p:cNvPr>
            <p:cNvSpPr txBox="1"/>
            <p:nvPr/>
          </p:nvSpPr>
          <p:spPr>
            <a:xfrm>
              <a:off x="2746795" y="1668419"/>
              <a:ext cx="4972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dirty="0"/>
                <a:t>Votes</a:t>
              </a:r>
              <a:br>
                <a:rPr lang="en-CA" sz="1050" dirty="0"/>
              </a:br>
              <a:r>
                <a:rPr lang="en-CA" sz="1050" dirty="0"/>
                <a:t>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289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F0D9B0-DA8C-4449-859A-118960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Ballot Definition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8F5E9-2E7A-4E8F-B3DA-9ED478BE8C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2365399" cy="3098780"/>
          </a:xfrm>
        </p:spPr>
        <p:txBody>
          <a:bodyPr/>
          <a:lstStyle/>
          <a:p>
            <a:r>
              <a:rPr lang="en-CA" dirty="0"/>
              <a:t>One per </a:t>
            </a:r>
            <a:br>
              <a:rPr lang="en-CA" dirty="0"/>
            </a:br>
            <a:r>
              <a:rPr lang="en-CA" dirty="0"/>
              <a:t>ballot</a:t>
            </a:r>
          </a:p>
          <a:p>
            <a:r>
              <a:rPr lang="en-CA" dirty="0"/>
              <a:t>Summarizes ballot 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860D-3C71-4688-ADFF-696058518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3466-A718-460D-913E-5AC42A9F0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04BEAA8-50FA-420C-823F-6FA151788722}"/>
              </a:ext>
            </a:extLst>
          </p:cNvPr>
          <p:cNvGrpSpPr/>
          <p:nvPr/>
        </p:nvGrpSpPr>
        <p:grpSpPr>
          <a:xfrm>
            <a:off x="2523185" y="959707"/>
            <a:ext cx="6157089" cy="3538412"/>
            <a:chOff x="1215778" y="1112107"/>
            <a:chExt cx="6157089" cy="35384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7E2D0C2-03AE-499A-9D6B-7E24D892AAB2}"/>
                </a:ext>
              </a:extLst>
            </p:cNvPr>
            <p:cNvSpPr/>
            <p:nvPr/>
          </p:nvSpPr>
          <p:spPr>
            <a:xfrm>
              <a:off x="5906530" y="16805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5CA7C11-90BA-4D9B-9FC0-2A3503038B0A}"/>
                </a:ext>
              </a:extLst>
            </p:cNvPr>
            <p:cNvSpPr/>
            <p:nvPr/>
          </p:nvSpPr>
          <p:spPr>
            <a:xfrm>
              <a:off x="5754130" y="15281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F58B26C-91BC-41FA-A7D2-ECA3C130A74F}"/>
                </a:ext>
              </a:extLst>
            </p:cNvPr>
            <p:cNvSpPr/>
            <p:nvPr/>
          </p:nvSpPr>
          <p:spPr>
            <a:xfrm>
              <a:off x="1215778" y="1375719"/>
              <a:ext cx="1466337" cy="103797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976B2B-7A67-4AD8-A09E-697DE0260B2D}"/>
                </a:ext>
              </a:extLst>
            </p:cNvPr>
            <p:cNvSpPr/>
            <p:nvPr/>
          </p:nvSpPr>
          <p:spPr>
            <a:xfrm>
              <a:off x="3313517" y="1375719"/>
              <a:ext cx="1466337" cy="2265405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A060244-F448-467B-994E-AD370BAEE015}"/>
                </a:ext>
              </a:extLst>
            </p:cNvPr>
            <p:cNvSpPr/>
            <p:nvPr/>
          </p:nvSpPr>
          <p:spPr>
            <a:xfrm>
              <a:off x="5601730" y="1375719"/>
              <a:ext cx="1466337" cy="2968818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BBFE60-3AB4-4A21-8ABB-68F665B725B1}"/>
                </a:ext>
              </a:extLst>
            </p:cNvPr>
            <p:cNvSpPr/>
            <p:nvPr/>
          </p:nvSpPr>
          <p:spPr>
            <a:xfrm>
              <a:off x="1318054" y="1507525"/>
              <a:ext cx="1260389" cy="7825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Definition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9AAA7E4-5639-4C3B-95E7-6C37C74DCE8B}"/>
                </a:ext>
              </a:extLst>
            </p:cNvPr>
            <p:cNvSpPr/>
            <p:nvPr/>
          </p:nvSpPr>
          <p:spPr>
            <a:xfrm>
              <a:off x="341458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Submission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0097740-5900-475B-9280-E449CEFD8158}"/>
                </a:ext>
              </a:extLst>
            </p:cNvPr>
            <p:cNvSpPr/>
            <p:nvPr/>
          </p:nvSpPr>
          <p:spPr>
            <a:xfrm>
              <a:off x="3414584" y="2747320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Vote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51FB493-C166-4A58-BD97-A562EBED456F}"/>
                </a:ext>
              </a:extLst>
            </p:cNvPr>
            <p:cNvSpPr/>
            <p:nvPr/>
          </p:nvSpPr>
          <p:spPr>
            <a:xfrm>
              <a:off x="5708822" y="1507525"/>
              <a:ext cx="1260389" cy="576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Change Proposal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80F2CCB-8C2F-4484-9483-59CE293D52D9}"/>
                </a:ext>
              </a:extLst>
            </p:cNvPr>
            <p:cNvSpPr/>
            <p:nvPr/>
          </p:nvSpPr>
          <p:spPr>
            <a:xfrm>
              <a:off x="5708822" y="3651619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Comment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E9E4AA6-E7D0-4B65-BF45-3B5A1D14F5AC}"/>
                </a:ext>
              </a:extLst>
            </p:cNvPr>
            <p:cNvSpPr/>
            <p:nvPr/>
          </p:nvSpPr>
          <p:spPr>
            <a:xfrm>
              <a:off x="5708822" y="2937051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Question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AC9B50B-8664-45BA-B32D-EF6B92ACD91E}"/>
                </a:ext>
              </a:extLst>
            </p:cNvPr>
            <p:cNvSpPr/>
            <p:nvPr/>
          </p:nvSpPr>
          <p:spPr>
            <a:xfrm>
              <a:off x="5708822" y="2222484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Technical Correction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4396F17-E565-4EC2-9A9C-0883049762E7}"/>
                </a:ext>
              </a:extLst>
            </p:cNvPr>
            <p:cNvCxnSpPr>
              <a:stCxn id="43" idx="1"/>
              <a:endCxn id="42" idx="3"/>
            </p:cNvCxnSpPr>
            <p:nvPr/>
          </p:nvCxnSpPr>
          <p:spPr>
            <a:xfrm flipH="1">
              <a:off x="2578443" y="1898822"/>
              <a:ext cx="8361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056D9DA-3432-4E54-B4F4-9E0D8912C34C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044779" y="2290119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7E00744-0E82-4DA0-92D6-BD256ED62BFF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 flipV="1">
              <a:off x="4674973" y="1795721"/>
              <a:ext cx="1033849" cy="1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A55AEC6-6324-40BC-8489-751BCB0B8872}"/>
                </a:ext>
              </a:extLst>
            </p:cNvPr>
            <p:cNvCxnSpPr>
              <a:stCxn id="44" idx="3"/>
              <a:endCxn id="49" idx="1"/>
            </p:cNvCxnSpPr>
            <p:nvPr/>
          </p:nvCxnSpPr>
          <p:spPr>
            <a:xfrm flipV="1">
              <a:off x="4674973" y="2510484"/>
              <a:ext cx="1033849" cy="62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9819A70-AE6E-4DA3-9A45-21160F41B959}"/>
                </a:ext>
              </a:extLst>
            </p:cNvPr>
            <p:cNvCxnSpPr>
              <a:stCxn id="44" idx="3"/>
              <a:endCxn id="48" idx="1"/>
            </p:cNvCxnSpPr>
            <p:nvPr/>
          </p:nvCxnSpPr>
          <p:spPr>
            <a:xfrm>
              <a:off x="4674973" y="3138617"/>
              <a:ext cx="1033849" cy="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A927655-CDF4-48A8-B56A-8E1CDEC18C6A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4674973" y="3138617"/>
              <a:ext cx="1033849" cy="80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E686FD5-0D45-4C01-9FD3-5094E22722D1}"/>
                </a:ext>
              </a:extLst>
            </p:cNvPr>
            <p:cNvSpPr txBox="1"/>
            <p:nvPr/>
          </p:nvSpPr>
          <p:spPr>
            <a:xfrm>
              <a:off x="3610382" y="2405832"/>
              <a:ext cx="7970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sub-task-of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5AEA509-8465-4E22-B66E-A605D81AA9B5}"/>
                </a:ext>
              </a:extLst>
            </p:cNvPr>
            <p:cNvSpPr txBox="1"/>
            <p:nvPr/>
          </p:nvSpPr>
          <p:spPr>
            <a:xfrm>
              <a:off x="4808840" y="2937051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Votes 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70BF71-7FD0-459D-921B-13657D2DC33F}"/>
                </a:ext>
              </a:extLst>
            </p:cNvPr>
            <p:cNvSpPr txBox="1"/>
            <p:nvPr/>
          </p:nvSpPr>
          <p:spPr>
            <a:xfrm>
              <a:off x="1559359" y="1112107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D8C9CA-2487-4A66-B410-C0B4D2AB2489}"/>
                </a:ext>
              </a:extLst>
            </p:cNvPr>
            <p:cNvSpPr txBox="1"/>
            <p:nvPr/>
          </p:nvSpPr>
          <p:spPr>
            <a:xfrm>
              <a:off x="3185354" y="1116228"/>
              <a:ext cx="1662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 Submissions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5B9435B-CFF3-46BE-9632-933C31B0BE08}"/>
                </a:ext>
              </a:extLst>
            </p:cNvPr>
            <p:cNvSpPr txBox="1"/>
            <p:nvPr/>
          </p:nvSpPr>
          <p:spPr>
            <a:xfrm>
              <a:off x="5515474" y="1116228"/>
              <a:ext cx="1638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Specification Feedback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F0AF3F5-BD48-4182-8A8C-65DD84F024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304" y="1702147"/>
              <a:ext cx="38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B46D179E-13F4-44F5-A623-5EE68EE86E69}"/>
                </a:ext>
              </a:extLst>
            </p:cNvPr>
            <p:cNvCxnSpPr/>
            <p:nvPr/>
          </p:nvCxnSpPr>
          <p:spPr>
            <a:xfrm flipV="1">
              <a:off x="4674973" y="1701114"/>
              <a:ext cx="366584" cy="350108"/>
            </a:xfrm>
            <a:prstGeom prst="bentConnector3">
              <a:avLst>
                <a:gd name="adj1" fmla="val 971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BC96075-99D9-48BB-93DB-B9809E4EF02D}"/>
                </a:ext>
              </a:extLst>
            </p:cNvPr>
            <p:cNvSpPr txBox="1"/>
            <p:nvPr/>
          </p:nvSpPr>
          <p:spPr>
            <a:xfrm>
              <a:off x="4730292" y="1680519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</a:t>
              </a:r>
            </a:p>
            <a:p>
              <a:r>
                <a:rPr lang="en-CA" sz="1050" dirty="0"/>
                <a:t>Same as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A714E3-44AF-4512-BE75-0BF2F3F4B0A7}"/>
                </a:ext>
              </a:extLst>
            </p:cNvPr>
            <p:cNvSpPr txBox="1"/>
            <p:nvPr/>
          </p:nvSpPr>
          <p:spPr>
            <a:xfrm>
              <a:off x="2746795" y="1668419"/>
              <a:ext cx="4972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dirty="0"/>
                <a:t>Votes</a:t>
              </a:r>
              <a:br>
                <a:rPr lang="en-CA" sz="1050" dirty="0"/>
              </a:br>
              <a:r>
                <a:rPr lang="en-CA" sz="1050" dirty="0"/>
                <a:t>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87CB0A-9562-4886-81AE-EA3431FBA6D5}"/>
              </a:ext>
            </a:extLst>
          </p:cNvPr>
          <p:cNvSpPr txBox="1"/>
          <p:nvPr/>
        </p:nvSpPr>
        <p:spPr>
          <a:xfrm>
            <a:off x="696577" y="3388215"/>
            <a:ext cx="385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E.g.</a:t>
            </a:r>
          </a:p>
          <a:p>
            <a:r>
              <a:rPr lang="en-CA" dirty="0">
                <a:hlinkClick r:id="rId3"/>
              </a:rPr>
              <a:t>2021-Jan US-Core STU 2 ballot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957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Gevity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Principle developer of HL7’s Jira feedback &amp; balloting solution</a:t>
            </a:r>
          </a:p>
          <a:p>
            <a:pPr lvl="1"/>
            <a:r>
              <a:rPr lang="en-US" dirty="0">
                <a:hlinkClick r:id="rId2"/>
              </a:rPr>
              <a:t>lmckenzie@gevityinc.com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F0D9B0-DA8C-4449-859A-118960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Ballot Submission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C16A67-62ED-4E43-AD26-3BD0E7792C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738984" cy="3098780"/>
          </a:xfrm>
        </p:spPr>
        <p:txBody>
          <a:bodyPr/>
          <a:lstStyle/>
          <a:p>
            <a:r>
              <a:rPr lang="en-CA" dirty="0"/>
              <a:t>One per </a:t>
            </a:r>
            <a:br>
              <a:rPr lang="en-CA" dirty="0"/>
            </a:br>
            <a:r>
              <a:rPr lang="en-CA" dirty="0"/>
              <a:t>user per </a:t>
            </a:r>
            <a:br>
              <a:rPr lang="en-CA" dirty="0"/>
            </a:br>
            <a:r>
              <a:rPr lang="en-CA" dirty="0"/>
              <a:t>ballot</a:t>
            </a:r>
          </a:p>
          <a:p>
            <a:r>
              <a:rPr lang="en-CA" dirty="0"/>
              <a:t>Reflects overall vote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860D-3C71-4688-ADFF-696058518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3466-A718-460D-913E-5AC42A9F0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329568-141C-44E4-AFFD-F38BB0D3CADD}"/>
              </a:ext>
            </a:extLst>
          </p:cNvPr>
          <p:cNvGrpSpPr/>
          <p:nvPr/>
        </p:nvGrpSpPr>
        <p:grpSpPr>
          <a:xfrm>
            <a:off x="2523185" y="959707"/>
            <a:ext cx="6157089" cy="3538412"/>
            <a:chOff x="1215778" y="1112107"/>
            <a:chExt cx="6157089" cy="35384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9A47A61-9334-4527-998E-3CC8C3341BF9}"/>
                </a:ext>
              </a:extLst>
            </p:cNvPr>
            <p:cNvSpPr/>
            <p:nvPr/>
          </p:nvSpPr>
          <p:spPr>
            <a:xfrm>
              <a:off x="5906530" y="16805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337FF0-C181-489A-9CD2-F4A722B6AA9F}"/>
                </a:ext>
              </a:extLst>
            </p:cNvPr>
            <p:cNvSpPr/>
            <p:nvPr/>
          </p:nvSpPr>
          <p:spPr>
            <a:xfrm>
              <a:off x="5754130" y="15281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10D3995-055D-4465-8584-B530C8B245BE}"/>
                </a:ext>
              </a:extLst>
            </p:cNvPr>
            <p:cNvSpPr/>
            <p:nvPr/>
          </p:nvSpPr>
          <p:spPr>
            <a:xfrm>
              <a:off x="1215778" y="1375719"/>
              <a:ext cx="1466337" cy="103797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72CCC9E-C76B-4A0A-8CD3-2F7E8FEAE940}"/>
                </a:ext>
              </a:extLst>
            </p:cNvPr>
            <p:cNvSpPr/>
            <p:nvPr/>
          </p:nvSpPr>
          <p:spPr>
            <a:xfrm>
              <a:off x="3313517" y="1375719"/>
              <a:ext cx="1466337" cy="2265405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680A34-5D2D-4B05-A8B9-7BD9AA15E89D}"/>
                </a:ext>
              </a:extLst>
            </p:cNvPr>
            <p:cNvSpPr/>
            <p:nvPr/>
          </p:nvSpPr>
          <p:spPr>
            <a:xfrm>
              <a:off x="5601730" y="1375719"/>
              <a:ext cx="1466337" cy="2968818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BB81F1-32C6-4ED9-9BA0-D093F428F609}"/>
                </a:ext>
              </a:extLst>
            </p:cNvPr>
            <p:cNvSpPr/>
            <p:nvPr/>
          </p:nvSpPr>
          <p:spPr>
            <a:xfrm>
              <a:off x="131805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Definition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0C88F2C-40AA-4CC0-88B8-3AC9B4DC1EB3}"/>
                </a:ext>
              </a:extLst>
            </p:cNvPr>
            <p:cNvSpPr/>
            <p:nvPr/>
          </p:nvSpPr>
          <p:spPr>
            <a:xfrm>
              <a:off x="3414584" y="1507525"/>
              <a:ext cx="1260389" cy="7825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Submission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6CD62E8-87A2-47BA-B9C6-40994F7A76B2}"/>
                </a:ext>
              </a:extLst>
            </p:cNvPr>
            <p:cNvSpPr/>
            <p:nvPr/>
          </p:nvSpPr>
          <p:spPr>
            <a:xfrm>
              <a:off x="3414584" y="2747320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Vote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BE43D2-59A2-48E5-ADBE-41269A7DE29B}"/>
                </a:ext>
              </a:extLst>
            </p:cNvPr>
            <p:cNvSpPr/>
            <p:nvPr/>
          </p:nvSpPr>
          <p:spPr>
            <a:xfrm>
              <a:off x="5708822" y="1507525"/>
              <a:ext cx="1260389" cy="576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Change Proposal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0D10646-10C1-47D8-B466-DADA2B8FFD57}"/>
                </a:ext>
              </a:extLst>
            </p:cNvPr>
            <p:cNvSpPr/>
            <p:nvPr/>
          </p:nvSpPr>
          <p:spPr>
            <a:xfrm>
              <a:off x="5708822" y="3651619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Comment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9FF215-5A93-4347-B190-BEBC3B47966A}"/>
                </a:ext>
              </a:extLst>
            </p:cNvPr>
            <p:cNvSpPr/>
            <p:nvPr/>
          </p:nvSpPr>
          <p:spPr>
            <a:xfrm>
              <a:off x="5708822" y="2937051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Question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08627BE-DDF3-4334-86EF-25550F1F060A}"/>
                </a:ext>
              </a:extLst>
            </p:cNvPr>
            <p:cNvSpPr/>
            <p:nvPr/>
          </p:nvSpPr>
          <p:spPr>
            <a:xfrm>
              <a:off x="5708822" y="2222484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Technical Correction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2D14696-4D95-4D1C-A7EA-780690E138AB}"/>
                </a:ext>
              </a:extLst>
            </p:cNvPr>
            <p:cNvCxnSpPr>
              <a:stCxn id="43" idx="1"/>
              <a:endCxn id="42" idx="3"/>
            </p:cNvCxnSpPr>
            <p:nvPr/>
          </p:nvCxnSpPr>
          <p:spPr>
            <a:xfrm flipH="1">
              <a:off x="2578443" y="1898822"/>
              <a:ext cx="8361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1D6EFFD-572C-4BD4-8F13-5A24CFBABCEB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044779" y="2290119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5B28E05-3C08-4E18-943D-2C5E01E0617D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 flipV="1">
              <a:off x="4674973" y="1795721"/>
              <a:ext cx="1033849" cy="1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C2206B3-39AF-41C3-AAED-A3497884AB1D}"/>
                </a:ext>
              </a:extLst>
            </p:cNvPr>
            <p:cNvCxnSpPr>
              <a:stCxn id="44" idx="3"/>
              <a:endCxn id="49" idx="1"/>
            </p:cNvCxnSpPr>
            <p:nvPr/>
          </p:nvCxnSpPr>
          <p:spPr>
            <a:xfrm flipV="1">
              <a:off x="4674973" y="2510484"/>
              <a:ext cx="1033849" cy="62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57E2763-0AA2-4CE4-8004-92291135C01F}"/>
                </a:ext>
              </a:extLst>
            </p:cNvPr>
            <p:cNvCxnSpPr>
              <a:stCxn id="44" idx="3"/>
              <a:endCxn id="48" idx="1"/>
            </p:cNvCxnSpPr>
            <p:nvPr/>
          </p:nvCxnSpPr>
          <p:spPr>
            <a:xfrm>
              <a:off x="4674973" y="3138617"/>
              <a:ext cx="1033849" cy="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33121E7-2193-49D4-BA9B-56F1C1F52729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4674973" y="3138617"/>
              <a:ext cx="1033849" cy="80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20729A8-4900-4C23-A599-412ECB548A93}"/>
                </a:ext>
              </a:extLst>
            </p:cNvPr>
            <p:cNvSpPr txBox="1"/>
            <p:nvPr/>
          </p:nvSpPr>
          <p:spPr>
            <a:xfrm>
              <a:off x="3610382" y="2405832"/>
              <a:ext cx="7970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sub-task-of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4F9B33E-127D-4399-85FC-DD4041FF758D}"/>
                </a:ext>
              </a:extLst>
            </p:cNvPr>
            <p:cNvSpPr txBox="1"/>
            <p:nvPr/>
          </p:nvSpPr>
          <p:spPr>
            <a:xfrm>
              <a:off x="4808840" y="2937051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Votes 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25C4011-D9F8-4DBA-945A-16873E62F477}"/>
                </a:ext>
              </a:extLst>
            </p:cNvPr>
            <p:cNvSpPr txBox="1"/>
            <p:nvPr/>
          </p:nvSpPr>
          <p:spPr>
            <a:xfrm>
              <a:off x="1559359" y="1112107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5A979EE-7912-44EC-8887-8DFAA40CDBBB}"/>
                </a:ext>
              </a:extLst>
            </p:cNvPr>
            <p:cNvSpPr txBox="1"/>
            <p:nvPr/>
          </p:nvSpPr>
          <p:spPr>
            <a:xfrm>
              <a:off x="3185354" y="1116228"/>
              <a:ext cx="1662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 Submissions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B0DDDA5-CC8F-41F5-A83C-6EF7680B65EF}"/>
                </a:ext>
              </a:extLst>
            </p:cNvPr>
            <p:cNvSpPr txBox="1"/>
            <p:nvPr/>
          </p:nvSpPr>
          <p:spPr>
            <a:xfrm>
              <a:off x="5515474" y="1116228"/>
              <a:ext cx="1638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Specification Feedback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DE1C173-235D-4FD9-B5DE-887DFDD64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304" y="1702147"/>
              <a:ext cx="38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F0A0966-DC79-453B-98C7-F577840BE99C}"/>
                </a:ext>
              </a:extLst>
            </p:cNvPr>
            <p:cNvCxnSpPr/>
            <p:nvPr/>
          </p:nvCxnSpPr>
          <p:spPr>
            <a:xfrm flipV="1">
              <a:off x="4674973" y="1701114"/>
              <a:ext cx="366584" cy="350108"/>
            </a:xfrm>
            <a:prstGeom prst="bentConnector3">
              <a:avLst>
                <a:gd name="adj1" fmla="val 971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5F4780B-3182-4C60-86C7-A506EAE9E094}"/>
                </a:ext>
              </a:extLst>
            </p:cNvPr>
            <p:cNvSpPr txBox="1"/>
            <p:nvPr/>
          </p:nvSpPr>
          <p:spPr>
            <a:xfrm>
              <a:off x="4730292" y="1680519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</a:t>
              </a:r>
            </a:p>
            <a:p>
              <a:r>
                <a:rPr lang="en-CA" sz="1050" dirty="0"/>
                <a:t>Same as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343AB24-43B3-4325-91CD-56FB82E646A2}"/>
                </a:ext>
              </a:extLst>
            </p:cNvPr>
            <p:cNvSpPr txBox="1"/>
            <p:nvPr/>
          </p:nvSpPr>
          <p:spPr>
            <a:xfrm>
              <a:off x="2746795" y="1668419"/>
              <a:ext cx="4972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dirty="0"/>
                <a:t>Votes</a:t>
              </a:r>
              <a:br>
                <a:rPr lang="en-CA" sz="1050" dirty="0"/>
              </a:br>
              <a:r>
                <a:rPr lang="en-CA" sz="1050" dirty="0"/>
                <a:t>on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66F380A-F0CA-4E9F-9847-54D0EACEED43}"/>
              </a:ext>
            </a:extLst>
          </p:cNvPr>
          <p:cNvSpPr txBox="1"/>
          <p:nvPr/>
        </p:nvSpPr>
        <p:spPr>
          <a:xfrm>
            <a:off x="696577" y="3388215"/>
            <a:ext cx="550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E.g.</a:t>
            </a:r>
          </a:p>
          <a:p>
            <a:r>
              <a:rPr lang="en-CA" dirty="0">
                <a:hlinkClick r:id="rId3"/>
              </a:rPr>
              <a:t>Rob McClure’s overall vote on 2021 Jan US-Core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1871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F0D9B0-DA8C-4449-859A-118960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Change Proposal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B05D68-D479-49F8-8B0A-3EA20B9F38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3" y="1357310"/>
            <a:ext cx="4687716" cy="3098780"/>
          </a:xfrm>
        </p:spPr>
        <p:txBody>
          <a:bodyPr/>
          <a:lstStyle/>
          <a:p>
            <a:r>
              <a:rPr lang="en-CA" sz="2000" dirty="0"/>
              <a:t>Most common</a:t>
            </a:r>
          </a:p>
          <a:p>
            <a:r>
              <a:rPr lang="en-CA" sz="2000" dirty="0"/>
              <a:t>Any </a:t>
            </a:r>
            <a:br>
              <a:rPr lang="en-CA" sz="2000" dirty="0"/>
            </a:br>
            <a:r>
              <a:rPr lang="en-CA" sz="2000" dirty="0"/>
              <a:t>‘substantive’ </a:t>
            </a:r>
            <a:br>
              <a:rPr lang="en-CA" sz="2000" dirty="0"/>
            </a:br>
            <a:r>
              <a:rPr lang="en-CA" sz="2000" dirty="0"/>
              <a:t>change</a:t>
            </a:r>
          </a:p>
          <a:p>
            <a:r>
              <a:rPr lang="en-CA" sz="2000" dirty="0"/>
              <a:t>Only comment that can be voted ‘negative’</a:t>
            </a:r>
          </a:p>
          <a:p>
            <a:r>
              <a:rPr lang="en-CA" sz="2000" dirty="0"/>
              <a:t>Same as NEG, A-C or A-S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860D-3C71-4688-ADFF-696058518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3466-A718-460D-913E-5AC42A9F0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248E43-55CF-4D9C-81EE-9E332E423321}"/>
              </a:ext>
            </a:extLst>
          </p:cNvPr>
          <p:cNvGrpSpPr/>
          <p:nvPr/>
        </p:nvGrpSpPr>
        <p:grpSpPr>
          <a:xfrm>
            <a:off x="2523185" y="959707"/>
            <a:ext cx="6157089" cy="3538412"/>
            <a:chOff x="1215778" y="1112107"/>
            <a:chExt cx="6157089" cy="35384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6F983A-618D-4F14-8195-88D69EB3ABA9}"/>
                </a:ext>
              </a:extLst>
            </p:cNvPr>
            <p:cNvSpPr/>
            <p:nvPr/>
          </p:nvSpPr>
          <p:spPr>
            <a:xfrm>
              <a:off x="5906530" y="16805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11B5A7E-BB10-4FF1-8C24-0FDB29E62B01}"/>
                </a:ext>
              </a:extLst>
            </p:cNvPr>
            <p:cNvSpPr/>
            <p:nvPr/>
          </p:nvSpPr>
          <p:spPr>
            <a:xfrm>
              <a:off x="5754130" y="15281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245C9C0-F5E9-4FFE-8C4A-E7C870F302D4}"/>
                </a:ext>
              </a:extLst>
            </p:cNvPr>
            <p:cNvSpPr/>
            <p:nvPr/>
          </p:nvSpPr>
          <p:spPr>
            <a:xfrm>
              <a:off x="1215778" y="1375719"/>
              <a:ext cx="1466337" cy="103797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64BE757-243D-4049-910E-C8EAF041AB41}"/>
                </a:ext>
              </a:extLst>
            </p:cNvPr>
            <p:cNvSpPr/>
            <p:nvPr/>
          </p:nvSpPr>
          <p:spPr>
            <a:xfrm>
              <a:off x="3313517" y="1375719"/>
              <a:ext cx="1466337" cy="2265405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F58496C-0A34-4C82-ABFB-B7D560D688A0}"/>
                </a:ext>
              </a:extLst>
            </p:cNvPr>
            <p:cNvSpPr/>
            <p:nvPr/>
          </p:nvSpPr>
          <p:spPr>
            <a:xfrm>
              <a:off x="5601730" y="1375719"/>
              <a:ext cx="1466337" cy="2968818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A3E1971-5C0C-4A74-966D-A421A3B7F656}"/>
                </a:ext>
              </a:extLst>
            </p:cNvPr>
            <p:cNvSpPr/>
            <p:nvPr/>
          </p:nvSpPr>
          <p:spPr>
            <a:xfrm>
              <a:off x="131805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Definition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DE9D801-DF94-423C-A3D5-6900A2D00D03}"/>
                </a:ext>
              </a:extLst>
            </p:cNvPr>
            <p:cNvSpPr/>
            <p:nvPr/>
          </p:nvSpPr>
          <p:spPr>
            <a:xfrm>
              <a:off x="341458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Submission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1BEFBF-159B-49E4-A22D-A387D6E86B27}"/>
                </a:ext>
              </a:extLst>
            </p:cNvPr>
            <p:cNvSpPr/>
            <p:nvPr/>
          </p:nvSpPr>
          <p:spPr>
            <a:xfrm>
              <a:off x="3414584" y="2747320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Vote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6E919A6-AA71-4A2D-B011-A3D4A49400E1}"/>
                </a:ext>
              </a:extLst>
            </p:cNvPr>
            <p:cNvSpPr/>
            <p:nvPr/>
          </p:nvSpPr>
          <p:spPr>
            <a:xfrm>
              <a:off x="5708822" y="1507525"/>
              <a:ext cx="1260389" cy="57639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Change Proposal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E3AD980-9A62-47EE-A763-BEF5A3730D6F}"/>
                </a:ext>
              </a:extLst>
            </p:cNvPr>
            <p:cNvSpPr/>
            <p:nvPr/>
          </p:nvSpPr>
          <p:spPr>
            <a:xfrm>
              <a:off x="5708822" y="3651619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Comment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8E880E-D352-4301-AE15-487BE1936FD4}"/>
                </a:ext>
              </a:extLst>
            </p:cNvPr>
            <p:cNvSpPr/>
            <p:nvPr/>
          </p:nvSpPr>
          <p:spPr>
            <a:xfrm>
              <a:off x="5708822" y="2937051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Question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C13F875-589C-4A77-B3E5-6F23F696D306}"/>
                </a:ext>
              </a:extLst>
            </p:cNvPr>
            <p:cNvSpPr/>
            <p:nvPr/>
          </p:nvSpPr>
          <p:spPr>
            <a:xfrm>
              <a:off x="5708822" y="2222484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Technical Correction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704DF60-90B0-495C-8959-44086F1C6B02}"/>
                </a:ext>
              </a:extLst>
            </p:cNvPr>
            <p:cNvCxnSpPr>
              <a:stCxn id="43" idx="1"/>
              <a:endCxn id="42" idx="3"/>
            </p:cNvCxnSpPr>
            <p:nvPr/>
          </p:nvCxnSpPr>
          <p:spPr>
            <a:xfrm flipH="1">
              <a:off x="2578443" y="1898822"/>
              <a:ext cx="8361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BA36BCB-4788-47CB-9371-262B4FE0D5D7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044779" y="2290119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49C14E9-21CD-4A52-96D7-E2D5F88FB1E1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 flipV="1">
              <a:off x="4674973" y="1795721"/>
              <a:ext cx="1033849" cy="1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ABB17C5-2AC2-4608-ABC8-9502812CC011}"/>
                </a:ext>
              </a:extLst>
            </p:cNvPr>
            <p:cNvCxnSpPr>
              <a:stCxn id="44" idx="3"/>
              <a:endCxn id="49" idx="1"/>
            </p:cNvCxnSpPr>
            <p:nvPr/>
          </p:nvCxnSpPr>
          <p:spPr>
            <a:xfrm flipV="1">
              <a:off x="4674973" y="2510484"/>
              <a:ext cx="1033849" cy="62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1F0D39F-BE4F-43FA-B4CF-698282243E97}"/>
                </a:ext>
              </a:extLst>
            </p:cNvPr>
            <p:cNvCxnSpPr>
              <a:stCxn id="44" idx="3"/>
              <a:endCxn id="48" idx="1"/>
            </p:cNvCxnSpPr>
            <p:nvPr/>
          </p:nvCxnSpPr>
          <p:spPr>
            <a:xfrm>
              <a:off x="4674973" y="3138617"/>
              <a:ext cx="1033849" cy="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A679EC6-DE7C-445C-9108-B82B064B5C9E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4674973" y="3138617"/>
              <a:ext cx="1033849" cy="80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E72BD98-ECCD-4145-A852-5738E2E106AD}"/>
                </a:ext>
              </a:extLst>
            </p:cNvPr>
            <p:cNvSpPr txBox="1"/>
            <p:nvPr/>
          </p:nvSpPr>
          <p:spPr>
            <a:xfrm>
              <a:off x="3610382" y="2405832"/>
              <a:ext cx="7970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sub-task-of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4737999-DCD5-4861-89AC-AAF164755563}"/>
                </a:ext>
              </a:extLst>
            </p:cNvPr>
            <p:cNvSpPr txBox="1"/>
            <p:nvPr/>
          </p:nvSpPr>
          <p:spPr>
            <a:xfrm>
              <a:off x="4808840" y="2937051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Votes 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6395AB6-7161-4777-B26D-3C76861FE035}"/>
                </a:ext>
              </a:extLst>
            </p:cNvPr>
            <p:cNvSpPr txBox="1"/>
            <p:nvPr/>
          </p:nvSpPr>
          <p:spPr>
            <a:xfrm>
              <a:off x="1559359" y="1112107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183EB76-1786-42CA-BC8B-6CD1FCBD617C}"/>
                </a:ext>
              </a:extLst>
            </p:cNvPr>
            <p:cNvSpPr txBox="1"/>
            <p:nvPr/>
          </p:nvSpPr>
          <p:spPr>
            <a:xfrm>
              <a:off x="3185354" y="1116228"/>
              <a:ext cx="1662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 Submissions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03D01F-607E-4C77-831B-9CAE99410219}"/>
                </a:ext>
              </a:extLst>
            </p:cNvPr>
            <p:cNvSpPr txBox="1"/>
            <p:nvPr/>
          </p:nvSpPr>
          <p:spPr>
            <a:xfrm>
              <a:off x="5515474" y="1116228"/>
              <a:ext cx="1638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Specification Feedback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52BFF5-8E2F-45A1-B6E1-152E2172F3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304" y="1702147"/>
              <a:ext cx="38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DABC9EA-7D5B-4B0F-A28A-E788BC104624}"/>
                </a:ext>
              </a:extLst>
            </p:cNvPr>
            <p:cNvCxnSpPr/>
            <p:nvPr/>
          </p:nvCxnSpPr>
          <p:spPr>
            <a:xfrm flipV="1">
              <a:off x="4674973" y="1701114"/>
              <a:ext cx="366584" cy="350108"/>
            </a:xfrm>
            <a:prstGeom prst="bentConnector3">
              <a:avLst>
                <a:gd name="adj1" fmla="val 971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9B85986-1138-4295-9D2D-40499FB43762}"/>
                </a:ext>
              </a:extLst>
            </p:cNvPr>
            <p:cNvSpPr txBox="1"/>
            <p:nvPr/>
          </p:nvSpPr>
          <p:spPr>
            <a:xfrm>
              <a:off x="4730292" y="1680519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</a:t>
              </a:r>
            </a:p>
            <a:p>
              <a:r>
                <a:rPr lang="en-CA" sz="1050" dirty="0"/>
                <a:t>Same as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0700A15-E97F-466E-B02C-54D1F5C58131}"/>
                </a:ext>
              </a:extLst>
            </p:cNvPr>
            <p:cNvSpPr txBox="1"/>
            <p:nvPr/>
          </p:nvSpPr>
          <p:spPr>
            <a:xfrm>
              <a:off x="2746795" y="1668419"/>
              <a:ext cx="4972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dirty="0"/>
                <a:t>Votes</a:t>
              </a:r>
              <a:br>
                <a:rPr lang="en-CA" sz="1050" dirty="0"/>
              </a:br>
              <a:r>
                <a:rPr lang="en-CA" sz="1050" dirty="0"/>
                <a:t>on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B51297B-8E50-4ED6-BBFE-53D19190A29A}"/>
              </a:ext>
            </a:extLst>
          </p:cNvPr>
          <p:cNvSpPr txBox="1"/>
          <p:nvPr/>
        </p:nvSpPr>
        <p:spPr>
          <a:xfrm>
            <a:off x="1177033" y="3773194"/>
            <a:ext cx="508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E.g.</a:t>
            </a:r>
          </a:p>
          <a:p>
            <a:r>
              <a:rPr lang="en-CA" dirty="0">
                <a:hlinkClick r:id="rId3"/>
              </a:rPr>
              <a:t>“Change wording from X to Y”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B1BA76-5567-4159-8817-7EB4AB0DB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522" y="257200"/>
            <a:ext cx="571580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8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F0D9B0-DA8C-4449-859A-118960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Technical Correction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EEE303-3836-4FE5-B089-B76310628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Spelling,</a:t>
            </a:r>
            <a:br>
              <a:rPr lang="en-CA" dirty="0"/>
            </a:br>
            <a:r>
              <a:rPr lang="en-CA" dirty="0"/>
              <a:t>grammar,</a:t>
            </a:r>
            <a:br>
              <a:rPr lang="en-CA" dirty="0"/>
            </a:br>
            <a:r>
              <a:rPr lang="en-CA" dirty="0"/>
              <a:t>formatting</a:t>
            </a:r>
          </a:p>
          <a:p>
            <a:r>
              <a:rPr lang="en-CA" dirty="0"/>
              <a:t>Can’t vote negative</a:t>
            </a:r>
          </a:p>
          <a:p>
            <a:r>
              <a:rPr lang="en-CA" dirty="0"/>
              <a:t>Same as A-T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860D-3C71-4688-ADFF-696058518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3466-A718-460D-913E-5AC42A9F0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2DBB92C-394C-45CD-A7F5-288348597890}"/>
              </a:ext>
            </a:extLst>
          </p:cNvPr>
          <p:cNvGrpSpPr/>
          <p:nvPr/>
        </p:nvGrpSpPr>
        <p:grpSpPr>
          <a:xfrm>
            <a:off x="2523185" y="959707"/>
            <a:ext cx="6157089" cy="3538412"/>
            <a:chOff x="1215778" y="1112107"/>
            <a:chExt cx="6157089" cy="35384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53B6F00-485D-4523-855C-CF4321E7A578}"/>
                </a:ext>
              </a:extLst>
            </p:cNvPr>
            <p:cNvSpPr/>
            <p:nvPr/>
          </p:nvSpPr>
          <p:spPr>
            <a:xfrm>
              <a:off x="5906530" y="16805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FDA6743-A4B4-4B43-84DF-550C94175C23}"/>
                </a:ext>
              </a:extLst>
            </p:cNvPr>
            <p:cNvSpPr/>
            <p:nvPr/>
          </p:nvSpPr>
          <p:spPr>
            <a:xfrm>
              <a:off x="5754130" y="15281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CA5081-24A6-4237-9918-8671FA650817}"/>
                </a:ext>
              </a:extLst>
            </p:cNvPr>
            <p:cNvSpPr/>
            <p:nvPr/>
          </p:nvSpPr>
          <p:spPr>
            <a:xfrm>
              <a:off x="1215778" y="1375719"/>
              <a:ext cx="1466337" cy="103797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AC3E94-B272-4997-A299-338757204BCC}"/>
                </a:ext>
              </a:extLst>
            </p:cNvPr>
            <p:cNvSpPr/>
            <p:nvPr/>
          </p:nvSpPr>
          <p:spPr>
            <a:xfrm>
              <a:off x="3313517" y="1375719"/>
              <a:ext cx="1466337" cy="2265405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74E9579-2AE1-45F5-B07D-491390E1835E}"/>
                </a:ext>
              </a:extLst>
            </p:cNvPr>
            <p:cNvSpPr/>
            <p:nvPr/>
          </p:nvSpPr>
          <p:spPr>
            <a:xfrm>
              <a:off x="5601730" y="1375719"/>
              <a:ext cx="1466337" cy="2968818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80D5C3-2E8C-4295-9797-F10FAF7C8111}"/>
                </a:ext>
              </a:extLst>
            </p:cNvPr>
            <p:cNvSpPr/>
            <p:nvPr/>
          </p:nvSpPr>
          <p:spPr>
            <a:xfrm>
              <a:off x="131805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Definition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C625B9-BA7E-41AA-BCB3-1AABF9DCA7BB}"/>
                </a:ext>
              </a:extLst>
            </p:cNvPr>
            <p:cNvSpPr/>
            <p:nvPr/>
          </p:nvSpPr>
          <p:spPr>
            <a:xfrm>
              <a:off x="341458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Submission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DF75504-92B3-40D3-80CF-D2BEF868F1F4}"/>
                </a:ext>
              </a:extLst>
            </p:cNvPr>
            <p:cNvSpPr/>
            <p:nvPr/>
          </p:nvSpPr>
          <p:spPr>
            <a:xfrm>
              <a:off x="3414584" y="2747320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Vote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5AF93D9-4871-4E6D-863F-5155AE7AAA66}"/>
                </a:ext>
              </a:extLst>
            </p:cNvPr>
            <p:cNvSpPr/>
            <p:nvPr/>
          </p:nvSpPr>
          <p:spPr>
            <a:xfrm>
              <a:off x="5708822" y="1507525"/>
              <a:ext cx="1260389" cy="576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Change Proposal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B797195-2599-49E0-9775-35CCBCEC4204}"/>
                </a:ext>
              </a:extLst>
            </p:cNvPr>
            <p:cNvSpPr/>
            <p:nvPr/>
          </p:nvSpPr>
          <p:spPr>
            <a:xfrm>
              <a:off x="5708822" y="3651619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Comment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1E24EA7-251B-45DD-8AF0-C294FA2F7364}"/>
                </a:ext>
              </a:extLst>
            </p:cNvPr>
            <p:cNvSpPr/>
            <p:nvPr/>
          </p:nvSpPr>
          <p:spPr>
            <a:xfrm>
              <a:off x="5708822" y="2937051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Question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4EB330-1986-4C9D-9C65-AE9CCA953012}"/>
                </a:ext>
              </a:extLst>
            </p:cNvPr>
            <p:cNvSpPr/>
            <p:nvPr/>
          </p:nvSpPr>
          <p:spPr>
            <a:xfrm>
              <a:off x="5708822" y="2222484"/>
              <a:ext cx="1260389" cy="576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Technical Correction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17A7866-A43E-4061-8D19-37300F8002F3}"/>
                </a:ext>
              </a:extLst>
            </p:cNvPr>
            <p:cNvCxnSpPr>
              <a:stCxn id="43" idx="1"/>
              <a:endCxn id="42" idx="3"/>
            </p:cNvCxnSpPr>
            <p:nvPr/>
          </p:nvCxnSpPr>
          <p:spPr>
            <a:xfrm flipH="1">
              <a:off x="2578443" y="1898822"/>
              <a:ext cx="8361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956C2DF-6B1E-4B71-BAC7-161F4403BFEB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044779" y="2290119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762E052-9649-4B88-A7C5-95EFA3A190FD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 flipV="1">
              <a:off x="4674973" y="1795721"/>
              <a:ext cx="1033849" cy="1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6223F7-FC31-472D-8345-AEF2F6C305E7}"/>
                </a:ext>
              </a:extLst>
            </p:cNvPr>
            <p:cNvCxnSpPr>
              <a:stCxn id="44" idx="3"/>
              <a:endCxn id="49" idx="1"/>
            </p:cNvCxnSpPr>
            <p:nvPr/>
          </p:nvCxnSpPr>
          <p:spPr>
            <a:xfrm flipV="1">
              <a:off x="4674973" y="2510484"/>
              <a:ext cx="1033849" cy="62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9FBEFA-2741-4CCA-858A-36F42F19B556}"/>
                </a:ext>
              </a:extLst>
            </p:cNvPr>
            <p:cNvCxnSpPr>
              <a:stCxn id="44" idx="3"/>
              <a:endCxn id="48" idx="1"/>
            </p:cNvCxnSpPr>
            <p:nvPr/>
          </p:nvCxnSpPr>
          <p:spPr>
            <a:xfrm>
              <a:off x="4674973" y="3138617"/>
              <a:ext cx="1033849" cy="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4E96BBB-2CF9-43B7-8526-C3C281E92957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4674973" y="3138617"/>
              <a:ext cx="1033849" cy="80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B8275C3-562F-4DE4-842E-17E1C2BE7DAC}"/>
                </a:ext>
              </a:extLst>
            </p:cNvPr>
            <p:cNvSpPr txBox="1"/>
            <p:nvPr/>
          </p:nvSpPr>
          <p:spPr>
            <a:xfrm>
              <a:off x="3610382" y="2405832"/>
              <a:ext cx="7970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sub-task-of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50DBD6-AE66-45AD-BEE9-E8DEEDEB0EF8}"/>
                </a:ext>
              </a:extLst>
            </p:cNvPr>
            <p:cNvSpPr txBox="1"/>
            <p:nvPr/>
          </p:nvSpPr>
          <p:spPr>
            <a:xfrm>
              <a:off x="4808840" y="2937051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Votes 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D1FEED-8704-4498-98B1-BE31C5C5E30A}"/>
                </a:ext>
              </a:extLst>
            </p:cNvPr>
            <p:cNvSpPr txBox="1"/>
            <p:nvPr/>
          </p:nvSpPr>
          <p:spPr>
            <a:xfrm>
              <a:off x="1559359" y="1112107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290A08-B51C-4F2D-A2DA-545E0BE519CC}"/>
                </a:ext>
              </a:extLst>
            </p:cNvPr>
            <p:cNvSpPr txBox="1"/>
            <p:nvPr/>
          </p:nvSpPr>
          <p:spPr>
            <a:xfrm>
              <a:off x="3185354" y="1116228"/>
              <a:ext cx="1662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 Submissions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5B8FFF1-FE42-4DBF-A83C-A26FA157AEA8}"/>
                </a:ext>
              </a:extLst>
            </p:cNvPr>
            <p:cNvSpPr txBox="1"/>
            <p:nvPr/>
          </p:nvSpPr>
          <p:spPr>
            <a:xfrm>
              <a:off x="5515474" y="1116228"/>
              <a:ext cx="1638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Specification Feedback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89025E6-A868-4D44-80EA-638259338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304" y="1702147"/>
              <a:ext cx="38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7DDEA2E-7DAF-4E15-8D75-066034690D32}"/>
                </a:ext>
              </a:extLst>
            </p:cNvPr>
            <p:cNvCxnSpPr/>
            <p:nvPr/>
          </p:nvCxnSpPr>
          <p:spPr>
            <a:xfrm flipV="1">
              <a:off x="4674973" y="1701114"/>
              <a:ext cx="366584" cy="350108"/>
            </a:xfrm>
            <a:prstGeom prst="bentConnector3">
              <a:avLst>
                <a:gd name="adj1" fmla="val 971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6809224-ADDF-47AD-9F5D-3ECE7987DC93}"/>
                </a:ext>
              </a:extLst>
            </p:cNvPr>
            <p:cNvSpPr txBox="1"/>
            <p:nvPr/>
          </p:nvSpPr>
          <p:spPr>
            <a:xfrm>
              <a:off x="4730292" y="1680519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</a:t>
              </a:r>
            </a:p>
            <a:p>
              <a:r>
                <a:rPr lang="en-CA" sz="1050" dirty="0"/>
                <a:t>Same as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3B1645-0249-4C1D-AD8A-8EDC37B6FE6B}"/>
                </a:ext>
              </a:extLst>
            </p:cNvPr>
            <p:cNvSpPr txBox="1"/>
            <p:nvPr/>
          </p:nvSpPr>
          <p:spPr>
            <a:xfrm>
              <a:off x="2746795" y="1668419"/>
              <a:ext cx="4972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dirty="0"/>
                <a:t>Votes</a:t>
              </a:r>
              <a:br>
                <a:rPr lang="en-CA" sz="1050" dirty="0"/>
              </a:br>
              <a:r>
                <a:rPr lang="en-CA" sz="1050" dirty="0"/>
                <a:t>on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1E9CAB5-733B-4A65-B5C1-AF605A1274E5}"/>
              </a:ext>
            </a:extLst>
          </p:cNvPr>
          <p:cNvSpPr txBox="1"/>
          <p:nvPr/>
        </p:nvSpPr>
        <p:spPr>
          <a:xfrm>
            <a:off x="696577" y="3554670"/>
            <a:ext cx="446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E.g.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-apple-system"/>
                <a:hlinkClick r:id="rId3"/>
              </a:rPr>
              <a:t>fix typo, changing "addition" to "additional"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037E2-5EC0-41E3-8EBB-CE2092115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920" y="422824"/>
            <a:ext cx="438422" cy="45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1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F0D9B0-DA8C-4449-859A-118960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3D37A7-10C9-43D6-BF85-65C35DFD8E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Not seeking</a:t>
            </a:r>
            <a:br>
              <a:rPr lang="en-CA" dirty="0"/>
            </a:br>
            <a:r>
              <a:rPr lang="en-CA" dirty="0"/>
              <a:t>change, just</a:t>
            </a:r>
            <a:br>
              <a:rPr lang="en-CA" dirty="0"/>
            </a:br>
            <a:r>
              <a:rPr lang="en-CA" dirty="0"/>
              <a:t>an answer</a:t>
            </a:r>
          </a:p>
          <a:p>
            <a:r>
              <a:rPr lang="en-CA" dirty="0"/>
              <a:t>Consider </a:t>
            </a:r>
            <a:r>
              <a:rPr lang="en-CA" dirty="0" err="1"/>
              <a:t>Zulip</a:t>
            </a:r>
            <a:r>
              <a:rPr lang="en-CA" dirty="0"/>
              <a:t> instead</a:t>
            </a:r>
          </a:p>
          <a:p>
            <a:r>
              <a:rPr lang="en-CA" dirty="0"/>
              <a:t>Can’t vote negative</a:t>
            </a:r>
          </a:p>
          <a:p>
            <a:r>
              <a:rPr lang="en-CA" dirty="0"/>
              <a:t>Same as A-Q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860D-3C71-4688-ADFF-696058518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3466-A718-460D-913E-5AC42A9F0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128D84-F061-4C9D-8DBB-31DCF969DAAC}"/>
              </a:ext>
            </a:extLst>
          </p:cNvPr>
          <p:cNvGrpSpPr/>
          <p:nvPr/>
        </p:nvGrpSpPr>
        <p:grpSpPr>
          <a:xfrm>
            <a:off x="2523185" y="959707"/>
            <a:ext cx="6157089" cy="3538412"/>
            <a:chOff x="1215778" y="1112107"/>
            <a:chExt cx="6157089" cy="35384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8195A8-7503-4772-9406-8B14953459D1}"/>
                </a:ext>
              </a:extLst>
            </p:cNvPr>
            <p:cNvSpPr/>
            <p:nvPr/>
          </p:nvSpPr>
          <p:spPr>
            <a:xfrm>
              <a:off x="5906530" y="16805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1F962DF-6A87-4DE6-92C4-63ECD430741C}"/>
                </a:ext>
              </a:extLst>
            </p:cNvPr>
            <p:cNvSpPr/>
            <p:nvPr/>
          </p:nvSpPr>
          <p:spPr>
            <a:xfrm>
              <a:off x="5754130" y="15281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3AE77F-A447-4E52-8351-DE8EB6DD8520}"/>
                </a:ext>
              </a:extLst>
            </p:cNvPr>
            <p:cNvSpPr/>
            <p:nvPr/>
          </p:nvSpPr>
          <p:spPr>
            <a:xfrm>
              <a:off x="1215778" y="1375719"/>
              <a:ext cx="1466337" cy="103797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90D33A0-F3EC-4629-8821-4E53F74F0543}"/>
                </a:ext>
              </a:extLst>
            </p:cNvPr>
            <p:cNvSpPr/>
            <p:nvPr/>
          </p:nvSpPr>
          <p:spPr>
            <a:xfrm>
              <a:off x="3313517" y="1375719"/>
              <a:ext cx="1466337" cy="2265405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832AECC-5C01-4E0F-AF72-D9471E9FA190}"/>
                </a:ext>
              </a:extLst>
            </p:cNvPr>
            <p:cNvSpPr/>
            <p:nvPr/>
          </p:nvSpPr>
          <p:spPr>
            <a:xfrm>
              <a:off x="5601730" y="1375719"/>
              <a:ext cx="1466337" cy="2968818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F4362D0-0903-436F-A83F-0C528003F8A1}"/>
                </a:ext>
              </a:extLst>
            </p:cNvPr>
            <p:cNvSpPr/>
            <p:nvPr/>
          </p:nvSpPr>
          <p:spPr>
            <a:xfrm>
              <a:off x="131805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Definition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418E4BE-30A7-4EF6-9BF1-B7DE731336CB}"/>
                </a:ext>
              </a:extLst>
            </p:cNvPr>
            <p:cNvSpPr/>
            <p:nvPr/>
          </p:nvSpPr>
          <p:spPr>
            <a:xfrm>
              <a:off x="341458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Submission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390ACC2-F2A0-4430-8B60-4BAB4D4F8650}"/>
                </a:ext>
              </a:extLst>
            </p:cNvPr>
            <p:cNvSpPr/>
            <p:nvPr/>
          </p:nvSpPr>
          <p:spPr>
            <a:xfrm>
              <a:off x="3414584" y="2747320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Vote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B41E0F-903D-450E-A5F8-AE1D7D1A1C5E}"/>
                </a:ext>
              </a:extLst>
            </p:cNvPr>
            <p:cNvSpPr/>
            <p:nvPr/>
          </p:nvSpPr>
          <p:spPr>
            <a:xfrm>
              <a:off x="5708822" y="1507525"/>
              <a:ext cx="1260389" cy="576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Change Proposal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4A2AFBD-5AD6-40A6-968F-9123E618B84A}"/>
                </a:ext>
              </a:extLst>
            </p:cNvPr>
            <p:cNvSpPr/>
            <p:nvPr/>
          </p:nvSpPr>
          <p:spPr>
            <a:xfrm>
              <a:off x="5708822" y="3651619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Comment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E8DDCF5-3E2A-4B85-98A2-187155865DF4}"/>
                </a:ext>
              </a:extLst>
            </p:cNvPr>
            <p:cNvSpPr/>
            <p:nvPr/>
          </p:nvSpPr>
          <p:spPr>
            <a:xfrm>
              <a:off x="5708822" y="2937051"/>
              <a:ext cx="1260389" cy="576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Question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011816-29BD-473C-96C7-2181737D9252}"/>
                </a:ext>
              </a:extLst>
            </p:cNvPr>
            <p:cNvSpPr/>
            <p:nvPr/>
          </p:nvSpPr>
          <p:spPr>
            <a:xfrm>
              <a:off x="5708822" y="2222484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Technical Correction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7B70C16-2925-46A7-A50B-0A2E9D960AC9}"/>
                </a:ext>
              </a:extLst>
            </p:cNvPr>
            <p:cNvCxnSpPr>
              <a:stCxn id="43" idx="1"/>
              <a:endCxn id="42" idx="3"/>
            </p:cNvCxnSpPr>
            <p:nvPr/>
          </p:nvCxnSpPr>
          <p:spPr>
            <a:xfrm flipH="1">
              <a:off x="2578443" y="1898822"/>
              <a:ext cx="8361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E49FF68-C88B-42CA-AFBD-04F476E59C70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044779" y="2290119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62EE1AB-52F7-4C67-AF34-1274C2FE6861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 flipV="1">
              <a:off x="4674973" y="1795721"/>
              <a:ext cx="1033849" cy="1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67F4A25-EA73-47A1-AB8D-7C40C059E5D9}"/>
                </a:ext>
              </a:extLst>
            </p:cNvPr>
            <p:cNvCxnSpPr>
              <a:stCxn id="44" idx="3"/>
              <a:endCxn id="49" idx="1"/>
            </p:cNvCxnSpPr>
            <p:nvPr/>
          </p:nvCxnSpPr>
          <p:spPr>
            <a:xfrm flipV="1">
              <a:off x="4674973" y="2510484"/>
              <a:ext cx="1033849" cy="62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21D5D74-C1C2-4641-9400-06C24C0537E6}"/>
                </a:ext>
              </a:extLst>
            </p:cNvPr>
            <p:cNvCxnSpPr>
              <a:stCxn id="44" idx="3"/>
              <a:endCxn id="48" idx="1"/>
            </p:cNvCxnSpPr>
            <p:nvPr/>
          </p:nvCxnSpPr>
          <p:spPr>
            <a:xfrm>
              <a:off x="4674973" y="3138617"/>
              <a:ext cx="1033849" cy="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D24EA14-832E-4B5A-AEAF-D33EC2D76CC4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4674973" y="3138617"/>
              <a:ext cx="1033849" cy="80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2665791-6D81-4A99-8BC4-771C357DC024}"/>
                </a:ext>
              </a:extLst>
            </p:cNvPr>
            <p:cNvSpPr txBox="1"/>
            <p:nvPr/>
          </p:nvSpPr>
          <p:spPr>
            <a:xfrm>
              <a:off x="3610382" y="2405832"/>
              <a:ext cx="7970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sub-task-of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5CB836-7259-4023-87FD-593A94BB14EF}"/>
                </a:ext>
              </a:extLst>
            </p:cNvPr>
            <p:cNvSpPr txBox="1"/>
            <p:nvPr/>
          </p:nvSpPr>
          <p:spPr>
            <a:xfrm>
              <a:off x="4808840" y="2937051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Votes 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379E27-CC02-4FB7-BEE2-D11625735C80}"/>
                </a:ext>
              </a:extLst>
            </p:cNvPr>
            <p:cNvSpPr txBox="1"/>
            <p:nvPr/>
          </p:nvSpPr>
          <p:spPr>
            <a:xfrm>
              <a:off x="1559359" y="1112107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371022-755A-4180-AEB1-77667F4FCCF3}"/>
                </a:ext>
              </a:extLst>
            </p:cNvPr>
            <p:cNvSpPr txBox="1"/>
            <p:nvPr/>
          </p:nvSpPr>
          <p:spPr>
            <a:xfrm>
              <a:off x="3185354" y="1116228"/>
              <a:ext cx="1662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 Submissions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16933B3-0687-41E1-9DFE-7FD04EEE776A}"/>
                </a:ext>
              </a:extLst>
            </p:cNvPr>
            <p:cNvSpPr txBox="1"/>
            <p:nvPr/>
          </p:nvSpPr>
          <p:spPr>
            <a:xfrm>
              <a:off x="5515474" y="1116228"/>
              <a:ext cx="1638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Specification Feedback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E39D4E7-0430-469F-B218-AA2DFB610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304" y="1702147"/>
              <a:ext cx="38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EE2E9B53-E382-45C6-9D63-01B47DA902C6}"/>
                </a:ext>
              </a:extLst>
            </p:cNvPr>
            <p:cNvCxnSpPr/>
            <p:nvPr/>
          </p:nvCxnSpPr>
          <p:spPr>
            <a:xfrm flipV="1">
              <a:off x="4674973" y="1701114"/>
              <a:ext cx="366584" cy="350108"/>
            </a:xfrm>
            <a:prstGeom prst="bentConnector3">
              <a:avLst>
                <a:gd name="adj1" fmla="val 971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A334C2-0496-49BA-B3CF-0CBD0036A901}"/>
                </a:ext>
              </a:extLst>
            </p:cNvPr>
            <p:cNvSpPr txBox="1"/>
            <p:nvPr/>
          </p:nvSpPr>
          <p:spPr>
            <a:xfrm>
              <a:off x="4730292" y="1680519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</a:t>
              </a:r>
            </a:p>
            <a:p>
              <a:r>
                <a:rPr lang="en-CA" sz="1050" dirty="0"/>
                <a:t>Same as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15EB1B1-A05F-473A-BC1B-9A8DC204036A}"/>
                </a:ext>
              </a:extLst>
            </p:cNvPr>
            <p:cNvSpPr txBox="1"/>
            <p:nvPr/>
          </p:nvSpPr>
          <p:spPr>
            <a:xfrm>
              <a:off x="2746795" y="1668419"/>
              <a:ext cx="4972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dirty="0"/>
                <a:t>Votes</a:t>
              </a:r>
              <a:br>
                <a:rPr lang="en-CA" sz="1050" dirty="0"/>
              </a:br>
              <a:r>
                <a:rPr lang="en-CA" sz="1050" dirty="0"/>
                <a:t>on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4D7E06A-5CB9-4E10-A9E2-DFC441FA9D1C}"/>
              </a:ext>
            </a:extLst>
          </p:cNvPr>
          <p:cNvSpPr txBox="1"/>
          <p:nvPr/>
        </p:nvSpPr>
        <p:spPr>
          <a:xfrm>
            <a:off x="653840" y="3775501"/>
            <a:ext cx="5695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E.g.</a:t>
            </a:r>
          </a:p>
          <a:p>
            <a:r>
              <a:rPr lang="en-CA" dirty="0"/>
              <a:t>“</a:t>
            </a:r>
            <a:r>
              <a:rPr lang="en-CA" dirty="0" err="1">
                <a:hlinkClick r:id="rId3"/>
              </a:rPr>
              <a:t>i</a:t>
            </a:r>
            <a:r>
              <a:rPr lang="en-US" dirty="0">
                <a:hlinkClick r:id="rId3"/>
              </a:rPr>
              <a:t>s the HRex Coverage Profile still necessary</a:t>
            </a:r>
            <a:r>
              <a:rPr lang="en-CA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1999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F0D9B0-DA8C-4449-859A-118960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D87408-9A56-48B8-B554-24C115824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No response</a:t>
            </a:r>
            <a:br>
              <a:rPr lang="en-CA" dirty="0"/>
            </a:br>
            <a:r>
              <a:rPr lang="en-CA" dirty="0"/>
              <a:t>needed</a:t>
            </a:r>
          </a:p>
          <a:p>
            <a:r>
              <a:rPr lang="en-CA" dirty="0"/>
              <a:t>Consider</a:t>
            </a:r>
            <a:br>
              <a:rPr lang="en-CA" dirty="0"/>
            </a:br>
            <a:r>
              <a:rPr lang="en-CA" dirty="0" err="1"/>
              <a:t>Zulip</a:t>
            </a:r>
            <a:r>
              <a:rPr lang="en-CA" dirty="0"/>
              <a:t> instead</a:t>
            </a:r>
          </a:p>
          <a:p>
            <a:r>
              <a:rPr lang="en-CA" dirty="0"/>
              <a:t>Can’t vote negative</a:t>
            </a:r>
          </a:p>
          <a:p>
            <a:r>
              <a:rPr lang="en-CA" dirty="0"/>
              <a:t>Same as A-A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860D-3C71-4688-ADFF-696058518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3466-A718-460D-913E-5AC42A9F0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11A3B5-70D9-4114-A274-CF00A4D9D625}"/>
              </a:ext>
            </a:extLst>
          </p:cNvPr>
          <p:cNvGrpSpPr/>
          <p:nvPr/>
        </p:nvGrpSpPr>
        <p:grpSpPr>
          <a:xfrm>
            <a:off x="2686158" y="870067"/>
            <a:ext cx="6157089" cy="3538412"/>
            <a:chOff x="1215778" y="1112107"/>
            <a:chExt cx="6157089" cy="35384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A729C19-1027-4C3D-B661-42E745F6C95A}"/>
                </a:ext>
              </a:extLst>
            </p:cNvPr>
            <p:cNvSpPr/>
            <p:nvPr/>
          </p:nvSpPr>
          <p:spPr>
            <a:xfrm>
              <a:off x="5906530" y="16805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0352BA0-7C6C-445E-971C-6A1964CD9D09}"/>
                </a:ext>
              </a:extLst>
            </p:cNvPr>
            <p:cNvSpPr/>
            <p:nvPr/>
          </p:nvSpPr>
          <p:spPr>
            <a:xfrm>
              <a:off x="5754130" y="15281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6D2B489-A96E-4D36-ABD2-02EA958A5A19}"/>
                </a:ext>
              </a:extLst>
            </p:cNvPr>
            <p:cNvSpPr/>
            <p:nvPr/>
          </p:nvSpPr>
          <p:spPr>
            <a:xfrm>
              <a:off x="1215778" y="1375719"/>
              <a:ext cx="1466337" cy="103797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E4984AD-8CEA-434B-9B7E-49F56C7DABB2}"/>
                </a:ext>
              </a:extLst>
            </p:cNvPr>
            <p:cNvSpPr/>
            <p:nvPr/>
          </p:nvSpPr>
          <p:spPr>
            <a:xfrm>
              <a:off x="3313517" y="1375719"/>
              <a:ext cx="1466337" cy="2265405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232EF37-36D3-408C-BB8F-5AE83D0A54B2}"/>
                </a:ext>
              </a:extLst>
            </p:cNvPr>
            <p:cNvSpPr/>
            <p:nvPr/>
          </p:nvSpPr>
          <p:spPr>
            <a:xfrm>
              <a:off x="5601730" y="1375719"/>
              <a:ext cx="1466337" cy="2968818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5FD6D7-9169-44A3-9927-3EB5889B07B9}"/>
                </a:ext>
              </a:extLst>
            </p:cNvPr>
            <p:cNvSpPr/>
            <p:nvPr/>
          </p:nvSpPr>
          <p:spPr>
            <a:xfrm>
              <a:off x="131805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Definition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E702603-27CB-4DC3-ADC0-6D9CF1993196}"/>
                </a:ext>
              </a:extLst>
            </p:cNvPr>
            <p:cNvSpPr/>
            <p:nvPr/>
          </p:nvSpPr>
          <p:spPr>
            <a:xfrm>
              <a:off x="341458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Submission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145315-6F3E-42E1-B34B-01D8677E2AFD}"/>
                </a:ext>
              </a:extLst>
            </p:cNvPr>
            <p:cNvSpPr/>
            <p:nvPr/>
          </p:nvSpPr>
          <p:spPr>
            <a:xfrm>
              <a:off x="3414584" y="2747320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Vote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C9F5FC-610F-46B1-B945-F7D5FA02F271}"/>
                </a:ext>
              </a:extLst>
            </p:cNvPr>
            <p:cNvSpPr/>
            <p:nvPr/>
          </p:nvSpPr>
          <p:spPr>
            <a:xfrm>
              <a:off x="5708822" y="1507525"/>
              <a:ext cx="1260389" cy="576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Change Proposal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7B3FDD-EA65-4A42-B5A2-4C6F6CB6B5FC}"/>
                </a:ext>
              </a:extLst>
            </p:cNvPr>
            <p:cNvSpPr/>
            <p:nvPr/>
          </p:nvSpPr>
          <p:spPr>
            <a:xfrm>
              <a:off x="5708822" y="3651619"/>
              <a:ext cx="1260389" cy="576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Comment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BA87B25-AE58-48D9-A994-480C9129A72F}"/>
                </a:ext>
              </a:extLst>
            </p:cNvPr>
            <p:cNvSpPr/>
            <p:nvPr/>
          </p:nvSpPr>
          <p:spPr>
            <a:xfrm>
              <a:off x="5708822" y="2937051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Question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A5DA4AD-3DE1-47C5-A457-2C290E9A6ECA}"/>
                </a:ext>
              </a:extLst>
            </p:cNvPr>
            <p:cNvSpPr/>
            <p:nvPr/>
          </p:nvSpPr>
          <p:spPr>
            <a:xfrm>
              <a:off x="5708822" y="2222484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Technical Correction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EDC77E5-4B65-4861-9121-B96E35D2492A}"/>
                </a:ext>
              </a:extLst>
            </p:cNvPr>
            <p:cNvCxnSpPr>
              <a:stCxn id="43" idx="1"/>
              <a:endCxn id="42" idx="3"/>
            </p:cNvCxnSpPr>
            <p:nvPr/>
          </p:nvCxnSpPr>
          <p:spPr>
            <a:xfrm flipH="1">
              <a:off x="2578443" y="1898822"/>
              <a:ext cx="8361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8E74EF-9EEA-477C-A2FF-F35AFD3DC6E5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044779" y="2290119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C88CE1E-535A-477D-95A0-B4D020EB886A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 flipV="1">
              <a:off x="4674973" y="1795721"/>
              <a:ext cx="1033849" cy="1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8674CC5-74DD-45E6-BD8C-66BB363C1297}"/>
                </a:ext>
              </a:extLst>
            </p:cNvPr>
            <p:cNvCxnSpPr>
              <a:stCxn id="44" idx="3"/>
              <a:endCxn id="49" idx="1"/>
            </p:cNvCxnSpPr>
            <p:nvPr/>
          </p:nvCxnSpPr>
          <p:spPr>
            <a:xfrm flipV="1">
              <a:off x="4674973" y="2510484"/>
              <a:ext cx="1033849" cy="62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524B9B1-3B51-4D49-ABF7-7B2C1B5FACA0}"/>
                </a:ext>
              </a:extLst>
            </p:cNvPr>
            <p:cNvCxnSpPr>
              <a:stCxn id="44" idx="3"/>
              <a:endCxn id="48" idx="1"/>
            </p:cNvCxnSpPr>
            <p:nvPr/>
          </p:nvCxnSpPr>
          <p:spPr>
            <a:xfrm>
              <a:off x="4674973" y="3138617"/>
              <a:ext cx="1033849" cy="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71CCFDA-E483-492A-AF59-F8D0E91C8AB7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4674973" y="3138617"/>
              <a:ext cx="1033849" cy="80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2294B1-AB9C-4F7C-B515-E3807736E9C4}"/>
                </a:ext>
              </a:extLst>
            </p:cNvPr>
            <p:cNvSpPr txBox="1"/>
            <p:nvPr/>
          </p:nvSpPr>
          <p:spPr>
            <a:xfrm>
              <a:off x="3610382" y="2405832"/>
              <a:ext cx="7970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sub-task-of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587D43-B223-4523-AAA8-5E8770D5BFF6}"/>
                </a:ext>
              </a:extLst>
            </p:cNvPr>
            <p:cNvSpPr txBox="1"/>
            <p:nvPr/>
          </p:nvSpPr>
          <p:spPr>
            <a:xfrm>
              <a:off x="4808840" y="2937051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Votes 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3D2DA44-965B-4868-BC6A-6FA42E18013C}"/>
                </a:ext>
              </a:extLst>
            </p:cNvPr>
            <p:cNvSpPr txBox="1"/>
            <p:nvPr/>
          </p:nvSpPr>
          <p:spPr>
            <a:xfrm>
              <a:off x="1559359" y="1112107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5F835E-6B7D-43CE-B2AD-E22C6A3F38A1}"/>
                </a:ext>
              </a:extLst>
            </p:cNvPr>
            <p:cNvSpPr txBox="1"/>
            <p:nvPr/>
          </p:nvSpPr>
          <p:spPr>
            <a:xfrm>
              <a:off x="3185354" y="1116228"/>
              <a:ext cx="1662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 Submissions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1F222D6-F28A-41A7-8820-254E71363DAF}"/>
                </a:ext>
              </a:extLst>
            </p:cNvPr>
            <p:cNvSpPr txBox="1"/>
            <p:nvPr/>
          </p:nvSpPr>
          <p:spPr>
            <a:xfrm>
              <a:off x="5515474" y="1116228"/>
              <a:ext cx="1638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Specification Feedback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A427199-60BA-4E66-BF58-3F4E160E3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304" y="1702147"/>
              <a:ext cx="38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C5A06FE6-1A75-4A1D-864E-66DEC4D0D8AE}"/>
                </a:ext>
              </a:extLst>
            </p:cNvPr>
            <p:cNvCxnSpPr/>
            <p:nvPr/>
          </p:nvCxnSpPr>
          <p:spPr>
            <a:xfrm flipV="1">
              <a:off x="4674973" y="1701114"/>
              <a:ext cx="366584" cy="350108"/>
            </a:xfrm>
            <a:prstGeom prst="bentConnector3">
              <a:avLst>
                <a:gd name="adj1" fmla="val 971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C0CA13-3646-49E2-8922-DBCC9A089132}"/>
                </a:ext>
              </a:extLst>
            </p:cNvPr>
            <p:cNvSpPr txBox="1"/>
            <p:nvPr/>
          </p:nvSpPr>
          <p:spPr>
            <a:xfrm>
              <a:off x="4730292" y="1680519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</a:t>
              </a:r>
            </a:p>
            <a:p>
              <a:r>
                <a:rPr lang="en-CA" sz="1050" dirty="0"/>
                <a:t>Same as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0806B45-8F97-4F7F-A2DE-8CF509F9BDFB}"/>
                </a:ext>
              </a:extLst>
            </p:cNvPr>
            <p:cNvSpPr txBox="1"/>
            <p:nvPr/>
          </p:nvSpPr>
          <p:spPr>
            <a:xfrm>
              <a:off x="2746795" y="1668419"/>
              <a:ext cx="4972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dirty="0"/>
                <a:t>Votes</a:t>
              </a:r>
              <a:br>
                <a:rPr lang="en-CA" sz="1050" dirty="0"/>
              </a:br>
              <a:r>
                <a:rPr lang="en-CA" sz="1050" dirty="0"/>
                <a:t>on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3F1905B-98BE-4F96-961C-C4B27DE27EB0}"/>
              </a:ext>
            </a:extLst>
          </p:cNvPr>
          <p:cNvSpPr txBox="1"/>
          <p:nvPr/>
        </p:nvSpPr>
        <p:spPr>
          <a:xfrm>
            <a:off x="1180368" y="3809759"/>
            <a:ext cx="385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E.g.</a:t>
            </a:r>
          </a:p>
          <a:p>
            <a:r>
              <a:rPr lang="en-CA" dirty="0">
                <a:hlinkClick r:id="rId3"/>
              </a:rPr>
              <a:t>“</a:t>
            </a:r>
            <a:r>
              <a:rPr lang="en-CA" b="0" i="0" dirty="0">
                <a:solidFill>
                  <a:srgbClr val="172B4D"/>
                </a:solidFill>
                <a:effectLst/>
                <a:latin typeface="-apple-system"/>
                <a:hlinkClick r:id="rId3"/>
              </a:rPr>
              <a:t>Great "Figure 3" diagram!</a:t>
            </a:r>
            <a:r>
              <a:rPr lang="en-CA" dirty="0">
                <a:hlinkClick r:id="rId3"/>
              </a:rPr>
              <a:t>”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3DFCB-E01D-44EF-9D02-8FB8EA634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595" y="343758"/>
            <a:ext cx="400998" cy="46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25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F0D9B0-DA8C-4449-859A-118960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Ballot Vote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718C4C-E5A7-4D43-A016-AD0C1AA554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Ties feedback</a:t>
            </a:r>
            <a:br>
              <a:rPr lang="en-CA" sz="2000" dirty="0"/>
            </a:br>
            <a:r>
              <a:rPr lang="en-CA" sz="2000" dirty="0"/>
              <a:t>submission</a:t>
            </a:r>
          </a:p>
          <a:p>
            <a:r>
              <a:rPr lang="en-CA" sz="2000" dirty="0"/>
              <a:t>Assigns a</a:t>
            </a:r>
            <a:br>
              <a:rPr lang="en-CA" sz="2000" dirty="0"/>
            </a:br>
            <a:r>
              <a:rPr lang="en-CA" sz="2000" dirty="0"/>
              <a:t>‘weight’ of ‘Affirmative’ or </a:t>
            </a:r>
            <a:br>
              <a:rPr lang="en-CA" sz="2000" dirty="0"/>
            </a:br>
            <a:r>
              <a:rPr lang="en-CA" sz="2000" dirty="0"/>
              <a:t>‘Negative’ to the comment</a:t>
            </a:r>
          </a:p>
          <a:p>
            <a:r>
              <a:rPr lang="en-CA" sz="2000" dirty="0"/>
              <a:t>Ballot Votes influence the</a:t>
            </a:r>
            <a:br>
              <a:rPr lang="en-CA" sz="2000" dirty="0"/>
            </a:br>
            <a:r>
              <a:rPr lang="en-CA" sz="2000" dirty="0"/>
              <a:t>overall Submission vote</a:t>
            </a:r>
          </a:p>
          <a:p>
            <a:r>
              <a:rPr lang="en-CA" sz="2000" dirty="0"/>
              <a:t>Can be multiple votes on one feedback item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860D-3C71-4688-ADFF-696058518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3466-A718-460D-913E-5AC42A9F0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11A3B5-70D9-4114-A274-CF00A4D9D625}"/>
              </a:ext>
            </a:extLst>
          </p:cNvPr>
          <p:cNvGrpSpPr/>
          <p:nvPr/>
        </p:nvGrpSpPr>
        <p:grpSpPr>
          <a:xfrm>
            <a:off x="2523185" y="959707"/>
            <a:ext cx="6157089" cy="3538412"/>
            <a:chOff x="1215778" y="1112107"/>
            <a:chExt cx="6157089" cy="35384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A729C19-1027-4C3D-B661-42E745F6C95A}"/>
                </a:ext>
              </a:extLst>
            </p:cNvPr>
            <p:cNvSpPr/>
            <p:nvPr/>
          </p:nvSpPr>
          <p:spPr>
            <a:xfrm>
              <a:off x="5906530" y="16805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0352BA0-7C6C-445E-971C-6A1964CD9D09}"/>
                </a:ext>
              </a:extLst>
            </p:cNvPr>
            <p:cNvSpPr/>
            <p:nvPr/>
          </p:nvSpPr>
          <p:spPr>
            <a:xfrm>
              <a:off x="5754130" y="15281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6D2B489-A96E-4D36-ABD2-02EA958A5A19}"/>
                </a:ext>
              </a:extLst>
            </p:cNvPr>
            <p:cNvSpPr/>
            <p:nvPr/>
          </p:nvSpPr>
          <p:spPr>
            <a:xfrm>
              <a:off x="1215778" y="1375719"/>
              <a:ext cx="1466337" cy="103797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E4984AD-8CEA-434B-9B7E-49F56C7DABB2}"/>
                </a:ext>
              </a:extLst>
            </p:cNvPr>
            <p:cNvSpPr/>
            <p:nvPr/>
          </p:nvSpPr>
          <p:spPr>
            <a:xfrm>
              <a:off x="3313517" y="1375719"/>
              <a:ext cx="1466337" cy="2265405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232EF37-36D3-408C-BB8F-5AE83D0A54B2}"/>
                </a:ext>
              </a:extLst>
            </p:cNvPr>
            <p:cNvSpPr/>
            <p:nvPr/>
          </p:nvSpPr>
          <p:spPr>
            <a:xfrm>
              <a:off x="5601730" y="1375719"/>
              <a:ext cx="1466337" cy="2968818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5FD6D7-9169-44A3-9927-3EB5889B07B9}"/>
                </a:ext>
              </a:extLst>
            </p:cNvPr>
            <p:cNvSpPr/>
            <p:nvPr/>
          </p:nvSpPr>
          <p:spPr>
            <a:xfrm>
              <a:off x="131805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Definition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E702603-27CB-4DC3-ADC0-6D9CF1993196}"/>
                </a:ext>
              </a:extLst>
            </p:cNvPr>
            <p:cNvSpPr/>
            <p:nvPr/>
          </p:nvSpPr>
          <p:spPr>
            <a:xfrm>
              <a:off x="341458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Submission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145315-6F3E-42E1-B34B-01D8677E2AFD}"/>
                </a:ext>
              </a:extLst>
            </p:cNvPr>
            <p:cNvSpPr/>
            <p:nvPr/>
          </p:nvSpPr>
          <p:spPr>
            <a:xfrm>
              <a:off x="3414584" y="2747320"/>
              <a:ext cx="1260389" cy="7825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Vote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C9F5FC-610F-46B1-B945-F7D5FA02F271}"/>
                </a:ext>
              </a:extLst>
            </p:cNvPr>
            <p:cNvSpPr/>
            <p:nvPr/>
          </p:nvSpPr>
          <p:spPr>
            <a:xfrm>
              <a:off x="5708822" y="1507525"/>
              <a:ext cx="1260389" cy="576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Change Proposal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7B3FDD-EA65-4A42-B5A2-4C6F6CB6B5FC}"/>
                </a:ext>
              </a:extLst>
            </p:cNvPr>
            <p:cNvSpPr/>
            <p:nvPr/>
          </p:nvSpPr>
          <p:spPr>
            <a:xfrm>
              <a:off x="5708822" y="3651619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Comment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BA87B25-AE58-48D9-A994-480C9129A72F}"/>
                </a:ext>
              </a:extLst>
            </p:cNvPr>
            <p:cNvSpPr/>
            <p:nvPr/>
          </p:nvSpPr>
          <p:spPr>
            <a:xfrm>
              <a:off x="5708822" y="2937051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Question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A5DA4AD-3DE1-47C5-A457-2C290E9A6ECA}"/>
                </a:ext>
              </a:extLst>
            </p:cNvPr>
            <p:cNvSpPr/>
            <p:nvPr/>
          </p:nvSpPr>
          <p:spPr>
            <a:xfrm>
              <a:off x="5708822" y="2222484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Technical Correction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EDC77E5-4B65-4861-9121-B96E35D2492A}"/>
                </a:ext>
              </a:extLst>
            </p:cNvPr>
            <p:cNvCxnSpPr>
              <a:stCxn id="43" idx="1"/>
              <a:endCxn id="42" idx="3"/>
            </p:cNvCxnSpPr>
            <p:nvPr/>
          </p:nvCxnSpPr>
          <p:spPr>
            <a:xfrm flipH="1">
              <a:off x="2578443" y="1898822"/>
              <a:ext cx="8361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8E74EF-9EEA-477C-A2FF-F35AFD3DC6E5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044779" y="2290119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C88CE1E-535A-477D-95A0-B4D020EB886A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 flipV="1">
              <a:off x="4674973" y="1795721"/>
              <a:ext cx="1033849" cy="1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8674CC5-74DD-45E6-BD8C-66BB363C1297}"/>
                </a:ext>
              </a:extLst>
            </p:cNvPr>
            <p:cNvCxnSpPr>
              <a:stCxn id="44" idx="3"/>
              <a:endCxn id="49" idx="1"/>
            </p:cNvCxnSpPr>
            <p:nvPr/>
          </p:nvCxnSpPr>
          <p:spPr>
            <a:xfrm flipV="1">
              <a:off x="4674973" y="2510484"/>
              <a:ext cx="1033849" cy="62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524B9B1-3B51-4D49-ABF7-7B2C1B5FACA0}"/>
                </a:ext>
              </a:extLst>
            </p:cNvPr>
            <p:cNvCxnSpPr>
              <a:stCxn id="44" idx="3"/>
              <a:endCxn id="48" idx="1"/>
            </p:cNvCxnSpPr>
            <p:nvPr/>
          </p:nvCxnSpPr>
          <p:spPr>
            <a:xfrm>
              <a:off x="4674973" y="3138617"/>
              <a:ext cx="1033849" cy="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71CCFDA-E483-492A-AF59-F8D0E91C8AB7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4674973" y="3138617"/>
              <a:ext cx="1033849" cy="80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2294B1-AB9C-4F7C-B515-E3807736E9C4}"/>
                </a:ext>
              </a:extLst>
            </p:cNvPr>
            <p:cNvSpPr txBox="1"/>
            <p:nvPr/>
          </p:nvSpPr>
          <p:spPr>
            <a:xfrm>
              <a:off x="3610382" y="2405832"/>
              <a:ext cx="7970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sub-task-of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587D43-B223-4523-AAA8-5E8770D5BFF6}"/>
                </a:ext>
              </a:extLst>
            </p:cNvPr>
            <p:cNvSpPr txBox="1"/>
            <p:nvPr/>
          </p:nvSpPr>
          <p:spPr>
            <a:xfrm>
              <a:off x="4808840" y="2937051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Votes 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3D2DA44-965B-4868-BC6A-6FA42E18013C}"/>
                </a:ext>
              </a:extLst>
            </p:cNvPr>
            <p:cNvSpPr txBox="1"/>
            <p:nvPr/>
          </p:nvSpPr>
          <p:spPr>
            <a:xfrm>
              <a:off x="1559359" y="1112107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5F835E-6B7D-43CE-B2AD-E22C6A3F38A1}"/>
                </a:ext>
              </a:extLst>
            </p:cNvPr>
            <p:cNvSpPr txBox="1"/>
            <p:nvPr/>
          </p:nvSpPr>
          <p:spPr>
            <a:xfrm>
              <a:off x="3185354" y="1116228"/>
              <a:ext cx="1662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 Submissions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1F222D6-F28A-41A7-8820-254E71363DAF}"/>
                </a:ext>
              </a:extLst>
            </p:cNvPr>
            <p:cNvSpPr txBox="1"/>
            <p:nvPr/>
          </p:nvSpPr>
          <p:spPr>
            <a:xfrm>
              <a:off x="5515474" y="1116228"/>
              <a:ext cx="1638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Specification Feedback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A427199-60BA-4E66-BF58-3F4E160E3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304" y="1702147"/>
              <a:ext cx="38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C5A06FE6-1A75-4A1D-864E-66DEC4D0D8AE}"/>
                </a:ext>
              </a:extLst>
            </p:cNvPr>
            <p:cNvCxnSpPr/>
            <p:nvPr/>
          </p:nvCxnSpPr>
          <p:spPr>
            <a:xfrm flipV="1">
              <a:off x="4674973" y="1701114"/>
              <a:ext cx="366584" cy="350108"/>
            </a:xfrm>
            <a:prstGeom prst="bentConnector3">
              <a:avLst>
                <a:gd name="adj1" fmla="val 971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C0CA13-3646-49E2-8922-DBCC9A089132}"/>
                </a:ext>
              </a:extLst>
            </p:cNvPr>
            <p:cNvSpPr txBox="1"/>
            <p:nvPr/>
          </p:nvSpPr>
          <p:spPr>
            <a:xfrm>
              <a:off x="4730292" y="1680519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</a:t>
              </a:r>
            </a:p>
            <a:p>
              <a:r>
                <a:rPr lang="en-CA" sz="1050" dirty="0"/>
                <a:t>Same as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0806B45-8F97-4F7F-A2DE-8CF509F9BDFB}"/>
                </a:ext>
              </a:extLst>
            </p:cNvPr>
            <p:cNvSpPr txBox="1"/>
            <p:nvPr/>
          </p:nvSpPr>
          <p:spPr>
            <a:xfrm>
              <a:off x="2746795" y="1668419"/>
              <a:ext cx="4972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dirty="0"/>
                <a:t>Votes</a:t>
              </a:r>
              <a:br>
                <a:rPr lang="en-CA" sz="1050" dirty="0"/>
              </a:br>
              <a:r>
                <a:rPr lang="en-CA" sz="1050" dirty="0"/>
                <a:t>on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4540460-BAD3-4C92-AF87-408E68889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766" y="189721"/>
            <a:ext cx="641707" cy="64170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D93643D-0F25-4131-8230-EA143823DF8C}"/>
              </a:ext>
            </a:extLst>
          </p:cNvPr>
          <p:cNvSpPr txBox="1"/>
          <p:nvPr/>
        </p:nvSpPr>
        <p:spPr>
          <a:xfrm>
            <a:off x="1078007" y="4142363"/>
            <a:ext cx="5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/>
              </a:rPr>
              <a:t>Links to 1 ballot submission, 1 feedback item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5327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61868E-45D8-44E0-B3A5-07C2FEC8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/>
          <a:lstStyle/>
          <a:p>
            <a:r>
              <a:rPr lang="en-CA" dirty="0"/>
              <a:t>Balloting Process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C49FC7-91A2-4168-B70C-68AF48CE0D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/>
              <a:t>© 2020 Health Level Seven ® International. All Rights Reserved. Published under the Creative Commons 3.0 Attribution Unported license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8ADF8E-3700-43D3-A5FC-B4C92CDF09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6712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5FBA-9139-4E4A-8E33-21311AA4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F7A9E-B1F8-459F-9AF1-2BE164F579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Register</a:t>
            </a:r>
          </a:p>
          <a:p>
            <a:r>
              <a:rPr lang="en-CA" dirty="0"/>
              <a:t>Submit feedback</a:t>
            </a:r>
          </a:p>
          <a:p>
            <a:r>
              <a:rPr lang="en-CA" dirty="0"/>
              <a:t>Vote</a:t>
            </a:r>
          </a:p>
          <a:p>
            <a:r>
              <a:rPr lang="en-CA" dirty="0"/>
              <a:t>Withdraw negatives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43A02-52D1-49AF-9D32-B3AD0CC6D5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4902B-DC5A-4505-A384-86DA26840E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2650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FD98-D72F-4250-8D00-99BAF5AF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Registering to vote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B2DE2-8E28-4362-BC41-7B0982510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Register</a:t>
            </a:r>
            <a:r>
              <a:rPr lang="en-CA" baseline="0" dirty="0"/>
              <a:t> on ballot desktop (like always)</a:t>
            </a:r>
          </a:p>
          <a:p>
            <a:pPr lvl="1"/>
            <a:r>
              <a:rPr lang="en-CA" dirty="0"/>
              <a:t>Typically need to be a member or pay a fee</a:t>
            </a:r>
          </a:p>
          <a:p>
            <a:pPr lvl="0"/>
            <a:r>
              <a:rPr lang="en-CA" dirty="0"/>
              <a:t>Must register in the registration window</a:t>
            </a:r>
          </a:p>
          <a:p>
            <a:pPr lvl="1"/>
            <a:r>
              <a:rPr lang="en-CA" dirty="0"/>
              <a:t>Starts 30 days before planned ballot opening</a:t>
            </a:r>
          </a:p>
          <a:p>
            <a:pPr lvl="1"/>
            <a:r>
              <a:rPr lang="en-CA" dirty="0"/>
              <a:t>Closes right before ballot opens</a:t>
            </a:r>
          </a:p>
          <a:p>
            <a:pPr lvl="0"/>
            <a:r>
              <a:rPr lang="en-CA" dirty="0"/>
              <a:t>When registration closes, a </a:t>
            </a:r>
            <a:r>
              <a:rPr lang="en-CA" i="1" dirty="0"/>
              <a:t>Ballot Submission</a:t>
            </a:r>
            <a:r>
              <a:rPr lang="en-CA" dirty="0"/>
              <a:t> instance will be created in Jira for each registered user and linked to the </a:t>
            </a:r>
            <a:r>
              <a:rPr lang="en-CA" i="1" dirty="0"/>
              <a:t>Ballot Definition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20BB0-394A-4BB7-A953-B67521F2B7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4A886-F537-4689-88F9-3613EDB1FD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0892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94F5-04FE-45B4-88F8-0C8A8CB1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Submit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69CED-5AE2-463E-A8EB-1C871A6334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4 Feedback projects</a:t>
            </a:r>
          </a:p>
          <a:p>
            <a:pPr lvl="1"/>
            <a:r>
              <a:rPr lang="en-CA" dirty="0"/>
              <a:t>FHIR, CDA, V2, Other</a:t>
            </a:r>
          </a:p>
          <a:p>
            <a:r>
              <a:rPr lang="en-CA" dirty="0"/>
              <a:t>Must choose proper project for spec giving feedback on</a:t>
            </a:r>
          </a:p>
          <a:p>
            <a:r>
              <a:rPr lang="en-CA" dirty="0"/>
              <a:t>Feedback can be submitted by anyone at any time</a:t>
            </a:r>
          </a:p>
          <a:p>
            <a:pPr lvl="1"/>
            <a:r>
              <a:rPr lang="en-CA" dirty="0"/>
              <a:t>Don’t need to wait for the ballot to open</a:t>
            </a:r>
          </a:p>
          <a:p>
            <a:pPr lvl="1"/>
            <a:r>
              <a:rPr lang="en-CA" dirty="0"/>
              <a:t>But</a:t>
            </a:r>
            <a:r>
              <a:rPr lang="en-CA" baseline="0" dirty="0"/>
              <a:t> best to wait until the ballot release is posted</a:t>
            </a:r>
          </a:p>
          <a:p>
            <a:pPr lvl="1"/>
            <a:r>
              <a:rPr lang="en-CA" baseline="0" dirty="0"/>
              <a:t>You can vote on feedback submitted by others</a:t>
            </a:r>
          </a:p>
          <a:p>
            <a:pPr lvl="1"/>
            <a:r>
              <a:rPr lang="en-CA" baseline="0" dirty="0"/>
              <a:t>You can submit feedback without voting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34A21-4CCE-4AD0-8C1D-F50EC2E1A4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EBE90-0359-43B9-A770-90523DEECC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FA2E5-2CF1-42D0-80BA-415A016FA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517" y="1410913"/>
            <a:ext cx="4724730" cy="48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8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https://github.com/FHIR/documents/tree/master/presentations/2021-03%20Webinars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credit)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79F95-0FE4-4505-84B8-FA106EEB83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531CC-6124-4E6F-8B94-E193EE0AE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4FC34-654E-4D53-BDE9-0F1730CC4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4" y="192087"/>
            <a:ext cx="2966202" cy="40422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4188E6-62E7-40E7-838D-2D0F142FC388}"/>
              </a:ext>
            </a:extLst>
          </p:cNvPr>
          <p:cNvSpPr/>
          <p:nvPr/>
        </p:nvSpPr>
        <p:spPr>
          <a:xfrm>
            <a:off x="290052" y="3760839"/>
            <a:ext cx="2576051" cy="29005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86CA53-F0C3-4F5F-AF2A-A589999ED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898" y="192087"/>
            <a:ext cx="4869961" cy="429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38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8FC0-11F6-4DF6-8C40-2423C0F9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vote?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BEDA0-4DEB-47B0-AE90-232DEC698E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HL7 considers </a:t>
            </a:r>
            <a:r>
              <a:rPr lang="en-CA" b="1" dirty="0"/>
              <a:t>all</a:t>
            </a:r>
            <a:r>
              <a:rPr lang="en-CA" b="0" dirty="0"/>
              <a:t> feedback received.  However:</a:t>
            </a:r>
          </a:p>
          <a:p>
            <a:pPr lvl="1"/>
            <a:r>
              <a:rPr lang="en-CA" dirty="0"/>
              <a:t>Ballot feedback governs whether specifications</a:t>
            </a:r>
            <a:r>
              <a:rPr lang="en-CA" baseline="0" dirty="0"/>
              <a:t> are published</a:t>
            </a:r>
          </a:p>
          <a:p>
            <a:pPr lvl="1"/>
            <a:r>
              <a:rPr lang="en-CA" baseline="0" dirty="0"/>
              <a:t>Ballot feedback must be resolved prior to publication</a:t>
            </a:r>
          </a:p>
          <a:p>
            <a:pPr lvl="1"/>
            <a:r>
              <a:rPr lang="en-CA" baseline="0" dirty="0"/>
              <a:t>Ballot feedback is typically prioritized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BAA95-A02C-4599-9733-121CE95BE1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41B99-F089-43E4-96F3-F6D063B7A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9637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5B45-91CC-426E-A802-3C5A9787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Voting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8FBBC-9070-4A53-9E7B-61542B118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Can only vote if </a:t>
            </a:r>
          </a:p>
          <a:p>
            <a:pPr lvl="1"/>
            <a:r>
              <a:rPr lang="en-CA" dirty="0"/>
              <a:t>User is registered for the ballot</a:t>
            </a:r>
          </a:p>
          <a:p>
            <a:pPr lvl="1"/>
            <a:r>
              <a:rPr lang="en-CA" dirty="0"/>
              <a:t>Ballot is open (status &amp; dates)</a:t>
            </a:r>
          </a:p>
          <a:p>
            <a:pPr lvl="1"/>
            <a:r>
              <a:rPr lang="en-CA" dirty="0"/>
              <a:t>Issue isn’t ‘resolved’</a:t>
            </a:r>
          </a:p>
          <a:p>
            <a:pPr lvl="1"/>
            <a:r>
              <a:rPr lang="en-CA" dirty="0"/>
              <a:t>Issue is tied to the spec associated with the issue</a:t>
            </a:r>
          </a:p>
          <a:p>
            <a:pPr lvl="1"/>
            <a:r>
              <a:rPr lang="en-CA" dirty="0"/>
              <a:t>Issue is tied to one of the artifacts/pages coved by the ballot</a:t>
            </a:r>
          </a:p>
          <a:p>
            <a:r>
              <a:rPr lang="en-CA" dirty="0"/>
              <a:t>Can only vote ‘negative’ on ‘change requests’</a:t>
            </a:r>
          </a:p>
          <a:p>
            <a:pPr lvl="1"/>
            <a:r>
              <a:rPr lang="en-CA" dirty="0"/>
              <a:t>Technical Corrections, Questions, Comments must be ‘Affirmative’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7AB82-87C5-4037-A54E-B73E7602D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34894-674E-437E-95F3-58DC0C1EB9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8411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84AB7-156A-44C0-818E-2EDAABF0CF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69FFE-D4D3-41D4-8157-D90E7DB632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pic>
        <p:nvPicPr>
          <p:cNvPr id="6" name="Background">
            <a:extLst>
              <a:ext uri="{FF2B5EF4-FFF2-40B4-BE49-F238E27FC236}">
                <a16:creationId xmlns:a16="http://schemas.microsoft.com/office/drawing/2014/main" id="{95A878C5-EECC-403D-8483-18304ABE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74" y="263856"/>
            <a:ext cx="7890492" cy="2772512"/>
          </a:xfrm>
          <a:prstGeom prst="rect">
            <a:avLst/>
          </a:prstGeom>
        </p:spPr>
      </p:pic>
      <p:sp>
        <p:nvSpPr>
          <p:cNvPr id="7" name="Vote Highlight">
            <a:extLst>
              <a:ext uri="{FF2B5EF4-FFF2-40B4-BE49-F238E27FC236}">
                <a16:creationId xmlns:a16="http://schemas.microsoft.com/office/drawing/2014/main" id="{F8AD2E4E-EB86-4E8C-85CA-BC921042A058}"/>
              </a:ext>
            </a:extLst>
          </p:cNvPr>
          <p:cNvSpPr/>
          <p:nvPr/>
        </p:nvSpPr>
        <p:spPr>
          <a:xfrm>
            <a:off x="3966949" y="263856"/>
            <a:ext cx="2160896" cy="4412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VoteAff">
            <a:extLst>
              <a:ext uri="{FF2B5EF4-FFF2-40B4-BE49-F238E27FC236}">
                <a16:creationId xmlns:a16="http://schemas.microsoft.com/office/drawing/2014/main" id="{186C16B5-C4AE-4D70-B646-F264ED34E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74" y="877495"/>
            <a:ext cx="7788322" cy="3673011"/>
          </a:xfrm>
          <a:prstGeom prst="rect">
            <a:avLst/>
          </a:prstGeom>
        </p:spPr>
      </p:pic>
      <p:pic>
        <p:nvPicPr>
          <p:cNvPr id="9" name="VoteNeg">
            <a:extLst>
              <a:ext uri="{FF2B5EF4-FFF2-40B4-BE49-F238E27FC236}">
                <a16:creationId xmlns:a16="http://schemas.microsoft.com/office/drawing/2014/main" id="{393E3000-3C95-43D8-BE60-8B212CC98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75" y="877495"/>
            <a:ext cx="8370326" cy="3673011"/>
          </a:xfrm>
          <a:prstGeom prst="rect">
            <a:avLst/>
          </a:prstGeom>
        </p:spPr>
      </p:pic>
      <p:pic>
        <p:nvPicPr>
          <p:cNvPr id="10" name="Workflow">
            <a:extLst>
              <a:ext uri="{FF2B5EF4-FFF2-40B4-BE49-F238E27FC236}">
                <a16:creationId xmlns:a16="http://schemas.microsoft.com/office/drawing/2014/main" id="{175846FC-BF96-4B0B-A469-C975D1E51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116" y="207868"/>
            <a:ext cx="3124636" cy="2591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3983EA-2C2F-4536-93C8-FB4FAC3CFC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532" y="1689590"/>
            <a:ext cx="7296351" cy="124433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DC3C32F-F2CD-44AD-B1E6-A0B2505DA286}"/>
              </a:ext>
            </a:extLst>
          </p:cNvPr>
          <p:cNvGrpSpPr/>
          <p:nvPr/>
        </p:nvGrpSpPr>
        <p:grpSpPr>
          <a:xfrm>
            <a:off x="430163" y="3092931"/>
            <a:ext cx="7073571" cy="557076"/>
            <a:chOff x="430163" y="3092931"/>
            <a:chExt cx="7073571" cy="55707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A85FDCF-2A59-4530-994A-80DC6E8B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0163" y="3092931"/>
              <a:ext cx="7073571" cy="557076"/>
            </a:xfrm>
            <a:prstGeom prst="rect">
              <a:avLst/>
            </a:prstGeom>
          </p:spPr>
        </p:pic>
        <p:sp>
          <p:nvSpPr>
            <p:cNvPr id="13" name="Vote Highlight">
              <a:extLst>
                <a:ext uri="{FF2B5EF4-FFF2-40B4-BE49-F238E27FC236}">
                  <a16:creationId xmlns:a16="http://schemas.microsoft.com/office/drawing/2014/main" id="{B9E76137-3215-4A7D-B315-D6FE41631742}"/>
                </a:ext>
              </a:extLst>
            </p:cNvPr>
            <p:cNvSpPr/>
            <p:nvPr/>
          </p:nvSpPr>
          <p:spPr>
            <a:xfrm>
              <a:off x="4119349" y="3126770"/>
              <a:ext cx="1059092" cy="44127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19793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1EC023-70FC-46DB-9639-5E25D194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978"/>
            <a:ext cx="9144000" cy="431354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EA9948-F8F1-4BA9-8D6D-CDA486479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F59607-47CC-4853-844B-C46B524017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1CC9F-0EEC-4677-886C-D47410862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1" y="90018"/>
            <a:ext cx="8665164" cy="43792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AD6E70-E9C9-42B1-A459-DD90A83CA71C}"/>
              </a:ext>
            </a:extLst>
          </p:cNvPr>
          <p:cNvSpPr/>
          <p:nvPr/>
        </p:nvSpPr>
        <p:spPr>
          <a:xfrm>
            <a:off x="1644025" y="2264679"/>
            <a:ext cx="634868" cy="20846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3BB93-A361-4583-8D80-6D42B0AE49A9}"/>
              </a:ext>
            </a:extLst>
          </p:cNvPr>
          <p:cNvSpPr/>
          <p:nvPr/>
        </p:nvSpPr>
        <p:spPr>
          <a:xfrm>
            <a:off x="1796424" y="192087"/>
            <a:ext cx="4978663" cy="20846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CD1F88-49C5-475B-8B1C-BFC648BEA2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3059B7-26DA-49EE-A0F2-EF32BA8B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A78E9-0AB6-4AE8-AF84-9A68964CF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240"/>
            <a:ext cx="9144000" cy="43135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A65660-1706-48C7-80C7-D47CA015A935}"/>
              </a:ext>
            </a:extLst>
          </p:cNvPr>
          <p:cNvSpPr/>
          <p:nvPr/>
        </p:nvSpPr>
        <p:spPr>
          <a:xfrm>
            <a:off x="907191" y="3711269"/>
            <a:ext cx="4978663" cy="20846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027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AFA3C-46E9-49D5-8552-3B129ADC24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FDAFE-5A18-4F8E-8DE8-4A78DF7226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00F5E-2844-4E37-8CC4-6CCA61DCAD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4400" y="206375"/>
            <a:ext cx="8229600" cy="782638"/>
          </a:xfrm>
        </p:spPr>
        <p:txBody>
          <a:bodyPr/>
          <a:lstStyle/>
          <a:p>
            <a:r>
              <a:rPr lang="en-CA" dirty="0"/>
              <a:t>HL7 Balloting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F7B11-0B81-4D3C-81E5-AD282B05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70" y="0"/>
            <a:ext cx="8702741" cy="4606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D8F81-923B-4F31-B662-0257EA14219B}"/>
              </a:ext>
            </a:extLst>
          </p:cNvPr>
          <p:cNvSpPr txBox="1"/>
          <p:nvPr/>
        </p:nvSpPr>
        <p:spPr>
          <a:xfrm>
            <a:off x="4656584" y="3960082"/>
            <a:ext cx="427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https://jira.hl7.org/secure/Dashboard.jspa?selectPageId=11000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8253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1914C0-3C54-45A9-B5AC-0668CF08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you don’t have comments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9525D5-F7C4-4E38-86F7-A8747F3F2C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0C772-D469-4A4F-A08F-75D9FC0272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D469A0-4490-4808-9CE2-7C3BEB248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75" y="893188"/>
            <a:ext cx="7502014" cy="3692091"/>
          </a:xfrm>
          <a:prstGeom prst="rect">
            <a:avLst/>
          </a:prstGeom>
        </p:spPr>
      </p:pic>
      <p:sp>
        <p:nvSpPr>
          <p:cNvPr id="7" name="Vote Highlight">
            <a:extLst>
              <a:ext uri="{FF2B5EF4-FFF2-40B4-BE49-F238E27FC236}">
                <a16:creationId xmlns:a16="http://schemas.microsoft.com/office/drawing/2014/main" id="{F89168C7-F496-4997-8086-C85C10BF6AFE}"/>
              </a:ext>
            </a:extLst>
          </p:cNvPr>
          <p:cNvSpPr/>
          <p:nvPr/>
        </p:nvSpPr>
        <p:spPr>
          <a:xfrm>
            <a:off x="1567877" y="1454876"/>
            <a:ext cx="1303141" cy="4412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110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B029-0235-41A3-A202-6D2E71A4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</a:t>
            </a:r>
            <a:r>
              <a:rPr lang="en-CA" baseline="0" dirty="0"/>
              <a:t> considerations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61AE2-8555-4B8E-B4EB-6DCD4D031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Multiple people can vote on the same feedback issue</a:t>
            </a:r>
          </a:p>
          <a:p>
            <a:pPr lvl="1"/>
            <a:r>
              <a:rPr lang="en-CA" dirty="0"/>
              <a:t>Votes could differ – some affirmative, some negative</a:t>
            </a:r>
          </a:p>
          <a:p>
            <a:pPr lvl="0"/>
            <a:r>
              <a:rPr lang="en-CA" dirty="0"/>
              <a:t>A work group might resolve an issue before the ballot closes</a:t>
            </a:r>
          </a:p>
          <a:p>
            <a:pPr lvl="0"/>
            <a:r>
              <a:rPr lang="en-CA" dirty="0"/>
              <a:t>Don’t forget to vote after raising a new issue</a:t>
            </a:r>
          </a:p>
          <a:p>
            <a:pPr lvl="1"/>
            <a:r>
              <a:rPr lang="en-CA" dirty="0"/>
              <a:t>Creating the issue doesn’t associate</a:t>
            </a:r>
            <a:r>
              <a:rPr lang="en-CA" baseline="0" dirty="0"/>
              <a:t> a vote with it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01CE4-74FF-4EDD-863D-DD3640F932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B9119-41B8-4FF5-8099-1429E0F01E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0185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D8E8-F69B-4F94-ABC7-D324A162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Managing Votes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EE03C-0EFE-49DF-B4DB-E65F4376D1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A8A99-CDFC-4B99-BFD4-0A93406231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646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Understand what is changing with Jira balloting</a:t>
            </a:r>
          </a:p>
          <a:p>
            <a:pPr lvl="1"/>
            <a:r>
              <a:rPr lang="en-CA" dirty="0"/>
              <a:t>And what’s not</a:t>
            </a:r>
          </a:p>
          <a:p>
            <a:r>
              <a:rPr lang="en-CA" dirty="0"/>
              <a:t>Be able to submit specification feedback</a:t>
            </a:r>
          </a:p>
          <a:p>
            <a:r>
              <a:rPr lang="en-CA" dirty="0"/>
              <a:t>Be able to vote and manage votes using Jira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Questions at any time!</a:t>
            </a:r>
          </a:p>
        </p:txBody>
      </p:sp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3970-FF26-4247-90FE-6397BADB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After a ballot closes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547CD-5941-4174-A593-1D57AA173C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Voting will no longer be possible</a:t>
            </a:r>
          </a:p>
          <a:p>
            <a:r>
              <a:rPr lang="en-CA" sz="1800" dirty="0"/>
              <a:t>Un-voting will no longer be possible</a:t>
            </a:r>
          </a:p>
          <a:p>
            <a:r>
              <a:rPr lang="en-CA" sz="1800" dirty="0"/>
              <a:t>Linking and unlinking is no longer possible</a:t>
            </a:r>
          </a:p>
          <a:p>
            <a:pPr lvl="1"/>
            <a:r>
              <a:rPr lang="en-CA" sz="1600" dirty="0"/>
              <a:t>And all links propagate</a:t>
            </a:r>
          </a:p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Changing an overall vote will no longer be possible</a:t>
            </a:r>
          </a:p>
          <a:p>
            <a:pPr marL="742950" marR="0" lvl="1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6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Retraction</a:t>
            </a:r>
            <a:r>
              <a:rPr lang="en-CA" sz="16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and Withdrawal become possible</a:t>
            </a:r>
            <a:endParaRPr lang="en-CA" sz="1600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Retract = Treat an item as if it wasn’t voted on</a:t>
            </a:r>
          </a:p>
          <a:p>
            <a:pPr marL="742950" marR="0" lvl="1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600" dirty="0">
                <a:effectLst/>
              </a:rPr>
              <a:t>Only possible if </a:t>
            </a:r>
            <a:r>
              <a:rPr lang="en-CA" sz="1600" b="1" dirty="0">
                <a:effectLst/>
              </a:rPr>
              <a:t>no</a:t>
            </a:r>
            <a:r>
              <a:rPr lang="en-CA" sz="1600" dirty="0">
                <a:effectLst/>
              </a:rPr>
              <a:t> resolution exists</a:t>
            </a:r>
          </a:p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800" dirty="0">
                <a:effectLst/>
              </a:rPr>
              <a:t>Withdraw = Change </a:t>
            </a:r>
            <a:r>
              <a:rPr lang="en-CA" sz="1800" i="1" dirty="0">
                <a:effectLst/>
              </a:rPr>
              <a:t>negative</a:t>
            </a:r>
            <a:r>
              <a:rPr lang="en-CA" sz="1800" dirty="0">
                <a:effectLst/>
              </a:rPr>
              <a:t> vote</a:t>
            </a:r>
            <a:r>
              <a:rPr lang="en-CA" sz="1800" baseline="0" dirty="0">
                <a:effectLst/>
              </a:rPr>
              <a:t> item </a:t>
            </a:r>
            <a:r>
              <a:rPr lang="en-CA" sz="1800" dirty="0">
                <a:effectLst/>
              </a:rPr>
              <a:t>to an </a:t>
            </a:r>
            <a:r>
              <a:rPr lang="en-CA" sz="1800" i="1" dirty="0">
                <a:effectLst/>
              </a:rPr>
              <a:t>affirmative</a:t>
            </a:r>
          </a:p>
          <a:p>
            <a:pPr marL="742950" marR="0" lvl="1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600" dirty="0">
                <a:effectLst/>
              </a:rPr>
              <a:t>Only possible</a:t>
            </a:r>
            <a:r>
              <a:rPr lang="en-CA" sz="1600" b="1" baseline="0" dirty="0">
                <a:effectLst/>
              </a:rPr>
              <a:t> if</a:t>
            </a:r>
            <a:r>
              <a:rPr lang="en-CA" sz="1600" b="0" baseline="0" dirty="0">
                <a:effectLst/>
              </a:rPr>
              <a:t> a resolution exists</a:t>
            </a:r>
            <a:endParaRPr lang="en-CA" sz="1600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B378B-DF7D-447A-9BBC-973879474B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BCE65-F036-4DF9-A901-B920CA2755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9697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4094-88EA-48FA-99F3-6C4395BF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Withdraw/Retract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62B7A-2A61-4E3E-A26A-7ADEFEB8F7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done on the </a:t>
            </a:r>
            <a:r>
              <a:rPr lang="en-US" i="1" dirty="0"/>
              <a:t>feedback issue</a:t>
            </a:r>
            <a:r>
              <a:rPr lang="en-US" dirty="0"/>
              <a:t> or on the </a:t>
            </a:r>
            <a:r>
              <a:rPr lang="en-US" i="1" dirty="0"/>
              <a:t>ballot vote</a:t>
            </a:r>
            <a:r>
              <a:rPr lang="en-US" dirty="0"/>
              <a:t>.</a:t>
            </a:r>
          </a:p>
          <a:p>
            <a:r>
              <a:rPr lang="en-US" dirty="0"/>
              <a:t>Will only see the option that is ‘available’ based on whether the issue has been resolved or not.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If multiple people have voted on an issue, each must withdraw/retract independently</a:t>
            </a:r>
          </a:p>
          <a:p>
            <a:pPr lvl="2"/>
            <a:r>
              <a:rPr lang="en-US" dirty="0"/>
              <a:t>Even if the vote was ‘same as’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4F9BC-412C-4483-A432-8ABFE0959D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3A4B9-7631-4155-9CBC-90631A5C64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341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CE35-D8AF-4C7E-B791-36E7F2DD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Withdraw 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C8724-0C38-4560-86B7-5F3867017A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can be done at the ballot submission level</a:t>
            </a:r>
          </a:p>
          <a:p>
            <a:r>
              <a:rPr lang="en-US" dirty="0"/>
              <a:t>Withdraws all ‘eligible’ ballot votes</a:t>
            </a:r>
          </a:p>
          <a:p>
            <a:pPr lvl="1"/>
            <a:r>
              <a:rPr lang="en-US" dirty="0"/>
              <a:t>If some items don’t have a resolution, can’t withdraw those</a:t>
            </a:r>
          </a:p>
          <a:p>
            <a:r>
              <a:rPr lang="en-US" dirty="0"/>
              <a:t>Retractions must be done vote </a:t>
            </a:r>
            <a:r>
              <a:rPr lang="en-US"/>
              <a:t>by vote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9B5D4-69BE-474F-B9EB-8A89491E2C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EDD5F-981D-435E-B680-22829D8943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8832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D822-76A0-46B7-A007-BB6A5E5E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Locking a ballot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38002-14EC-488B-8F70-78FBBFDE0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At some point, a ballot’s reconciliation is final</a:t>
            </a:r>
          </a:p>
          <a:p>
            <a:pPr lvl="1"/>
            <a:r>
              <a:rPr lang="en-CA" dirty="0"/>
              <a:t>Ballot Definition and all submissions change to ‘Closed’ (Locked)</a:t>
            </a:r>
          </a:p>
          <a:p>
            <a:pPr lvl="1"/>
            <a:r>
              <a:rPr lang="en-CA" dirty="0"/>
              <a:t>At that point, no further retractions/withdrawals are possible</a:t>
            </a:r>
          </a:p>
          <a:p>
            <a:pPr lvl="1"/>
            <a:r>
              <a:rPr lang="en-CA" dirty="0"/>
              <a:t>The ballot’s pass/fail status becomes final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AC8D3-991D-43A3-AA65-6A13924549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5D738-8BBA-4382-B548-B3DC8463F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8239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8D37-F899-4B50-9B7A-16C22315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Balloting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74C90-C20E-4D7E-9348-EE799584CB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FDE03-CA21-4021-9A8F-E015D250EE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7076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6AE437-DDE0-4F7B-8F44-0C021ED0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voting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951F76-ABF7-4E67-8AEB-3B98885E85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Like any other Jira transition, you can vote on multiple issues at once</a:t>
            </a:r>
          </a:p>
          <a:p>
            <a:pPr lvl="1"/>
            <a:r>
              <a:rPr lang="en-US" dirty="0"/>
              <a:t>Use Jira’s ‘search’ capability to find the issues you want to vote on</a:t>
            </a:r>
          </a:p>
          <a:p>
            <a:pPr lvl="1"/>
            <a:r>
              <a:rPr lang="en-US" dirty="0"/>
              <a:t>Click on the ‘Tools’ menu (top right) and say ‘all issues’</a:t>
            </a:r>
          </a:p>
          <a:p>
            <a:pPr lvl="1"/>
            <a:r>
              <a:rPr lang="en-US" dirty="0"/>
              <a:t>Select the issues you want to vote on</a:t>
            </a:r>
          </a:p>
          <a:p>
            <a:pPr lvl="1"/>
            <a:r>
              <a:rPr lang="en-US" dirty="0"/>
              <a:t>Choose ‘transition’</a:t>
            </a:r>
          </a:p>
          <a:p>
            <a:pPr lvl="1"/>
            <a:r>
              <a:rPr lang="en-US" dirty="0"/>
              <a:t>Pick the ‘vote’ transition you want (Affirmative or Negative)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EA86D-4374-4DBD-A15B-D3EF211B5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2CBC4-FA8F-4721-80C4-053FA74FD1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2009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B17D-19F8-4400-8CCB-080E9A08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Vote “Same as”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31DBA-6F76-44E4-A86B-FF0FE0A387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988306"/>
            <a:ext cx="8228883" cy="3467784"/>
          </a:xfrm>
        </p:spPr>
        <p:txBody>
          <a:bodyPr/>
          <a:lstStyle/>
          <a:p>
            <a:r>
              <a:rPr lang="en-CA" dirty="0"/>
              <a:t>Organizational/Affiliate voters only</a:t>
            </a:r>
          </a:p>
          <a:p>
            <a:r>
              <a:rPr lang="en-CA" dirty="0"/>
              <a:t>Tie your vote to anyone in your org/affiliate who’s voted</a:t>
            </a:r>
          </a:p>
          <a:p>
            <a:pPr lvl="1"/>
            <a:r>
              <a:rPr lang="en-CA" dirty="0"/>
              <a:t>Their vote can change…</a:t>
            </a:r>
          </a:p>
          <a:p>
            <a:r>
              <a:rPr lang="en-CA" dirty="0"/>
              <a:t>Your vote will be the same as theirs</a:t>
            </a:r>
          </a:p>
          <a:p>
            <a:r>
              <a:rPr lang="en-CA" dirty="0"/>
              <a:t>You will have to manage your own vote after close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FA7D6-F9F5-4753-8F2A-C2583FDA6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1B2B-4673-4023-8BF4-9F9B2A96FE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46</a:t>
            </a:fld>
            <a:endParaRPr lang="en-US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9B6CE73-9B79-4CDC-8933-8B41835B0531}"/>
              </a:ext>
            </a:extLst>
          </p:cNvPr>
          <p:cNvGrpSpPr/>
          <p:nvPr/>
        </p:nvGrpSpPr>
        <p:grpSpPr>
          <a:xfrm>
            <a:off x="657892" y="3161159"/>
            <a:ext cx="6288634" cy="1150360"/>
            <a:chOff x="613647" y="3033339"/>
            <a:chExt cx="6288634" cy="11503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986F67-5DB2-476D-A256-9A74F11B4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647" y="3033339"/>
              <a:ext cx="6288634" cy="1150360"/>
            </a:xfrm>
            <a:prstGeom prst="rect">
              <a:avLst/>
            </a:prstGeom>
          </p:spPr>
        </p:pic>
        <p:sp>
          <p:nvSpPr>
            <p:cNvPr id="7" name="Vote Highlight">
              <a:extLst>
                <a:ext uri="{FF2B5EF4-FFF2-40B4-BE49-F238E27FC236}">
                  <a16:creationId xmlns:a16="http://schemas.microsoft.com/office/drawing/2014/main" id="{3E09A7EC-8989-4AAF-BC17-D1036B63D207}"/>
                </a:ext>
              </a:extLst>
            </p:cNvPr>
            <p:cNvSpPr/>
            <p:nvPr/>
          </p:nvSpPr>
          <p:spPr>
            <a:xfrm>
              <a:off x="3352432" y="3800168"/>
              <a:ext cx="880355" cy="3835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A94058C-15F8-49F6-852D-C09D2BCE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5603"/>
            <a:ext cx="9144000" cy="227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8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2729-C55F-479E-B67D-13EEA154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Vote “Same as”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8758-C9F9-43DE-B412-5713A76716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Voters must be registered for the ballot on behalf of the same organization</a:t>
            </a:r>
          </a:p>
          <a:p>
            <a:r>
              <a:rPr lang="en-CA" dirty="0"/>
              <a:t>Vote being linked to must have a vote other than ‘No vote’</a:t>
            </a:r>
          </a:p>
          <a:p>
            <a:r>
              <a:rPr lang="en-CA" dirty="0"/>
              <a:t>If the voter who has established a linkage votes on any item, their linkage goes away</a:t>
            </a:r>
          </a:p>
          <a:p>
            <a:r>
              <a:rPr lang="en-CA" dirty="0"/>
              <a:t>All voters are responsible for their own retractions/withdrawals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50086-4905-4DE6-8FED-3D5393AEC4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0D7EB-B5AF-4FDA-B77B-26881804AD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10913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40F9-8A90-494F-9617-FBCB8BF4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Spreadsheet voting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2D483-896D-491C-8A81-CCA24EDBC5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3647" y="1111504"/>
            <a:ext cx="8228883" cy="3098780"/>
          </a:xfrm>
        </p:spPr>
        <p:txBody>
          <a:bodyPr/>
          <a:lstStyle/>
          <a:p>
            <a:r>
              <a:rPr lang="en-CA" dirty="0"/>
              <a:t>If you really want to vote with spreadsheets,</a:t>
            </a:r>
            <a:r>
              <a:rPr lang="en-CA" baseline="0" dirty="0"/>
              <a:t> you can</a:t>
            </a:r>
            <a:endParaRPr lang="en-CA" dirty="0"/>
          </a:p>
          <a:p>
            <a:r>
              <a:rPr lang="en-CA" dirty="0"/>
              <a:t>Caveats</a:t>
            </a:r>
          </a:p>
          <a:p>
            <a:pPr lvl="1"/>
            <a:r>
              <a:rPr lang="en-CA" dirty="0"/>
              <a:t>Balloter</a:t>
            </a:r>
            <a:r>
              <a:rPr lang="en-CA" baseline="0" dirty="0"/>
              <a:t> is responsible for loading the spreadsheet, not HL7 volunteers</a:t>
            </a:r>
            <a:endParaRPr lang="en-CA" dirty="0"/>
          </a:p>
          <a:p>
            <a:pPr lvl="1"/>
            <a:r>
              <a:rPr lang="en-CA" dirty="0"/>
              <a:t>Cleaning spreadsheets is time-consuming</a:t>
            </a:r>
          </a:p>
          <a:p>
            <a:pPr lvl="1"/>
            <a:r>
              <a:rPr lang="en-CA" baseline="0" dirty="0"/>
              <a:t>Submitters AND on-behalf-of </a:t>
            </a:r>
            <a:r>
              <a:rPr lang="en-CA" b="1" baseline="0" dirty="0"/>
              <a:t>must</a:t>
            </a:r>
            <a:r>
              <a:rPr lang="en-CA" baseline="0" dirty="0"/>
              <a:t> have Jira accounts</a:t>
            </a:r>
          </a:p>
          <a:p>
            <a:pPr lvl="1"/>
            <a:r>
              <a:rPr lang="en-CA" baseline="0" dirty="0"/>
              <a:t>If you are unable to import before the ballot close deadline</a:t>
            </a:r>
          </a:p>
          <a:p>
            <a:pPr lvl="2"/>
            <a:r>
              <a:rPr lang="en-CA" baseline="0" dirty="0"/>
              <a:t>Comments won’t count in the ballot</a:t>
            </a:r>
          </a:p>
          <a:p>
            <a:pPr lvl="2"/>
            <a:r>
              <a:rPr lang="en-CA" dirty="0"/>
              <a:t>Comments will need to be entered manually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A36AF-E376-4A30-B1F9-CBE1935FA2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53E0E-63CC-4CD1-A8DF-6044EC40F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06183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667E-8EF7-4FA0-94CC-14171E22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Spreadsheet voting –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68DBD-DC2D-402A-BB11-CDA26F34F9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Download the spreadsheet from the ballot desktop</a:t>
            </a:r>
          </a:p>
          <a:p>
            <a:pPr lvl="1"/>
            <a:r>
              <a:rPr lang="en-CA" sz="1600" dirty="0"/>
              <a:t>It’s new</a:t>
            </a:r>
          </a:p>
          <a:p>
            <a:r>
              <a:rPr lang="en-CA" sz="2000" dirty="0"/>
              <a:t>Fill</a:t>
            </a:r>
            <a:r>
              <a:rPr lang="en-CA" sz="2000" baseline="0" dirty="0"/>
              <a:t> it out</a:t>
            </a:r>
          </a:p>
          <a:p>
            <a:pPr lvl="1"/>
            <a:r>
              <a:rPr lang="en-CA" sz="1800" dirty="0"/>
              <a:t>Encourage your voters to fill it out ‘properly’</a:t>
            </a:r>
          </a:p>
          <a:p>
            <a:pPr lvl="0"/>
            <a:r>
              <a:rPr lang="en-CA" sz="2000" dirty="0"/>
              <a:t>Consolidate spreadsheets if necessary</a:t>
            </a:r>
          </a:p>
          <a:p>
            <a:pPr lvl="1"/>
            <a:r>
              <a:rPr lang="en-CA" sz="1600" dirty="0"/>
              <a:t>There’s a new macro</a:t>
            </a:r>
          </a:p>
          <a:p>
            <a:pPr lvl="0"/>
            <a:r>
              <a:rPr lang="en-CA" sz="2000" dirty="0"/>
              <a:t>Use the ‘Load Ballot Comments’ option on the</a:t>
            </a:r>
            <a:r>
              <a:rPr lang="en-CA" sz="2000" baseline="0" dirty="0"/>
              <a:t> Ballot Dashboard</a:t>
            </a:r>
          </a:p>
          <a:p>
            <a:pPr lvl="0"/>
            <a:r>
              <a:rPr lang="en-CA" sz="2000" dirty="0"/>
              <a:t>Read the emailed updated spreadsheet and fix any errors</a:t>
            </a:r>
          </a:p>
          <a:p>
            <a:pPr lvl="0"/>
            <a:r>
              <a:rPr lang="en-CA" sz="2000" baseline="0" dirty="0"/>
              <a:t>Rinse,</a:t>
            </a:r>
            <a:r>
              <a:rPr lang="en-CA" sz="2000" dirty="0"/>
              <a:t> repeat</a:t>
            </a:r>
            <a:endParaRPr lang="en-CA" sz="2000" baseline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07F61-8467-4BB8-9FC3-62A2783E70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ABF3B-1643-4A70-A516-24E526264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081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AF80-C7BE-45E1-B99B-69D71987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4F182-1C3E-4F32-A804-985AAED77B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  <a:p>
            <a:r>
              <a:rPr lang="en-CA" dirty="0"/>
              <a:t>Jira Basics</a:t>
            </a:r>
          </a:p>
          <a:p>
            <a:r>
              <a:rPr lang="en-CA" dirty="0"/>
              <a:t>Balloting structures</a:t>
            </a:r>
          </a:p>
          <a:p>
            <a:r>
              <a:rPr lang="en-CA" dirty="0"/>
              <a:t>Balloting process</a:t>
            </a:r>
          </a:p>
          <a:p>
            <a:r>
              <a:rPr lang="en-CA" dirty="0"/>
              <a:t>Voting</a:t>
            </a:r>
          </a:p>
          <a:p>
            <a:r>
              <a:rPr lang="en-CA" dirty="0"/>
              <a:t>Advanced balloting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652B2-1727-499E-A776-7E83D0800E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C98F6-366A-4F52-99E0-99D600E95F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5688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F50723-E08C-44EE-BD83-780CE797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Spreadsheet voting –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1E0CF-F1FD-4041-9998-153F885BB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406B4-DEAD-4F91-A9FC-EB6B282BF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E1177-305B-4C0F-A6C9-0055F886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988306"/>
            <a:ext cx="8229601" cy="36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050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8B08-A8E9-4B81-8728-E87B5CA0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all else fails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67775-43E7-41BF-9E5C-9C0707628A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2775E-B12B-4B16-936F-49449BC334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51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FC247-544D-49C4-BC55-AF13B516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61" y="988307"/>
            <a:ext cx="2915265" cy="35706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5DF5E1-3C07-4939-9F8F-DB102DA254FF}"/>
              </a:ext>
            </a:extLst>
          </p:cNvPr>
          <p:cNvSpPr/>
          <p:nvPr/>
        </p:nvSpPr>
        <p:spPr>
          <a:xfrm>
            <a:off x="1037304" y="2161985"/>
            <a:ext cx="1573162" cy="242002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B13BC5-CB87-4C2D-B2E8-3D72AFD669E9}"/>
              </a:ext>
            </a:extLst>
          </p:cNvPr>
          <p:cNvSpPr/>
          <p:nvPr/>
        </p:nvSpPr>
        <p:spPr>
          <a:xfrm>
            <a:off x="938981" y="1454145"/>
            <a:ext cx="1263445" cy="242002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8C083A-0A5C-4B3A-8050-72C78E03767B}"/>
              </a:ext>
            </a:extLst>
          </p:cNvPr>
          <p:cNvSpPr/>
          <p:nvPr/>
        </p:nvSpPr>
        <p:spPr>
          <a:xfrm>
            <a:off x="938981" y="3128278"/>
            <a:ext cx="727587" cy="242002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3510F1-EE58-4676-BC19-AD18A3B465A1}"/>
              </a:ext>
            </a:extLst>
          </p:cNvPr>
          <p:cNvSpPr/>
          <p:nvPr/>
        </p:nvSpPr>
        <p:spPr>
          <a:xfrm>
            <a:off x="1037304" y="3594116"/>
            <a:ext cx="1002890" cy="242002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D1884D-F2FA-48CA-B99C-7C947E58CD8E}"/>
              </a:ext>
            </a:extLst>
          </p:cNvPr>
          <p:cNvSpPr/>
          <p:nvPr/>
        </p:nvSpPr>
        <p:spPr>
          <a:xfrm>
            <a:off x="1190317" y="3840561"/>
            <a:ext cx="1665953" cy="242002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61578-67D0-480C-8B4A-B6D34F5BBD0A}"/>
              </a:ext>
            </a:extLst>
          </p:cNvPr>
          <p:cNvSpPr/>
          <p:nvPr/>
        </p:nvSpPr>
        <p:spPr>
          <a:xfrm>
            <a:off x="1200150" y="4094571"/>
            <a:ext cx="1002276" cy="242002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F0CC06-FE03-477F-BD43-5F02F853C42A}"/>
              </a:ext>
            </a:extLst>
          </p:cNvPr>
          <p:cNvSpPr/>
          <p:nvPr/>
        </p:nvSpPr>
        <p:spPr>
          <a:xfrm>
            <a:off x="1200149" y="4342036"/>
            <a:ext cx="1867515" cy="242002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37ADF-B882-4EBC-A357-EF7D2830AE89}"/>
              </a:ext>
            </a:extLst>
          </p:cNvPr>
          <p:cNvSpPr txBox="1"/>
          <p:nvPr/>
        </p:nvSpPr>
        <p:spPr>
          <a:xfrm>
            <a:off x="4286250" y="1561820"/>
            <a:ext cx="3716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</a:t>
            </a:r>
            <a:endParaRPr lang="en-CA" dirty="0">
              <a:hlinkClick r:id="rId3"/>
            </a:endParaRPr>
          </a:p>
          <a:p>
            <a:endParaRPr lang="en-CA" dirty="0">
              <a:hlinkClick r:id="rId3"/>
            </a:endParaRPr>
          </a:p>
          <a:p>
            <a:r>
              <a:rPr lang="en-CA" dirty="0">
                <a:hlinkClick r:id="rId3"/>
              </a:rPr>
              <a:t>http://chat.fhir.org</a:t>
            </a:r>
            <a:endParaRPr lang="en-CA" dirty="0"/>
          </a:p>
          <a:p>
            <a:r>
              <a:rPr lang="en-CA" dirty="0"/>
              <a:t>(</a:t>
            </a:r>
            <a:r>
              <a:rPr lang="en-CA" dirty="0">
                <a:hlinkClick r:id="rId4"/>
              </a:rPr>
              <a:t>Jira/Confluence stream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64658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86B9-234A-451F-970B-147F6B2C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Timeframe for roll-out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CBFF3-2DE6-45AD-93FD-B0E859953F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R4B is first ballot (May early cycle)</a:t>
            </a:r>
          </a:p>
          <a:p>
            <a:r>
              <a:rPr lang="en-US" dirty="0"/>
              <a:t>If all goes well…</a:t>
            </a:r>
          </a:p>
          <a:p>
            <a:pPr lvl="1"/>
            <a:r>
              <a:rPr lang="en-US" dirty="0"/>
              <a:t>Additional trial ballots in May regular cycle</a:t>
            </a:r>
          </a:p>
          <a:p>
            <a:pPr lvl="2"/>
            <a:r>
              <a:rPr lang="en-US" dirty="0"/>
              <a:t>Additional product families?</a:t>
            </a:r>
          </a:p>
          <a:p>
            <a:pPr lvl="1"/>
            <a:r>
              <a:rPr lang="en-US" dirty="0"/>
              <a:t>All ballots Sept cycle?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88E05-FADB-4B26-8AE0-8A24BC80EA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9B0E-2CF7-4053-A483-555607CE28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00018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59" y="3244928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lmckenzie@gevityinc.com</a:t>
            </a:r>
            <a:r>
              <a:rPr lang="en-CA" dirty="0"/>
              <a:t>			</a:t>
            </a:r>
          </a:p>
          <a:p>
            <a:endParaRPr lang="en-CA" dirty="0"/>
          </a:p>
          <a:p>
            <a:r>
              <a:rPr lang="en-CA" dirty="0"/>
              <a:t>Or, better yet, chat.fhir.org on the </a:t>
            </a:r>
            <a:r>
              <a:rPr lang="en-CA" dirty="0">
                <a:hlinkClick r:id="rId4"/>
              </a:rPr>
              <a:t>Jira/Confluence</a:t>
            </a:r>
            <a:r>
              <a:rPr lang="en-CA" dirty="0"/>
              <a:t> stream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3982316" y="3082355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118" y="2807341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57920">
            <a:off x="2686451" y="2524984"/>
            <a:ext cx="1472700" cy="15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33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5A1D-1D8C-45E5-A663-316DA335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Why change?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1ABE9-04ED-44D7-A151-34834DEEF9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CA" sz="2000" baseline="0" dirty="0"/>
              <a:t>Feedback exists in multiple locations - N</a:t>
            </a:r>
            <a:r>
              <a:rPr lang="en-CA" sz="1800" baseline="0" dirty="0"/>
              <a:t>o overall view</a:t>
            </a:r>
          </a:p>
          <a:p>
            <a:pPr lvl="0"/>
            <a:r>
              <a:rPr lang="en-CA" sz="2000" baseline="0" dirty="0"/>
              <a:t>No easy way to comment on existing feedback</a:t>
            </a:r>
          </a:p>
          <a:p>
            <a:pPr lvl="0"/>
            <a:r>
              <a:rPr lang="en-CA" sz="2000" baseline="0" dirty="0"/>
              <a:t>No easy way to monitor/track feedback items</a:t>
            </a:r>
          </a:p>
          <a:p>
            <a:pPr lvl="0"/>
            <a:r>
              <a:rPr lang="en-CA" sz="2000" baseline="0" dirty="0"/>
              <a:t>No way for management groups to monitor progress</a:t>
            </a:r>
          </a:p>
          <a:p>
            <a:pPr lvl="0"/>
            <a:r>
              <a:rPr lang="en-CA" sz="2000" baseline="0" dirty="0"/>
              <a:t>‘Authoritative’ source hard to manage</a:t>
            </a:r>
          </a:p>
          <a:p>
            <a:pPr lvl="0"/>
            <a:r>
              <a:rPr lang="en-CA" sz="2000" baseline="0" dirty="0"/>
              <a:t>Can’t filter to see feedback by artifact/section/etc.</a:t>
            </a:r>
          </a:p>
          <a:p>
            <a:pPr lvl="0"/>
            <a:r>
              <a:rPr lang="en-CA" sz="2000" baseline="0" dirty="0"/>
              <a:t>Poor ‘quality’ of data in spreadsheets</a:t>
            </a:r>
          </a:p>
          <a:p>
            <a:pPr lvl="0"/>
            <a:r>
              <a:rPr lang="en-CA" sz="2000" baseline="0" dirty="0"/>
              <a:t>Easy to ‘lose’ feedback once reconciliation done</a:t>
            </a:r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9A5B9-B9BF-4EF7-BDDF-D7CAC8F7B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76BE3-B834-4366-B778-4CB3063478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663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17D3-F204-4162-A62C-89EA52DC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Evolution of the feedback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04D8F-51B4-490A-8DBB-2A42B973BE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CA" dirty="0"/>
              <a:t>FHIR gForge feedback</a:t>
            </a:r>
          </a:p>
          <a:p>
            <a:pPr lvl="0"/>
            <a:r>
              <a:rPr lang="en-CA" dirty="0"/>
              <a:t>FHIR Jira feedback</a:t>
            </a:r>
          </a:p>
          <a:p>
            <a:r>
              <a:rPr lang="en-CA" dirty="0"/>
              <a:t>Jira feedback for all (+V2, CDA, OTHER)</a:t>
            </a:r>
          </a:p>
          <a:p>
            <a:pPr lvl="0"/>
            <a:r>
              <a:rPr lang="en-CA" b="1" dirty="0"/>
              <a:t>Jira for ballot submission</a:t>
            </a:r>
          </a:p>
          <a:p>
            <a:pPr lvl="0"/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Retire ballot desktop (future)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55BA1-F940-48AE-8B44-B7FBB9DB21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2020 Health Level Seven ® International. All Rights Reserved. Published under the Creative Commons 3.0 Attribution Unported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7C3AF-17B6-48CA-AB2E-D9CFBFD4A1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142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B737-BEE1-4EF9-9D13-4F8A088B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47B1-AA01-47F2-9F52-FA1A7127D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U.S. ONC provided funding for:</a:t>
            </a:r>
          </a:p>
          <a:p>
            <a:pPr lvl="1"/>
            <a:r>
              <a:rPr lang="en-CA" dirty="0"/>
              <a:t>initial migration from gForge to Jira</a:t>
            </a:r>
          </a:p>
          <a:p>
            <a:pPr lvl="1"/>
            <a:r>
              <a:rPr lang="en-CA" dirty="0"/>
              <a:t>The</a:t>
            </a:r>
            <a:r>
              <a:rPr lang="en-CA" baseline="0" dirty="0"/>
              <a:t> forthcoming rollout of Jira balloting for FHIR and other product families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58828-35F7-4567-A5A9-1E18E127CD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FD788-DA99-4291-958E-0C7FBB6F5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765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7125</TotalTime>
  <Words>2999</Words>
  <Application>Microsoft Office PowerPoint</Application>
  <PresentationFormat>On-screen Show (16:9)</PresentationFormat>
  <Paragraphs>498</Paragraphs>
  <Slides>53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-apple-system</vt:lpstr>
      <vt:lpstr>Arial</vt:lpstr>
      <vt:lpstr>Calibri</vt:lpstr>
      <vt:lpstr>Office Theme</vt:lpstr>
      <vt:lpstr>Jira Balloting</vt:lpstr>
      <vt:lpstr>Who am I?</vt:lpstr>
      <vt:lpstr>This presentation</vt:lpstr>
      <vt:lpstr>Objectives</vt:lpstr>
      <vt:lpstr>Outline</vt:lpstr>
      <vt:lpstr>Background</vt:lpstr>
      <vt:lpstr>Why change?</vt:lpstr>
      <vt:lpstr>Evolution of the feedback process</vt:lpstr>
      <vt:lpstr>Support</vt:lpstr>
      <vt:lpstr>Jira Basics</vt:lpstr>
      <vt:lpstr>What is Jira</vt:lpstr>
      <vt:lpstr>Jira and HL7</vt:lpstr>
      <vt:lpstr>Accounts</vt:lpstr>
      <vt:lpstr>Projects</vt:lpstr>
      <vt:lpstr>Issues</vt:lpstr>
      <vt:lpstr>PowerPoint Presentation</vt:lpstr>
      <vt:lpstr>Balloting Structures</vt:lpstr>
      <vt:lpstr>Jira ballot organization</vt:lpstr>
      <vt:lpstr>Ballot Definition</vt:lpstr>
      <vt:lpstr>Ballot Submission</vt:lpstr>
      <vt:lpstr>Change Proposal</vt:lpstr>
      <vt:lpstr>Technical Correction</vt:lpstr>
      <vt:lpstr>Question</vt:lpstr>
      <vt:lpstr>Comment</vt:lpstr>
      <vt:lpstr>Ballot Vote</vt:lpstr>
      <vt:lpstr>Balloting Process</vt:lpstr>
      <vt:lpstr>Process Overview</vt:lpstr>
      <vt:lpstr>Registering to vote</vt:lpstr>
      <vt:lpstr>Submit feedback</vt:lpstr>
      <vt:lpstr>PowerPoint Presentation</vt:lpstr>
      <vt:lpstr>Why vote?</vt:lpstr>
      <vt:lpstr>Voting</vt:lpstr>
      <vt:lpstr>PowerPoint Presentation</vt:lpstr>
      <vt:lpstr>PowerPoint Presentation</vt:lpstr>
      <vt:lpstr>PowerPoint Presentation</vt:lpstr>
      <vt:lpstr>HL7 Balloting Dashboard</vt:lpstr>
      <vt:lpstr>If you don’t have comments</vt:lpstr>
      <vt:lpstr>Other considerations</vt:lpstr>
      <vt:lpstr>Managing Votes</vt:lpstr>
      <vt:lpstr>After a ballot closes</vt:lpstr>
      <vt:lpstr>Withdraw/Retract</vt:lpstr>
      <vt:lpstr>Withdraw all</vt:lpstr>
      <vt:lpstr>Locking a ballot</vt:lpstr>
      <vt:lpstr>Advanced Balloting</vt:lpstr>
      <vt:lpstr>Bulk voting</vt:lpstr>
      <vt:lpstr>Vote “Same as”</vt:lpstr>
      <vt:lpstr>Vote “Same as”</vt:lpstr>
      <vt:lpstr>Spreadsheet voting</vt:lpstr>
      <vt:lpstr>Spreadsheet voting – process</vt:lpstr>
      <vt:lpstr>Spreadsheet voting – screen</vt:lpstr>
      <vt:lpstr>When all else fails</vt:lpstr>
      <vt:lpstr>Timeframe for roll-out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166</cp:revision>
  <dcterms:created xsi:type="dcterms:W3CDTF">2019-03-22T18:05:01Z</dcterms:created>
  <dcterms:modified xsi:type="dcterms:W3CDTF">2021-03-02T15:42:53Z</dcterms:modified>
</cp:coreProperties>
</file>