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 id="2147483833" r:id="rId5"/>
    <p:sldMasterId id="2147483840" r:id="rId6"/>
  </p:sldMasterIdLst>
  <p:notesMasterIdLst>
    <p:notesMasterId r:id="rId30"/>
  </p:notesMasterIdLst>
  <p:sldIdLst>
    <p:sldId id="2147483161" r:id="rId7"/>
    <p:sldId id="258" r:id="rId8"/>
    <p:sldId id="2147483405" r:id="rId9"/>
    <p:sldId id="2147483406" r:id="rId10"/>
    <p:sldId id="2147483407" r:id="rId11"/>
    <p:sldId id="2147483403" r:id="rId12"/>
    <p:sldId id="2147483404" r:id="rId13"/>
    <p:sldId id="652" r:id="rId14"/>
    <p:sldId id="2147483395" r:id="rId15"/>
    <p:sldId id="2147483381" r:id="rId16"/>
    <p:sldId id="2147483390" r:id="rId17"/>
    <p:sldId id="2147483400" r:id="rId18"/>
    <p:sldId id="2147483382" r:id="rId19"/>
    <p:sldId id="2147483383" r:id="rId20"/>
    <p:sldId id="2147483386" r:id="rId21"/>
    <p:sldId id="2147483396" r:id="rId22"/>
    <p:sldId id="2147483397" r:id="rId23"/>
    <p:sldId id="2147483399" r:id="rId24"/>
    <p:sldId id="2147483393" r:id="rId25"/>
    <p:sldId id="2147483394" r:id="rId26"/>
    <p:sldId id="2147483398" r:id="rId27"/>
    <p:sldId id="260" r:id="rId28"/>
    <p:sldId id="2147483189" r:id="rId29"/>
  </p:sldIdLst>
  <p:sldSz cx="12192000" cy="6858000"/>
  <p:notesSz cx="7010400" cy="9296400"/>
  <p:embeddedFontLst>
    <p:embeddedFont>
      <p:font typeface="Consolas" panose="020B0609020204030204" pitchFamily="49"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83" autoAdjust="0"/>
    <p:restoredTop sz="86410" autoAdjust="0"/>
  </p:normalViewPr>
  <p:slideViewPr>
    <p:cSldViewPr snapToGrid="0">
      <p:cViewPr varScale="1">
        <p:scale>
          <a:sx n="85" d="100"/>
          <a:sy n="85" d="100"/>
        </p:scale>
        <p:origin x="108" y="360"/>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6.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fntdata"/><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2E09C381-007A-BA66-F9D4-2AF2DA94EA97}"/>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22F61E71-A97B-D7CD-0D77-55ADB168B3DA}"/>
              </a:ext>
            </a:extLst>
          </p:cNvPr>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lang="en-US" dirty="0"/>
          </a:p>
        </p:txBody>
      </p:sp>
      <p:sp>
        <p:nvSpPr>
          <p:cNvPr id="99" name="Google Shape;99;p1:notes">
            <a:extLst>
              <a:ext uri="{FF2B5EF4-FFF2-40B4-BE49-F238E27FC236}">
                <a16:creationId xmlns:a16="http://schemas.microsoft.com/office/drawing/2014/main" id="{9FBD2A45-5F4E-B15F-2697-B3454346B04E}"/>
              </a:ext>
            </a:extLst>
          </p:cNvPr>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41203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8910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087808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4" y="3645567"/>
            <a:ext cx="6335882" cy="535531"/>
          </a:xfrm>
          <a:prstGeom prst="rect">
            <a:avLst/>
          </a:prstGeom>
        </p:spPr>
        <p:txBody>
          <a:bodyPr anchor="b"/>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4" name="Title 9">
            <a:extLst>
              <a:ext uri="{FF2B5EF4-FFF2-40B4-BE49-F238E27FC236}">
                <a16:creationId xmlns:a16="http://schemas.microsoft.com/office/drawing/2014/main" id="{FCB7F558-F3F2-2C71-4251-E98792B852FD}"/>
              </a:ext>
            </a:extLst>
          </p:cNvPr>
          <p:cNvSpPr>
            <a:spLocks noGrp="1"/>
          </p:cNvSpPr>
          <p:nvPr>
            <p:ph type="title" idx="4294967295" hasCustomPrompt="1"/>
          </p:nvPr>
        </p:nvSpPr>
        <p:spPr>
          <a:xfrm>
            <a:off x="4763292" y="2733676"/>
            <a:ext cx="6335883" cy="911892"/>
          </a:xfrm>
          <a:prstGeom prst="rect">
            <a:avLst/>
          </a:prstGeom>
        </p:spPr>
        <p:txBody>
          <a:bodyPr anchor="b"/>
          <a:lstStyle>
            <a:lvl1pPr algn="r">
              <a:defRPr sz="3200" b="1">
                <a:solidFill>
                  <a:schemeClr val="accent1"/>
                </a:solidFill>
              </a:defRPr>
            </a:lvl1pPr>
          </a:lstStyle>
          <a:p>
            <a:r>
              <a:rPr lang="en-CA" dirty="0"/>
              <a:t>PRESENTATION TITLE</a:t>
            </a:r>
          </a:p>
        </p:txBody>
      </p:sp>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40709630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4438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87797209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242694118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374674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a:solidFill>
                  <a:srgbClr val="CB915F"/>
                </a:solidFill>
              </a:rPr>
              <a:t>Slide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SLIDE TITLE</a:t>
            </a:r>
            <a:endParaRPr lang="en-CA" dirty="0"/>
          </a:p>
        </p:txBody>
      </p:sp>
    </p:spTree>
    <p:extLst>
      <p:ext uri="{BB962C8B-B14F-4D97-AF65-F5344CB8AC3E}">
        <p14:creationId xmlns:p14="http://schemas.microsoft.com/office/powerpoint/2010/main" val="362308798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Main Slid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p:nvPr>
        </p:nvSpPr>
        <p:spPr>
          <a:xfrm>
            <a:off x="1104900" y="2085975"/>
            <a:ext cx="10500958" cy="4105275"/>
          </a:xfrm>
          <a:prstGeom prst="rect">
            <a:avLst/>
          </a:prstGeom>
        </p:spPr>
        <p:txBody>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92871EB2-1E91-AC2D-A255-3F17DC010885}"/>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
        <p:nvSpPr>
          <p:cNvPr id="4" name="Holder 6">
            <a:extLst>
              <a:ext uri="{FF2B5EF4-FFF2-40B4-BE49-F238E27FC236}">
                <a16:creationId xmlns:a16="http://schemas.microsoft.com/office/drawing/2014/main" id="{3320FE43-286D-AC44-2E5C-B24A73BBE567}"/>
              </a:ext>
            </a:extLst>
          </p:cNvPr>
          <p:cNvSpPr>
            <a:spLocks noGrp="1"/>
          </p:cNvSpPr>
          <p:nvPr>
            <p:ph type="sldNum" sz="quarter" idx="7"/>
          </p:nvPr>
        </p:nvSpPr>
        <p:spPr>
          <a:xfrm>
            <a:off x="9239250" y="6489700"/>
            <a:ext cx="2743200"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5609625"/>
      </p:ext>
    </p:extLst>
  </p:cSld>
  <p:clrMapOvr>
    <a:masterClrMapping/>
  </p:clrMapOvr>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Tree>
    <p:extLst>
      <p:ext uri="{BB962C8B-B14F-4D97-AF65-F5344CB8AC3E}">
        <p14:creationId xmlns:p14="http://schemas.microsoft.com/office/powerpoint/2010/main" val="55707193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p15:clr>
            <a:srgbClr val="FBAE40"/>
          </p15:clr>
        </p15:guide>
        <p15:guide id="3" orient="horz" pos="1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p:nvPr>
        </p:nvSpPr>
        <p:spPr>
          <a:xfrm>
            <a:off x="3951214" y="365126"/>
            <a:ext cx="7654644" cy="775778"/>
          </a:xfrm>
          <a:prstGeom prst="rect">
            <a:avLst/>
          </a:prstGeom>
        </p:spPr>
        <p:txBody>
          <a:bodyPr/>
          <a:lstStyle>
            <a:lvl1pPr algn="r">
              <a:defRPr sz="4000"/>
            </a:lvl1pPr>
          </a:lstStyle>
          <a:p>
            <a:r>
              <a:rPr lang="en-US" dirty="0"/>
              <a:t>Click to edit Master title style</a:t>
            </a:r>
            <a:endParaRPr lang="en-CA" dirty="0"/>
          </a:p>
        </p:txBody>
      </p:sp>
    </p:spTree>
    <p:extLst>
      <p:ext uri="{BB962C8B-B14F-4D97-AF65-F5344CB8AC3E}">
        <p14:creationId xmlns:p14="http://schemas.microsoft.com/office/powerpoint/2010/main" val="112510683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p:nvPr>
        </p:nvSpPr>
        <p:spPr>
          <a:xfrm>
            <a:off x="3951214" y="197346"/>
            <a:ext cx="7654644" cy="775778"/>
          </a:xfrm>
          <a:prstGeom prst="rect">
            <a:avLst/>
          </a:prstGeom>
        </p:spPr>
        <p:txBody>
          <a:bodyPr/>
          <a:lstStyle>
            <a:lvl1pPr algn="r">
              <a:defRPr sz="4000"/>
            </a:lvl1pPr>
          </a:lstStyle>
          <a:p>
            <a:r>
              <a:rPr lang="en-US" dirty="0"/>
              <a:t>Click to edit Master title style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9239250" y="6489700"/>
            <a:ext cx="2743200"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59725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dirty="0"/>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dirty="0"/>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a:t>
            </a:r>
            <a:r>
              <a:rPr lang="en-CA" dirty="0"/>
              <a:t>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22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567665793"/>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2961389720"/>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April 2025  </a:t>
            </a:r>
            <a:r>
              <a:rPr lang="en-CA" sz="800" dirty="0"/>
              <a:t>© 2025 HL7</a:t>
            </a:r>
            <a:r>
              <a:rPr lang="en-CA" dirty="0"/>
              <a:t>®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793" r:id="rId1"/>
    <p:sldLayoutId id="2147483674" r:id="rId2"/>
    <p:sldLayoutId id="2147483829" r:id="rId3"/>
    <p:sldLayoutId id="2147483676" r:id="rId4"/>
    <p:sldLayoutId id="2147483672" r:id="rId5"/>
    <p:sldLayoutId id="2147483828" r:id="rId6"/>
    <p:sldLayoutId id="2147483847" r:id="rId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26728456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dirty="0"/>
              <a:t>© 2025 Health Level Seven ® International. All Rights Reserved. Published under the Creative Commons 3.0 Attribution Unported license</a:t>
            </a:r>
            <a:endParaRPr lang="en-US" dirty="0"/>
          </a:p>
        </p:txBody>
      </p:sp>
    </p:spTree>
    <p:extLst>
      <p:ext uri="{BB962C8B-B14F-4D97-AF65-F5344CB8AC3E}">
        <p14:creationId xmlns:p14="http://schemas.microsoft.com/office/powerpoint/2010/main" val="147041909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RCDieterle@enablecare.us" TargetMode="External"/><Relationship Id="rId2" Type="http://schemas.openxmlformats.org/officeDocument/2006/relationships/hyperlink" Target="mailto:lloyd@lmckenzi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l7.org/fhir/us/davinci-crd/STU2.1/hooks.html#order-dispatch" TargetMode="External"/><Relationship Id="rId2" Type="http://schemas.openxmlformats.org/officeDocument/2006/relationships/hyperlink" Target="https://hl7.org/fhir/us/davinci-crd/STU2.1/hooks.html#appointment-book" TargetMode="External"/><Relationship Id="rId1" Type="http://schemas.openxmlformats.org/officeDocument/2006/relationships/slideLayout" Target="../slideLayouts/slideLayout4.xml"/><Relationship Id="rId4" Type="http://schemas.openxmlformats.org/officeDocument/2006/relationships/hyperlink" Target="https://hl7.org/fhir/us/davinci-crd/STU2.1/hooks.html#order-sig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6246743-270A-42D7-2225-4D17E77C903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8C645CF-17F0-692F-7C9D-FFEA0ED07FC3}"/>
              </a:ext>
            </a:extLst>
          </p:cNvPr>
          <p:cNvSpPr>
            <a:spLocks noGrp="1"/>
          </p:cNvSpPr>
          <p:nvPr>
            <p:ph type="body" sz="quarter" idx="10"/>
          </p:nvPr>
        </p:nvSpPr>
        <p:spPr>
          <a:xfrm>
            <a:off x="4199467" y="3645567"/>
            <a:ext cx="7529689" cy="535531"/>
          </a:xfrm>
        </p:spPr>
        <p:txBody>
          <a:bodyPr wrap="square" lIns="91440" tIns="45720" rIns="91440" bIns="45720" anchor="b">
            <a:spAutoFit/>
          </a:bodyPr>
          <a:lstStyle/>
          <a:p>
            <a:r>
              <a:rPr lang="en-US" sz="3200" dirty="0"/>
              <a:t>Performance Optimization Strategies</a:t>
            </a:r>
            <a:endParaRPr lang="en-US" dirty="0"/>
          </a:p>
        </p:txBody>
      </p:sp>
      <p:sp>
        <p:nvSpPr>
          <p:cNvPr id="5" name="Text Placeholder 4">
            <a:extLst>
              <a:ext uri="{FF2B5EF4-FFF2-40B4-BE49-F238E27FC236}">
                <a16:creationId xmlns:a16="http://schemas.microsoft.com/office/drawing/2014/main" id="{9186CA73-F9BD-A805-736A-092916372EE3}"/>
              </a:ext>
            </a:extLst>
          </p:cNvPr>
          <p:cNvSpPr>
            <a:spLocks noGrp="1"/>
          </p:cNvSpPr>
          <p:nvPr>
            <p:ph type="title" idx="4294967295"/>
          </p:nvPr>
        </p:nvSpPr>
        <p:spPr>
          <a:xfrm>
            <a:off x="4380090" y="463456"/>
            <a:ext cx="7179732" cy="3182112"/>
          </a:xfrm>
        </p:spPr>
        <p:txBody>
          <a:bodyPr wrap="square" lIns="91440" tIns="45720" rIns="91440" bIns="45720" anchor="b">
            <a:spAutoFit/>
          </a:bodyPr>
          <a:lstStyle/>
          <a:p>
            <a:r>
              <a:rPr lang="en-US" sz="3200" dirty="0"/>
              <a:t>Burden Reduction</a:t>
            </a:r>
          </a:p>
        </p:txBody>
      </p:sp>
      <p:sp>
        <p:nvSpPr>
          <p:cNvPr id="2" name="TextBox 1">
            <a:extLst>
              <a:ext uri="{FF2B5EF4-FFF2-40B4-BE49-F238E27FC236}">
                <a16:creationId xmlns:a16="http://schemas.microsoft.com/office/drawing/2014/main" id="{20F93EE2-3908-EB8B-033B-FB1D49BC9A31}"/>
              </a:ext>
            </a:extLst>
          </p:cNvPr>
          <p:cNvSpPr txBox="1"/>
          <p:nvPr/>
        </p:nvSpPr>
        <p:spPr>
          <a:xfrm>
            <a:off x="4741332" y="4752622"/>
            <a:ext cx="6513689" cy="1169551"/>
          </a:xfrm>
          <a:prstGeom prst="rect">
            <a:avLst/>
          </a:prstGeom>
          <a:noFill/>
        </p:spPr>
        <p:txBody>
          <a:bodyPr wrap="square" rtlCol="0">
            <a:spAutoFit/>
          </a:bodyPr>
          <a:lstStyle/>
          <a:p>
            <a:r>
              <a:rPr lang="en-US" b="1" u="sng" dirty="0"/>
              <a:t>Lloyd McKenzie, P.Eng</a:t>
            </a:r>
            <a:r>
              <a:rPr lang="en-US" dirty="0"/>
              <a:t> HL7 Da Vinci Project Deputy Technical Director, CRD IG Lead, and Chief Standards Officer, Dogwood Health Consulting</a:t>
            </a:r>
          </a:p>
          <a:p>
            <a:endParaRPr lang="en-US" dirty="0"/>
          </a:p>
          <a:p>
            <a:r>
              <a:rPr lang="en-US" b="1" u="sng" dirty="0"/>
              <a:t>Robert Dieterle</a:t>
            </a:r>
            <a:r>
              <a:rPr lang="en-US" dirty="0"/>
              <a:t> HL7 Da Vinci Project Sr. Advisor and Burden Reduction Lead, and CEO, EnableCare Group</a:t>
            </a:r>
          </a:p>
        </p:txBody>
      </p:sp>
    </p:spTree>
    <p:extLst>
      <p:ext uri="{BB962C8B-B14F-4D97-AF65-F5344CB8AC3E}">
        <p14:creationId xmlns:p14="http://schemas.microsoft.com/office/powerpoint/2010/main" val="151688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C8D226D-1CA5-2C48-0EA0-F38CAA68ED58}"/>
              </a:ext>
            </a:extLst>
          </p:cNvPr>
          <p:cNvSpPr>
            <a:spLocks noGrp="1"/>
          </p:cNvSpPr>
          <p:nvPr>
            <p:ph type="body" sz="quarter" idx="14"/>
          </p:nvPr>
        </p:nvSpPr>
        <p:spPr/>
        <p:txBody>
          <a:bodyPr/>
          <a:lstStyle/>
          <a:p>
            <a:r>
              <a:rPr lang="en-US" dirty="0"/>
              <a:t>Hooks that potentially allow for caching will all be available</a:t>
            </a:r>
          </a:p>
          <a:p>
            <a:pPr lvl="1"/>
            <a:r>
              <a:rPr lang="en-US" dirty="0"/>
              <a:t>If we need to tighten conformance requirements on caching hooks to mandate invocation by CRD clients to allow performance, that’s an option</a:t>
            </a:r>
          </a:p>
          <a:p>
            <a:r>
              <a:rPr lang="en-US" dirty="0"/>
              <a:t>Prefetch can’t be counted on</a:t>
            </a:r>
          </a:p>
          <a:p>
            <a:pPr lvl="1"/>
            <a:r>
              <a:rPr lang="en-US" dirty="0"/>
              <a:t>Process will assume all needed data will be queried</a:t>
            </a:r>
          </a:p>
          <a:p>
            <a:pPr lvl="1"/>
            <a:r>
              <a:rPr lang="en-US" dirty="0"/>
              <a:t>If the performance impact of this assumption is the sole driver of being unable to meet use-case objectives, we can revisit</a:t>
            </a:r>
          </a:p>
          <a:p>
            <a:r>
              <a:rPr lang="en-US" dirty="0"/>
              <a:t>CRD will require defining new payer back-end APIs</a:t>
            </a:r>
          </a:p>
          <a:p>
            <a:pPr lvl="1"/>
            <a:r>
              <a:rPr lang="en-US" dirty="0"/>
              <a:t>Can’t just call your legacy prior auth solution</a:t>
            </a:r>
          </a:p>
        </p:txBody>
      </p:sp>
      <p:sp>
        <p:nvSpPr>
          <p:cNvPr id="4" name="Title 3">
            <a:extLst>
              <a:ext uri="{FF2B5EF4-FFF2-40B4-BE49-F238E27FC236}">
                <a16:creationId xmlns:a16="http://schemas.microsoft.com/office/drawing/2014/main" id="{4212AFAA-08D4-F5ED-D941-CB96275AEC04}"/>
              </a:ext>
            </a:extLst>
          </p:cNvPr>
          <p:cNvSpPr>
            <a:spLocks noGrp="1"/>
          </p:cNvSpPr>
          <p:nvPr>
            <p:ph type="title"/>
          </p:nvPr>
        </p:nvSpPr>
        <p:spPr/>
        <p:txBody>
          <a:bodyPr/>
          <a:lstStyle/>
          <a:p>
            <a:r>
              <a:rPr lang="en-US" dirty="0"/>
              <a:t>Assumptions</a:t>
            </a:r>
            <a:endParaRPr lang="en-CA" dirty="0"/>
          </a:p>
        </p:txBody>
      </p:sp>
    </p:spTree>
    <p:extLst>
      <p:ext uri="{BB962C8B-B14F-4D97-AF65-F5344CB8AC3E}">
        <p14:creationId xmlns:p14="http://schemas.microsoft.com/office/powerpoint/2010/main" val="210774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A9FA0-C0AF-B4E6-5C08-D677AE033682}"/>
              </a:ext>
            </a:extLst>
          </p:cNvPr>
          <p:cNvSpPr>
            <a:spLocks noGrp="1"/>
          </p:cNvSpPr>
          <p:nvPr>
            <p:ph type="body" sz="quarter" idx="14"/>
          </p:nvPr>
        </p:nvSpPr>
        <p:spPr/>
        <p:txBody>
          <a:bodyPr/>
          <a:lstStyle/>
          <a:p>
            <a:r>
              <a:rPr lang="en-US" dirty="0"/>
              <a:t>Determine the following as often as possible</a:t>
            </a:r>
          </a:p>
          <a:p>
            <a:pPr lvl="1"/>
            <a:r>
              <a:rPr lang="en-US" dirty="0"/>
              <a:t>Is it covered?</a:t>
            </a:r>
          </a:p>
          <a:p>
            <a:pPr lvl="1"/>
            <a:r>
              <a:rPr lang="en-US" dirty="0"/>
              <a:t>If covered, is prior auth needed?</a:t>
            </a:r>
          </a:p>
          <a:p>
            <a:pPr lvl="1"/>
            <a:r>
              <a:rPr lang="en-US" dirty="0"/>
              <a:t>Is additional clinical or patient info needed?</a:t>
            </a:r>
          </a:p>
          <a:p>
            <a:r>
              <a:rPr lang="en-US" dirty="0"/>
              <a:t>Bonus points, but not critical</a:t>
            </a:r>
          </a:p>
          <a:p>
            <a:pPr lvl="1"/>
            <a:r>
              <a:rPr lang="en-US" dirty="0"/>
              <a:t>Is additional administrative data needed</a:t>
            </a:r>
          </a:p>
          <a:p>
            <a:pPr lvl="1"/>
            <a:r>
              <a:rPr lang="en-US" dirty="0"/>
              <a:t>Is prior authorization granted</a:t>
            </a:r>
            <a:endParaRPr lang="en-CA" dirty="0"/>
          </a:p>
          <a:p>
            <a:endParaRPr lang="en-CA" dirty="0"/>
          </a:p>
        </p:txBody>
      </p:sp>
      <p:sp>
        <p:nvSpPr>
          <p:cNvPr id="3" name="Title 2">
            <a:extLst>
              <a:ext uri="{FF2B5EF4-FFF2-40B4-BE49-F238E27FC236}">
                <a16:creationId xmlns:a16="http://schemas.microsoft.com/office/drawing/2014/main" id="{0DEFE352-5395-C75A-F9A6-EA20D8665286}"/>
              </a:ext>
            </a:extLst>
          </p:cNvPr>
          <p:cNvSpPr>
            <a:spLocks noGrp="1"/>
          </p:cNvSpPr>
          <p:nvPr>
            <p:ph type="title"/>
          </p:nvPr>
        </p:nvSpPr>
        <p:spPr/>
        <p:txBody>
          <a:bodyPr/>
          <a:lstStyle/>
          <a:p>
            <a:r>
              <a:rPr lang="en-US" dirty="0"/>
              <a:t>Objectives</a:t>
            </a:r>
            <a:endParaRPr lang="en-CA" dirty="0"/>
          </a:p>
        </p:txBody>
      </p:sp>
      <p:sp>
        <p:nvSpPr>
          <p:cNvPr id="4" name="Slide Number Placeholder 3">
            <a:extLst>
              <a:ext uri="{FF2B5EF4-FFF2-40B4-BE49-F238E27FC236}">
                <a16:creationId xmlns:a16="http://schemas.microsoft.com/office/drawing/2014/main" id="{AC90A643-A9B3-6E5A-D8F4-C3A11095930E}"/>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231578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094C3C-32DA-E8C8-217D-6A240594491F}"/>
              </a:ext>
            </a:extLst>
          </p:cNvPr>
          <p:cNvSpPr>
            <a:spLocks noGrp="1"/>
          </p:cNvSpPr>
          <p:nvPr>
            <p:ph type="body" sz="quarter" idx="14"/>
          </p:nvPr>
        </p:nvSpPr>
        <p:spPr/>
        <p:txBody>
          <a:bodyPr/>
          <a:lstStyle/>
          <a:p>
            <a:r>
              <a:rPr lang="en-US" dirty="0"/>
              <a:t>Known context</a:t>
            </a:r>
          </a:p>
          <a:p>
            <a:pPr lvl="1"/>
            <a:r>
              <a:rPr lang="en-US" dirty="0"/>
              <a:t>Appointment id</a:t>
            </a:r>
          </a:p>
          <a:p>
            <a:r>
              <a:rPr lang="en-US" dirty="0"/>
              <a:t>Caching</a:t>
            </a:r>
          </a:p>
          <a:p>
            <a:pPr lvl="1"/>
            <a:r>
              <a:rPr lang="en-US" dirty="0"/>
              <a:t>Cache in case there are near-term updates</a:t>
            </a:r>
          </a:p>
          <a:p>
            <a:r>
              <a:rPr lang="en-US" dirty="0"/>
              <a:t>FHIR Queries</a:t>
            </a:r>
          </a:p>
          <a:p>
            <a:pPr lvl="1"/>
            <a:r>
              <a:rPr lang="en-US" dirty="0"/>
              <a:t>Everything from Order sign (if service request present)</a:t>
            </a:r>
          </a:p>
          <a:p>
            <a:pPr lvl="1"/>
            <a:r>
              <a:rPr lang="en-US" dirty="0"/>
              <a:t>Also everything referenced from appointment</a:t>
            </a:r>
          </a:p>
          <a:p>
            <a:pPr lvl="1"/>
            <a:r>
              <a:rPr lang="en-US" dirty="0"/>
              <a:t>May need to query everything again, even if not updated</a:t>
            </a:r>
          </a:p>
          <a:p>
            <a:r>
              <a:rPr lang="en-US" dirty="0"/>
              <a:t>Back-end checks</a:t>
            </a:r>
          </a:p>
          <a:p>
            <a:pPr lvl="1"/>
            <a:r>
              <a:rPr lang="en-US" dirty="0"/>
              <a:t>May need to run everything again</a:t>
            </a:r>
          </a:p>
        </p:txBody>
      </p:sp>
      <p:sp>
        <p:nvSpPr>
          <p:cNvPr id="3" name="Title 2">
            <a:extLst>
              <a:ext uri="{FF2B5EF4-FFF2-40B4-BE49-F238E27FC236}">
                <a16:creationId xmlns:a16="http://schemas.microsoft.com/office/drawing/2014/main" id="{2464137C-FB0A-375A-A7B2-C7C858A21646}"/>
              </a:ext>
            </a:extLst>
          </p:cNvPr>
          <p:cNvSpPr>
            <a:spLocks noGrp="1"/>
          </p:cNvSpPr>
          <p:nvPr>
            <p:ph type="title"/>
          </p:nvPr>
        </p:nvSpPr>
        <p:spPr/>
        <p:txBody>
          <a:bodyPr/>
          <a:lstStyle/>
          <a:p>
            <a:r>
              <a:rPr lang="en-US" dirty="0"/>
              <a:t>Appointment Book</a:t>
            </a:r>
            <a:endParaRPr lang="en-CA" dirty="0"/>
          </a:p>
        </p:txBody>
      </p:sp>
      <p:sp>
        <p:nvSpPr>
          <p:cNvPr id="4" name="Slide Number Placeholder 3">
            <a:extLst>
              <a:ext uri="{FF2B5EF4-FFF2-40B4-BE49-F238E27FC236}">
                <a16:creationId xmlns:a16="http://schemas.microsoft.com/office/drawing/2014/main" id="{201BE5E2-C06A-5554-002D-AD3C75790E92}"/>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51460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8EB5B-EEDC-F04F-DA1E-82846BEF63FC}"/>
              </a:ext>
            </a:extLst>
          </p:cNvPr>
          <p:cNvSpPr>
            <a:spLocks noGrp="1"/>
          </p:cNvSpPr>
          <p:nvPr>
            <p:ph type="body" sz="quarter" idx="14"/>
          </p:nvPr>
        </p:nvSpPr>
        <p:spPr/>
        <p:txBody>
          <a:bodyPr/>
          <a:lstStyle/>
          <a:p>
            <a:r>
              <a:rPr lang="en-US" dirty="0"/>
              <a:t>Known context:</a:t>
            </a:r>
          </a:p>
          <a:p>
            <a:pPr lvl="1"/>
            <a:r>
              <a:rPr lang="en-US" dirty="0"/>
              <a:t>Who is the patient</a:t>
            </a:r>
          </a:p>
          <a:p>
            <a:pPr lvl="1"/>
            <a:r>
              <a:rPr lang="en-US" dirty="0"/>
              <a:t>What organization is the encounter with</a:t>
            </a:r>
          </a:p>
          <a:p>
            <a:r>
              <a:rPr lang="en-US" dirty="0"/>
              <a:t>Always cache</a:t>
            </a:r>
          </a:p>
          <a:p>
            <a:pPr lvl="1"/>
            <a:r>
              <a:rPr lang="en-US" dirty="0"/>
              <a:t>What is the member id for this patient?</a:t>
            </a:r>
          </a:p>
          <a:p>
            <a:pPr lvl="1"/>
            <a:r>
              <a:rPr lang="en-US" dirty="0"/>
              <a:t>What coverages exist (active or not) for this patient?</a:t>
            </a:r>
          </a:p>
          <a:p>
            <a:pPr lvl="1"/>
            <a:r>
              <a:rPr lang="en-US" dirty="0"/>
              <a:t>What are the plan details for those coverages?</a:t>
            </a:r>
          </a:p>
          <a:p>
            <a:r>
              <a:rPr lang="en-US" dirty="0"/>
              <a:t>Possibly cache</a:t>
            </a:r>
          </a:p>
          <a:p>
            <a:pPr lvl="1"/>
            <a:r>
              <a:rPr lang="en-US" dirty="0"/>
              <a:t>What providers known to be associated with this organization are:</a:t>
            </a:r>
          </a:p>
          <a:p>
            <a:pPr lvl="2"/>
            <a:r>
              <a:rPr lang="en-US" dirty="0"/>
              <a:t>In network (for some services)</a:t>
            </a:r>
          </a:p>
          <a:p>
            <a:pPr lvl="2"/>
            <a:r>
              <a:rPr lang="en-US" dirty="0"/>
              <a:t>Gold carded (for some services)</a:t>
            </a:r>
          </a:p>
          <a:p>
            <a:pPr lvl="1"/>
            <a:endParaRPr lang="en-CA" dirty="0"/>
          </a:p>
        </p:txBody>
      </p:sp>
      <p:sp>
        <p:nvSpPr>
          <p:cNvPr id="3" name="Title 2">
            <a:extLst>
              <a:ext uri="{FF2B5EF4-FFF2-40B4-BE49-F238E27FC236}">
                <a16:creationId xmlns:a16="http://schemas.microsoft.com/office/drawing/2014/main" id="{C03A566B-775F-8E72-B944-867C8F36C8EE}"/>
              </a:ext>
            </a:extLst>
          </p:cNvPr>
          <p:cNvSpPr>
            <a:spLocks noGrp="1"/>
          </p:cNvSpPr>
          <p:nvPr>
            <p:ph type="title"/>
          </p:nvPr>
        </p:nvSpPr>
        <p:spPr/>
        <p:txBody>
          <a:bodyPr/>
          <a:lstStyle/>
          <a:p>
            <a:r>
              <a:rPr lang="en-US" dirty="0"/>
              <a:t>Encounter Start</a:t>
            </a:r>
            <a:endParaRPr lang="en-CA" dirty="0"/>
          </a:p>
        </p:txBody>
      </p:sp>
      <p:sp>
        <p:nvSpPr>
          <p:cNvPr id="4" name="Slide Number Placeholder 3">
            <a:extLst>
              <a:ext uri="{FF2B5EF4-FFF2-40B4-BE49-F238E27FC236}">
                <a16:creationId xmlns:a16="http://schemas.microsoft.com/office/drawing/2014/main" id="{62E11481-B631-12CF-90FF-4AD9737B4B30}"/>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63024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C47AF-1F19-E5F9-CD42-A2945E9E4E01}"/>
              </a:ext>
            </a:extLst>
          </p:cNvPr>
          <p:cNvSpPr>
            <a:spLocks noGrp="1"/>
          </p:cNvSpPr>
          <p:nvPr>
            <p:ph type="body" sz="quarter" idx="14"/>
          </p:nvPr>
        </p:nvSpPr>
        <p:spPr/>
        <p:txBody>
          <a:bodyPr/>
          <a:lstStyle/>
          <a:p>
            <a:r>
              <a:rPr lang="en-US" dirty="0"/>
              <a:t>Queries (in parallel)</a:t>
            </a:r>
          </a:p>
          <a:p>
            <a:pPr lvl="1"/>
            <a:r>
              <a:rPr lang="en-US" dirty="0"/>
              <a:t>Patient with context id</a:t>
            </a:r>
          </a:p>
          <a:p>
            <a:pPr lvl="1"/>
            <a:r>
              <a:rPr lang="en-US" dirty="0"/>
              <a:t>Coverages for patient (will be limited to those associated with payer)</a:t>
            </a:r>
          </a:p>
          <a:p>
            <a:pPr lvl="1"/>
            <a:r>
              <a:rPr lang="en-US" dirty="0"/>
              <a:t>Organization associated with Encounter</a:t>
            </a:r>
          </a:p>
          <a:p>
            <a:r>
              <a:rPr lang="en-US" dirty="0"/>
              <a:t>Back-end checks</a:t>
            </a:r>
          </a:p>
          <a:p>
            <a:pPr lvl="1"/>
            <a:r>
              <a:rPr lang="en-US" dirty="0"/>
              <a:t>Member match, Coverage match</a:t>
            </a:r>
          </a:p>
          <a:p>
            <a:pPr lvl="1"/>
            <a:r>
              <a:rPr lang="en-US" dirty="0"/>
              <a:t>Can this provider org be found?</a:t>
            </a:r>
          </a:p>
          <a:p>
            <a:pPr lvl="2"/>
            <a:r>
              <a:rPr lang="en-US" dirty="0"/>
              <a:t>Are they “in network” for ordering processes?</a:t>
            </a:r>
            <a:endParaRPr lang="en-US" dirty="0">
              <a:highlight>
                <a:srgbClr val="FFFF00"/>
              </a:highlight>
            </a:endParaRPr>
          </a:p>
          <a:p>
            <a:r>
              <a:rPr lang="en-CA" dirty="0"/>
              <a:t>Minimum back-end caching time</a:t>
            </a:r>
          </a:p>
          <a:p>
            <a:pPr lvl="1"/>
            <a:r>
              <a:rPr lang="en-CA" dirty="0"/>
              <a:t>i.e. how long from “patient checks in” to appointment book or order select</a:t>
            </a:r>
          </a:p>
          <a:p>
            <a:pPr lvl="1"/>
            <a:r>
              <a:rPr lang="en-CA" dirty="0"/>
              <a:t>Typically minutes up to hours</a:t>
            </a:r>
          </a:p>
          <a:p>
            <a:pPr lvl="1"/>
            <a:endParaRPr lang="en-CA" dirty="0"/>
          </a:p>
        </p:txBody>
      </p:sp>
      <p:sp>
        <p:nvSpPr>
          <p:cNvPr id="3" name="Title 2">
            <a:extLst>
              <a:ext uri="{FF2B5EF4-FFF2-40B4-BE49-F238E27FC236}">
                <a16:creationId xmlns:a16="http://schemas.microsoft.com/office/drawing/2014/main" id="{A9D86CDE-290D-D391-2E99-12280C285C0E}"/>
              </a:ext>
            </a:extLst>
          </p:cNvPr>
          <p:cNvSpPr>
            <a:spLocks noGrp="1"/>
          </p:cNvSpPr>
          <p:nvPr>
            <p:ph type="title"/>
          </p:nvPr>
        </p:nvSpPr>
        <p:spPr/>
        <p:txBody>
          <a:bodyPr/>
          <a:lstStyle/>
          <a:p>
            <a:r>
              <a:rPr lang="en-US" dirty="0"/>
              <a:t>Encounter Start (cont’d)</a:t>
            </a:r>
            <a:endParaRPr lang="en-CA" dirty="0"/>
          </a:p>
        </p:txBody>
      </p:sp>
      <p:sp>
        <p:nvSpPr>
          <p:cNvPr id="4" name="Slide Number Placeholder 3">
            <a:extLst>
              <a:ext uri="{FF2B5EF4-FFF2-40B4-BE49-F238E27FC236}">
                <a16:creationId xmlns:a16="http://schemas.microsoft.com/office/drawing/2014/main" id="{2F6C7B93-A957-E036-DD5E-CF3F7E7AFF96}"/>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91150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74E9B-2452-2274-EF86-79BA40C1FA35}"/>
              </a:ext>
            </a:extLst>
          </p:cNvPr>
          <p:cNvSpPr>
            <a:spLocks noGrp="1"/>
          </p:cNvSpPr>
          <p:nvPr>
            <p:ph type="body" sz="quarter" idx="14"/>
          </p:nvPr>
        </p:nvSpPr>
        <p:spPr/>
        <p:txBody>
          <a:bodyPr/>
          <a:lstStyle/>
          <a:p>
            <a:r>
              <a:rPr lang="en-US" dirty="0"/>
              <a:t>Known context</a:t>
            </a:r>
          </a:p>
          <a:p>
            <a:pPr lvl="1"/>
            <a:r>
              <a:rPr lang="en-US" dirty="0"/>
              <a:t>Ordering provider</a:t>
            </a:r>
          </a:p>
          <a:p>
            <a:pPr lvl="1"/>
            <a:r>
              <a:rPr lang="en-US" dirty="0"/>
              <a:t>Order code</a:t>
            </a:r>
          </a:p>
          <a:p>
            <a:pPr lvl="1"/>
            <a:r>
              <a:rPr lang="en-US" dirty="0"/>
              <a:t>Maybe other details</a:t>
            </a:r>
          </a:p>
          <a:p>
            <a:r>
              <a:rPr lang="en-US" dirty="0"/>
              <a:t>Always cache</a:t>
            </a:r>
          </a:p>
          <a:p>
            <a:pPr lvl="1"/>
            <a:r>
              <a:rPr lang="en-US" dirty="0"/>
              <a:t>Requester information (if not already cached)</a:t>
            </a:r>
          </a:p>
          <a:p>
            <a:pPr lvl="1"/>
            <a:r>
              <a:rPr lang="en-US" dirty="0"/>
              <a:t>Rules for the code(s) in the orders</a:t>
            </a:r>
          </a:p>
          <a:p>
            <a:pPr lvl="1"/>
            <a:r>
              <a:rPr lang="en-US" dirty="0"/>
              <a:t>Query results for information required for the code(s)</a:t>
            </a:r>
          </a:p>
        </p:txBody>
      </p:sp>
      <p:sp>
        <p:nvSpPr>
          <p:cNvPr id="3" name="Title 2">
            <a:extLst>
              <a:ext uri="{FF2B5EF4-FFF2-40B4-BE49-F238E27FC236}">
                <a16:creationId xmlns:a16="http://schemas.microsoft.com/office/drawing/2014/main" id="{27B2E763-7929-4F89-D3C7-BB5F7D5AF5B5}"/>
              </a:ext>
            </a:extLst>
          </p:cNvPr>
          <p:cNvSpPr>
            <a:spLocks noGrp="1"/>
          </p:cNvSpPr>
          <p:nvPr>
            <p:ph type="title"/>
          </p:nvPr>
        </p:nvSpPr>
        <p:spPr/>
        <p:txBody>
          <a:bodyPr/>
          <a:lstStyle/>
          <a:p>
            <a:r>
              <a:rPr lang="en-US" dirty="0"/>
              <a:t>Order Select</a:t>
            </a:r>
            <a:endParaRPr lang="en-CA" dirty="0"/>
          </a:p>
        </p:txBody>
      </p:sp>
      <p:sp>
        <p:nvSpPr>
          <p:cNvPr id="4" name="Slide Number Placeholder 3">
            <a:extLst>
              <a:ext uri="{FF2B5EF4-FFF2-40B4-BE49-F238E27FC236}">
                <a16:creationId xmlns:a16="http://schemas.microsoft.com/office/drawing/2014/main" id="{A62BE185-F60F-4804-E85A-9C184718C1D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34132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0C434-7A9D-F8A7-4DDA-A507347329A3}"/>
              </a:ext>
            </a:extLst>
          </p:cNvPr>
          <p:cNvSpPr>
            <a:spLocks noGrp="1"/>
          </p:cNvSpPr>
          <p:nvPr>
            <p:ph type="body" sz="quarter" idx="14"/>
          </p:nvPr>
        </p:nvSpPr>
        <p:spPr/>
        <p:txBody>
          <a:bodyPr/>
          <a:lstStyle/>
          <a:p>
            <a:r>
              <a:rPr lang="en-US" dirty="0"/>
              <a:t>FHIR Queries (beyond prefetch)</a:t>
            </a:r>
          </a:p>
          <a:p>
            <a:pPr lvl="1"/>
            <a:r>
              <a:rPr lang="en-CA" dirty="0"/>
              <a:t>Key references from order (performer, medication, device, location)</a:t>
            </a:r>
          </a:p>
          <a:p>
            <a:pPr lvl="1"/>
            <a:r>
              <a:rPr lang="en-CA" dirty="0"/>
              <a:t>Rules-based queries – if any</a:t>
            </a:r>
          </a:p>
          <a:p>
            <a:r>
              <a:rPr lang="en-CA" dirty="0"/>
              <a:t>Back-end checks</a:t>
            </a:r>
          </a:p>
          <a:p>
            <a:pPr lvl="1"/>
            <a:r>
              <a:rPr lang="en-CA" dirty="0"/>
              <a:t>Billing codes for clinical code (see following slides)</a:t>
            </a:r>
          </a:p>
          <a:p>
            <a:pPr lvl="1"/>
            <a:r>
              <a:rPr lang="en-CA" dirty="0"/>
              <a:t>Coverage information for billing code (see following slides)</a:t>
            </a:r>
          </a:p>
          <a:p>
            <a:r>
              <a:rPr lang="en-CA" dirty="0"/>
              <a:t>Minimum caching time</a:t>
            </a:r>
          </a:p>
          <a:p>
            <a:pPr lvl="1"/>
            <a:r>
              <a:rPr lang="en-CA" dirty="0"/>
              <a:t>2 seconds to 5+ minutes</a:t>
            </a:r>
          </a:p>
        </p:txBody>
      </p:sp>
      <p:sp>
        <p:nvSpPr>
          <p:cNvPr id="3" name="Title 2">
            <a:extLst>
              <a:ext uri="{FF2B5EF4-FFF2-40B4-BE49-F238E27FC236}">
                <a16:creationId xmlns:a16="http://schemas.microsoft.com/office/drawing/2014/main" id="{1D8024C2-0362-DFCA-5265-CE09989C6528}"/>
              </a:ext>
            </a:extLst>
          </p:cNvPr>
          <p:cNvSpPr>
            <a:spLocks noGrp="1"/>
          </p:cNvSpPr>
          <p:nvPr>
            <p:ph type="title"/>
          </p:nvPr>
        </p:nvSpPr>
        <p:spPr/>
        <p:txBody>
          <a:bodyPr/>
          <a:lstStyle/>
          <a:p>
            <a:r>
              <a:rPr lang="en-US" dirty="0"/>
              <a:t>Order Select (cont’d)</a:t>
            </a:r>
            <a:endParaRPr lang="en-CA" dirty="0"/>
          </a:p>
        </p:txBody>
      </p:sp>
      <p:sp>
        <p:nvSpPr>
          <p:cNvPr id="4" name="Slide Number Placeholder 3">
            <a:extLst>
              <a:ext uri="{FF2B5EF4-FFF2-40B4-BE49-F238E27FC236}">
                <a16:creationId xmlns:a16="http://schemas.microsoft.com/office/drawing/2014/main" id="{E6C63977-A1F9-EACC-925D-DD499C29FF24}"/>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391043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07065-1555-9159-8147-302A14535554}"/>
              </a:ext>
            </a:extLst>
          </p:cNvPr>
          <p:cNvSpPr>
            <a:spLocks noGrp="1"/>
          </p:cNvSpPr>
          <p:nvPr>
            <p:ph type="body" sz="quarter" idx="14"/>
          </p:nvPr>
        </p:nvSpPr>
        <p:spPr/>
        <p:txBody>
          <a:bodyPr/>
          <a:lstStyle/>
          <a:p>
            <a:r>
              <a:rPr lang="en-US" dirty="0"/>
              <a:t>Known context</a:t>
            </a:r>
          </a:p>
          <a:p>
            <a:pPr lvl="1"/>
            <a:r>
              <a:rPr lang="en-CA" dirty="0"/>
              <a:t>Same as Order-select</a:t>
            </a:r>
          </a:p>
          <a:p>
            <a:pPr lvl="1"/>
            <a:r>
              <a:rPr lang="en-CA" dirty="0"/>
              <a:t>Possible performer is known</a:t>
            </a:r>
          </a:p>
          <a:p>
            <a:pPr lvl="1"/>
            <a:r>
              <a:rPr lang="en-CA" dirty="0"/>
              <a:t>All order details that *will* be known at this point</a:t>
            </a:r>
          </a:p>
          <a:p>
            <a:r>
              <a:rPr lang="en-CA" dirty="0"/>
              <a:t>Caching</a:t>
            </a:r>
          </a:p>
          <a:p>
            <a:pPr lvl="1"/>
            <a:r>
              <a:rPr lang="en-CA" dirty="0"/>
              <a:t>*could* cache anything found for subsequent Order Sign or Order Dispatch calls</a:t>
            </a:r>
          </a:p>
          <a:p>
            <a:pPr lvl="2"/>
            <a:r>
              <a:rPr lang="en-CA" dirty="0"/>
              <a:t>If they happen soon enough that it doesn’t make more sense to re-evaluate</a:t>
            </a:r>
          </a:p>
        </p:txBody>
      </p:sp>
      <p:sp>
        <p:nvSpPr>
          <p:cNvPr id="3" name="Title 2">
            <a:extLst>
              <a:ext uri="{FF2B5EF4-FFF2-40B4-BE49-F238E27FC236}">
                <a16:creationId xmlns:a16="http://schemas.microsoft.com/office/drawing/2014/main" id="{B55402C1-D789-D613-F261-F5645F6BD409}"/>
              </a:ext>
            </a:extLst>
          </p:cNvPr>
          <p:cNvSpPr>
            <a:spLocks noGrp="1"/>
          </p:cNvSpPr>
          <p:nvPr>
            <p:ph type="title"/>
          </p:nvPr>
        </p:nvSpPr>
        <p:spPr/>
        <p:txBody>
          <a:bodyPr/>
          <a:lstStyle/>
          <a:p>
            <a:r>
              <a:rPr lang="en-US" dirty="0"/>
              <a:t>Order Sign</a:t>
            </a:r>
            <a:endParaRPr lang="en-CA" dirty="0"/>
          </a:p>
        </p:txBody>
      </p:sp>
      <p:sp>
        <p:nvSpPr>
          <p:cNvPr id="4" name="Slide Number Placeholder 3">
            <a:extLst>
              <a:ext uri="{FF2B5EF4-FFF2-40B4-BE49-F238E27FC236}">
                <a16:creationId xmlns:a16="http://schemas.microsoft.com/office/drawing/2014/main" id="{EF18C637-9520-3625-6047-63AA05FCF4D0}"/>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84397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DEE034-F450-1FBA-86F0-AE6F444F969B}"/>
              </a:ext>
            </a:extLst>
          </p:cNvPr>
          <p:cNvSpPr>
            <a:spLocks noGrp="1"/>
          </p:cNvSpPr>
          <p:nvPr>
            <p:ph type="body" sz="quarter" idx="14"/>
          </p:nvPr>
        </p:nvSpPr>
        <p:spPr/>
        <p:txBody>
          <a:bodyPr/>
          <a:lstStyle/>
          <a:p>
            <a:r>
              <a:rPr lang="en-CA" dirty="0"/>
              <a:t>FHIR Queries</a:t>
            </a:r>
          </a:p>
          <a:p>
            <a:pPr lvl="1"/>
            <a:r>
              <a:rPr lang="en-CA" dirty="0"/>
              <a:t>Same as order select</a:t>
            </a:r>
          </a:p>
          <a:p>
            <a:pPr lvl="2"/>
            <a:r>
              <a:rPr lang="en-CA" dirty="0"/>
              <a:t>If new/changed data</a:t>
            </a:r>
          </a:p>
          <a:p>
            <a:pPr lvl="2"/>
            <a:r>
              <a:rPr lang="en-CA" dirty="0"/>
              <a:t>If rules now identify more queries (due to new/changed data)</a:t>
            </a:r>
          </a:p>
          <a:p>
            <a:r>
              <a:rPr lang="en-CA" dirty="0"/>
              <a:t>Back-end checks</a:t>
            </a:r>
          </a:p>
          <a:p>
            <a:pPr lvl="1"/>
            <a:r>
              <a:rPr lang="en-CA" dirty="0"/>
              <a:t>Same as Order-sign</a:t>
            </a:r>
          </a:p>
          <a:p>
            <a:pPr lvl="1"/>
            <a:r>
              <a:rPr lang="en-CA" dirty="0"/>
              <a:t>If performer/location present, check for in-network, gold card</a:t>
            </a:r>
          </a:p>
          <a:p>
            <a:pPr lvl="1"/>
            <a:r>
              <a:rPr lang="en-CA" dirty="0"/>
              <a:t>Check for prior auth if all possible billing codes are “covered, auth required”</a:t>
            </a:r>
          </a:p>
          <a:p>
            <a:endParaRPr lang="en-CA" dirty="0"/>
          </a:p>
        </p:txBody>
      </p:sp>
      <p:sp>
        <p:nvSpPr>
          <p:cNvPr id="3" name="Title 2">
            <a:extLst>
              <a:ext uri="{FF2B5EF4-FFF2-40B4-BE49-F238E27FC236}">
                <a16:creationId xmlns:a16="http://schemas.microsoft.com/office/drawing/2014/main" id="{1E2D5350-2648-356C-18A7-802BC30E4E6F}"/>
              </a:ext>
            </a:extLst>
          </p:cNvPr>
          <p:cNvSpPr>
            <a:spLocks noGrp="1"/>
          </p:cNvSpPr>
          <p:nvPr>
            <p:ph type="title"/>
          </p:nvPr>
        </p:nvSpPr>
        <p:spPr/>
        <p:txBody>
          <a:bodyPr/>
          <a:lstStyle/>
          <a:p>
            <a:r>
              <a:rPr lang="en-US" dirty="0"/>
              <a:t>Order Sign (cont’d)</a:t>
            </a:r>
            <a:endParaRPr lang="en-CA" dirty="0"/>
          </a:p>
        </p:txBody>
      </p:sp>
      <p:sp>
        <p:nvSpPr>
          <p:cNvPr id="4" name="Slide Number Placeholder 3">
            <a:extLst>
              <a:ext uri="{FF2B5EF4-FFF2-40B4-BE49-F238E27FC236}">
                <a16:creationId xmlns:a16="http://schemas.microsoft.com/office/drawing/2014/main" id="{B12549D3-2D91-82F9-B537-EA392AAB7976}"/>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10258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A9329-62AE-0242-24A5-2A31FA2E279D}"/>
              </a:ext>
            </a:extLst>
          </p:cNvPr>
          <p:cNvSpPr>
            <a:spLocks noGrp="1"/>
          </p:cNvSpPr>
          <p:nvPr>
            <p:ph type="body" sz="quarter" idx="14"/>
          </p:nvPr>
        </p:nvSpPr>
        <p:spPr/>
        <p:txBody>
          <a:bodyPr/>
          <a:lstStyle/>
          <a:p>
            <a:r>
              <a:rPr lang="en-US" dirty="0"/>
              <a:t>Not able to get minimum prefetch (via prefetch or query)</a:t>
            </a:r>
          </a:p>
          <a:p>
            <a:pPr lvl="1"/>
            <a:r>
              <a:rPr lang="en-US" dirty="0"/>
              <a:t>Error with 412</a:t>
            </a:r>
          </a:p>
          <a:p>
            <a:r>
              <a:rPr lang="en-US" dirty="0"/>
              <a:t>Patient not found?</a:t>
            </a:r>
          </a:p>
          <a:p>
            <a:pPr lvl="1"/>
            <a:r>
              <a:rPr lang="en-US" dirty="0"/>
              <a:t>Return “Not covered” with reason</a:t>
            </a:r>
          </a:p>
          <a:p>
            <a:r>
              <a:rPr lang="en-US" dirty="0"/>
              <a:t>Coverage not found, not active</a:t>
            </a:r>
          </a:p>
          <a:p>
            <a:pPr lvl="1"/>
            <a:r>
              <a:rPr lang="en-US" dirty="0"/>
              <a:t>Return “not covered” with reason</a:t>
            </a:r>
          </a:p>
          <a:p>
            <a:r>
              <a:rPr lang="en-US" dirty="0"/>
              <a:t>Service period overlaps with coverage end</a:t>
            </a:r>
          </a:p>
          <a:p>
            <a:pPr lvl="1"/>
            <a:r>
              <a:rPr lang="en-US" dirty="0"/>
              <a:t>Return info-needed=contract-window</a:t>
            </a:r>
          </a:p>
          <a:p>
            <a:r>
              <a:rPr lang="en-US" dirty="0"/>
              <a:t>Order code couldn’t be mapped to possible billing codes</a:t>
            </a:r>
          </a:p>
          <a:p>
            <a:pPr lvl="1"/>
            <a:r>
              <a:rPr lang="en-US" dirty="0"/>
              <a:t>Return Coverage=conditional, info-needed = detailed code</a:t>
            </a:r>
          </a:p>
        </p:txBody>
      </p:sp>
      <p:sp>
        <p:nvSpPr>
          <p:cNvPr id="3" name="Title 2">
            <a:extLst>
              <a:ext uri="{FF2B5EF4-FFF2-40B4-BE49-F238E27FC236}">
                <a16:creationId xmlns:a16="http://schemas.microsoft.com/office/drawing/2014/main" id="{9F63A19F-C606-0063-26A0-098BD8BC4243}"/>
              </a:ext>
            </a:extLst>
          </p:cNvPr>
          <p:cNvSpPr>
            <a:spLocks noGrp="1"/>
          </p:cNvSpPr>
          <p:nvPr>
            <p:ph type="title"/>
          </p:nvPr>
        </p:nvSpPr>
        <p:spPr/>
        <p:txBody>
          <a:bodyPr/>
          <a:lstStyle/>
          <a:p>
            <a:r>
              <a:rPr lang="en-US" dirty="0"/>
              <a:t>Responses</a:t>
            </a:r>
            <a:endParaRPr lang="en-CA" dirty="0"/>
          </a:p>
        </p:txBody>
      </p:sp>
      <p:sp>
        <p:nvSpPr>
          <p:cNvPr id="4" name="Slide Number Placeholder 3">
            <a:extLst>
              <a:ext uri="{FF2B5EF4-FFF2-40B4-BE49-F238E27FC236}">
                <a16:creationId xmlns:a16="http://schemas.microsoft.com/office/drawing/2014/main" id="{3FD6EA31-2CEA-E3C2-D5CB-1AC0D6BE1BE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8308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a:xfrm>
            <a:off x="3951214" y="1487079"/>
            <a:ext cx="8104888" cy="4980416"/>
          </a:xfrm>
        </p:spPr>
        <p:txBody>
          <a:bodyPr/>
          <a:lstStyle/>
          <a:p>
            <a:pPr marL="457200" indent="-457200">
              <a:lnSpc>
                <a:spcPct val="200000"/>
              </a:lnSpc>
              <a:buFont typeface="+mj-lt"/>
              <a:buAutoNum type="arabicParenR"/>
            </a:pPr>
            <a:r>
              <a:rPr lang="en-CA" dirty="0"/>
              <a:t>Review response time requirements</a:t>
            </a:r>
          </a:p>
          <a:p>
            <a:pPr marL="457200" indent="-457200">
              <a:lnSpc>
                <a:spcPct val="200000"/>
              </a:lnSpc>
              <a:buFont typeface="+mj-lt"/>
              <a:buAutoNum type="arabicParenR"/>
            </a:pPr>
            <a:r>
              <a:rPr lang="en-CA" dirty="0"/>
              <a:t>Review limitations in ability to respond</a:t>
            </a:r>
          </a:p>
          <a:p>
            <a:pPr marL="457200" indent="-457200">
              <a:lnSpc>
                <a:spcPct val="200000"/>
              </a:lnSpc>
              <a:buFont typeface="+mj-lt"/>
              <a:buAutoNum type="arabicParenR"/>
            </a:pPr>
            <a:r>
              <a:rPr lang="en-CA" dirty="0"/>
              <a:t>Review all hooks and potential for “staging” information</a:t>
            </a:r>
          </a:p>
          <a:p>
            <a:pPr marL="457200" indent="-457200">
              <a:lnSpc>
                <a:spcPct val="200000"/>
              </a:lnSpc>
              <a:buFont typeface="+mj-lt"/>
              <a:buAutoNum type="arabicParenR"/>
            </a:pPr>
            <a:r>
              <a:rPr lang="en-CA" dirty="0"/>
              <a:t>Expectation regarding use of “staged” information</a:t>
            </a:r>
          </a:p>
          <a:p>
            <a:pPr marL="457200" indent="-457200">
              <a:lnSpc>
                <a:spcPct val="200000"/>
              </a:lnSpc>
              <a:buFont typeface="+mj-lt"/>
              <a:buAutoNum type="arabicParenR"/>
            </a:pPr>
            <a:r>
              <a:rPr lang="en-CA" dirty="0"/>
              <a:t>Key messages</a:t>
            </a:r>
          </a:p>
          <a:p>
            <a:pPr>
              <a:lnSpc>
                <a:spcPct val="200000"/>
              </a:lnSpc>
            </a:pPr>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Agenda</a:t>
            </a:r>
          </a:p>
        </p:txBody>
      </p:sp>
    </p:spTree>
    <p:extLst>
      <p:ext uri="{BB962C8B-B14F-4D97-AF65-F5344CB8AC3E}">
        <p14:creationId xmlns:p14="http://schemas.microsoft.com/office/powerpoint/2010/main" val="2281508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46F970-E20D-43DC-7455-D5F95ABFC4BE}"/>
              </a:ext>
            </a:extLst>
          </p:cNvPr>
          <p:cNvSpPr>
            <a:spLocks noGrp="1"/>
          </p:cNvSpPr>
          <p:nvPr>
            <p:ph type="body" sz="quarter" idx="14"/>
          </p:nvPr>
        </p:nvSpPr>
        <p:spPr/>
        <p:txBody>
          <a:bodyPr/>
          <a:lstStyle/>
          <a:p>
            <a:r>
              <a:rPr lang="en-US" dirty="0"/>
              <a:t>Otherwise iterate per candidate billing code:</a:t>
            </a:r>
            <a:endParaRPr lang="en-CA" dirty="0"/>
          </a:p>
          <a:p>
            <a:pPr lvl="1"/>
            <a:r>
              <a:rPr lang="en-US" dirty="0"/>
              <a:t>If covered or prior auth is always/never/in-network/out-of-network, say that</a:t>
            </a:r>
          </a:p>
          <a:p>
            <a:pPr lvl="1"/>
            <a:r>
              <a:rPr lang="en-US" dirty="0"/>
              <a:t>If they’re “info-needed”, see if info needed is given</a:t>
            </a:r>
          </a:p>
          <a:p>
            <a:pPr lvl="2"/>
            <a:r>
              <a:rPr lang="en-US" dirty="0"/>
              <a:t>If not, say conditional and info-needed</a:t>
            </a:r>
          </a:p>
          <a:p>
            <a:pPr lvl="2"/>
            <a:r>
              <a:rPr lang="en-US" dirty="0"/>
              <a:t>If info is available, fall back to ‘special rules’</a:t>
            </a:r>
          </a:p>
          <a:p>
            <a:pPr lvl="1"/>
            <a:r>
              <a:rPr lang="en-US" dirty="0"/>
              <a:t>If special rules</a:t>
            </a:r>
          </a:p>
          <a:p>
            <a:pPr lvl="2"/>
            <a:r>
              <a:rPr lang="en-US" dirty="0"/>
              <a:t>Grab data and evaluate locally or call back end as necessary and result accordingly</a:t>
            </a:r>
          </a:p>
          <a:p>
            <a:pPr lvl="2"/>
            <a:r>
              <a:rPr lang="en-US" dirty="0"/>
              <a:t>If needed info not available, back end doesn’t return in time, say “conditional” and doc-needed</a:t>
            </a:r>
          </a:p>
          <a:p>
            <a:r>
              <a:rPr lang="en-US" dirty="0"/>
              <a:t>Aggregate results and merge coverage-info with same decision so we list multiple codes per coverage-info</a:t>
            </a:r>
            <a:endParaRPr lang="en-CA" dirty="0"/>
          </a:p>
        </p:txBody>
      </p:sp>
      <p:sp>
        <p:nvSpPr>
          <p:cNvPr id="3" name="Title 2">
            <a:extLst>
              <a:ext uri="{FF2B5EF4-FFF2-40B4-BE49-F238E27FC236}">
                <a16:creationId xmlns:a16="http://schemas.microsoft.com/office/drawing/2014/main" id="{4F0F25AA-0E01-6669-0432-BBEF6D930974}"/>
              </a:ext>
            </a:extLst>
          </p:cNvPr>
          <p:cNvSpPr>
            <a:spLocks noGrp="1"/>
          </p:cNvSpPr>
          <p:nvPr>
            <p:ph type="title"/>
          </p:nvPr>
        </p:nvSpPr>
        <p:spPr>
          <a:xfrm>
            <a:off x="3484345" y="365126"/>
            <a:ext cx="8498105" cy="775778"/>
          </a:xfrm>
        </p:spPr>
        <p:txBody>
          <a:bodyPr/>
          <a:lstStyle/>
          <a:p>
            <a:r>
              <a:rPr lang="en-US" dirty="0"/>
              <a:t>Clinical versus Administrative  code</a:t>
            </a:r>
            <a:endParaRPr lang="en-CA" dirty="0"/>
          </a:p>
        </p:txBody>
      </p:sp>
      <p:sp>
        <p:nvSpPr>
          <p:cNvPr id="4" name="Slide Number Placeholder 3">
            <a:extLst>
              <a:ext uri="{FF2B5EF4-FFF2-40B4-BE49-F238E27FC236}">
                <a16:creationId xmlns:a16="http://schemas.microsoft.com/office/drawing/2014/main" id="{EADA2793-CE09-22C2-BD84-31E8755633E7}"/>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177041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42F69-7960-3FEC-4F7A-460951022D33}"/>
              </a:ext>
            </a:extLst>
          </p:cNvPr>
          <p:cNvSpPr>
            <a:spLocks noGrp="1"/>
          </p:cNvSpPr>
          <p:nvPr>
            <p:ph type="body" sz="quarter" idx="14"/>
          </p:nvPr>
        </p:nvSpPr>
        <p:spPr/>
        <p:txBody>
          <a:bodyPr/>
          <a:lstStyle/>
          <a:p>
            <a:r>
              <a:rPr lang="en-US" dirty="0"/>
              <a:t>Known context</a:t>
            </a:r>
          </a:p>
          <a:p>
            <a:pPr lvl="1"/>
            <a:r>
              <a:rPr lang="en-US" dirty="0"/>
              <a:t>Same as Order-sign</a:t>
            </a:r>
          </a:p>
          <a:p>
            <a:pPr lvl="1"/>
            <a:r>
              <a:rPr lang="en-US" dirty="0"/>
              <a:t>Possible more detail known about performer/location</a:t>
            </a:r>
          </a:p>
          <a:p>
            <a:r>
              <a:rPr lang="en-US" dirty="0"/>
              <a:t>Caching</a:t>
            </a:r>
          </a:p>
          <a:p>
            <a:pPr lvl="1"/>
            <a:r>
              <a:rPr lang="en-US" dirty="0"/>
              <a:t>Can cache all known so far, but quite possibly won’t be used before expiry</a:t>
            </a:r>
          </a:p>
          <a:p>
            <a:r>
              <a:rPr lang="en-US" dirty="0"/>
              <a:t>FHIR Queries</a:t>
            </a:r>
          </a:p>
          <a:p>
            <a:pPr lvl="1"/>
            <a:r>
              <a:rPr lang="en-US" dirty="0"/>
              <a:t>May need to query everything again, even if not updated</a:t>
            </a:r>
          </a:p>
          <a:p>
            <a:r>
              <a:rPr lang="en-US" dirty="0"/>
              <a:t>Back-end checks</a:t>
            </a:r>
          </a:p>
          <a:p>
            <a:pPr lvl="1"/>
            <a:r>
              <a:rPr lang="en-US" dirty="0"/>
              <a:t>May need to run everything again</a:t>
            </a:r>
          </a:p>
        </p:txBody>
      </p:sp>
      <p:sp>
        <p:nvSpPr>
          <p:cNvPr id="3" name="Title 2">
            <a:extLst>
              <a:ext uri="{FF2B5EF4-FFF2-40B4-BE49-F238E27FC236}">
                <a16:creationId xmlns:a16="http://schemas.microsoft.com/office/drawing/2014/main" id="{B082F03E-1D7A-B740-EFDC-88DC16D35EC2}"/>
              </a:ext>
            </a:extLst>
          </p:cNvPr>
          <p:cNvSpPr>
            <a:spLocks noGrp="1"/>
          </p:cNvSpPr>
          <p:nvPr>
            <p:ph type="title"/>
          </p:nvPr>
        </p:nvSpPr>
        <p:spPr/>
        <p:txBody>
          <a:bodyPr/>
          <a:lstStyle/>
          <a:p>
            <a:r>
              <a:rPr lang="en-US" dirty="0"/>
              <a:t>Order Dispatch</a:t>
            </a:r>
            <a:endParaRPr lang="en-CA" dirty="0"/>
          </a:p>
        </p:txBody>
      </p:sp>
      <p:sp>
        <p:nvSpPr>
          <p:cNvPr id="4" name="Slide Number Placeholder 3">
            <a:extLst>
              <a:ext uri="{FF2B5EF4-FFF2-40B4-BE49-F238E27FC236}">
                <a16:creationId xmlns:a16="http://schemas.microsoft.com/office/drawing/2014/main" id="{20FC1E37-AF49-27DB-89BF-0E8E47480679}"/>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247786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D4675E-3C29-35D4-8C05-493661BB0C8C}"/>
              </a:ext>
            </a:extLst>
          </p:cNvPr>
          <p:cNvSpPr>
            <a:spLocks noGrp="1"/>
          </p:cNvSpPr>
          <p:nvPr>
            <p:ph type="body" sz="quarter" idx="14"/>
          </p:nvPr>
        </p:nvSpPr>
        <p:spPr>
          <a:xfrm>
            <a:off x="3951214" y="1366786"/>
            <a:ext cx="7849086" cy="4586753"/>
          </a:xfrm>
        </p:spPr>
        <p:txBody>
          <a:bodyPr/>
          <a:lstStyle/>
          <a:p>
            <a:r>
              <a:rPr lang="en-CA" sz="2000" dirty="0"/>
              <a:t>Response times for CRD are required to allow providers to have coverage and PA requirements while they are in front of the patient.</a:t>
            </a:r>
          </a:p>
          <a:p>
            <a:r>
              <a:rPr lang="en-CA" sz="2000" dirty="0"/>
              <a:t>Response times for DTR are required to allow providers and their staff to assemble documentation at typical internet portal speeds</a:t>
            </a:r>
          </a:p>
          <a:p>
            <a:r>
              <a:rPr lang="en-CA" sz="2000" dirty="0"/>
              <a:t>Response time for PAS are to provide initial responses while the providers staff is actively engaged with the patients PA(s)</a:t>
            </a:r>
          </a:p>
          <a:p>
            <a:r>
              <a:rPr lang="en-CA" sz="2000" dirty="0"/>
              <a:t>By using the Encounter Start hook, payers can retrieve and stage the core information necessary to respond in the required time frames</a:t>
            </a:r>
          </a:p>
          <a:p>
            <a:r>
              <a:rPr lang="en-CA" sz="2000" dirty="0"/>
              <a:t>By using the Order Select hook, payers can receive order information as it is being generated – at the expense of a potentially large number of transaction for each order</a:t>
            </a:r>
          </a:p>
        </p:txBody>
      </p:sp>
      <p:sp>
        <p:nvSpPr>
          <p:cNvPr id="3" name="Title 2">
            <a:extLst>
              <a:ext uri="{FF2B5EF4-FFF2-40B4-BE49-F238E27FC236}">
                <a16:creationId xmlns:a16="http://schemas.microsoft.com/office/drawing/2014/main" id="{A3AF673B-95DF-DD96-08F2-274CCF360997}"/>
              </a:ext>
            </a:extLst>
          </p:cNvPr>
          <p:cNvSpPr>
            <a:spLocks noGrp="1"/>
          </p:cNvSpPr>
          <p:nvPr>
            <p:ph type="title"/>
          </p:nvPr>
        </p:nvSpPr>
        <p:spPr/>
        <p:txBody>
          <a:bodyPr/>
          <a:lstStyle/>
          <a:p>
            <a:r>
              <a:rPr lang="en-CA" dirty="0"/>
              <a:t>Key Messages</a:t>
            </a:r>
          </a:p>
        </p:txBody>
      </p:sp>
      <p:sp>
        <p:nvSpPr>
          <p:cNvPr id="4" name="Slide Number Placeholder 3">
            <a:extLst>
              <a:ext uri="{FF2B5EF4-FFF2-40B4-BE49-F238E27FC236}">
                <a16:creationId xmlns:a16="http://schemas.microsoft.com/office/drawing/2014/main" id="{DD34881A-56ED-9C36-3AFD-F9A07AAD039D}"/>
              </a:ext>
            </a:extLst>
          </p:cNvPr>
          <p:cNvSpPr>
            <a:spLocks noGrp="1"/>
          </p:cNvSpPr>
          <p:nvPr>
            <p:ph type="sldNum" sz="quarter" idx="7"/>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B6F15528-21DE-4FAA-801E-634DDDAF4B2B}" type="slidenum">
              <a:rPr kumimoji="0" lang="en-CA" sz="1400" b="0" i="0" u="none" strike="noStrike" kern="0" cap="none" spc="0" normalizeH="0" baseline="0" noProof="0" smtClean="0">
                <a:ln>
                  <a:noFill/>
                </a:ln>
                <a:solidFill>
                  <a:srgbClr val="474749">
                    <a:tint val="75000"/>
                  </a:srgbClr>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CA" sz="1400" b="0" i="0" u="none" strike="noStrike" kern="0" cap="none" spc="0" normalizeH="0" baseline="0" noProof="0" dirty="0">
              <a:ln>
                <a:noFill/>
              </a:ln>
              <a:solidFill>
                <a:srgbClr val="474749">
                  <a:tint val="75000"/>
                </a:srgbClr>
              </a:solidFill>
              <a:effectLst/>
              <a:uLnTx/>
              <a:uFillTx/>
              <a:latin typeface="Arial"/>
              <a:cs typeface="Arial"/>
              <a:sym typeface="Arial"/>
            </a:endParaRPr>
          </a:p>
        </p:txBody>
      </p:sp>
    </p:spTree>
    <p:extLst>
      <p:ext uri="{BB962C8B-B14F-4D97-AF65-F5344CB8AC3E}">
        <p14:creationId xmlns:p14="http://schemas.microsoft.com/office/powerpoint/2010/main" val="4003827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EDAB83-F1C3-5F0D-9839-1E57425FE0A8}"/>
              </a:ext>
            </a:extLst>
          </p:cNvPr>
          <p:cNvSpPr>
            <a:spLocks noGrp="1"/>
          </p:cNvSpPr>
          <p:nvPr>
            <p:ph type="title"/>
          </p:nvPr>
        </p:nvSpPr>
        <p:spPr>
          <a:xfrm>
            <a:off x="6456270" y="2742826"/>
            <a:ext cx="3265245" cy="686173"/>
          </a:xfrm>
        </p:spPr>
        <p:txBody>
          <a:bodyPr/>
          <a:lstStyle/>
          <a:p>
            <a:r>
              <a:rPr lang="en-CA" sz="4000" b="0" dirty="0">
                <a:solidFill>
                  <a:srgbClr val="FF0000"/>
                </a:solidFill>
              </a:rPr>
              <a:t>Questions?</a:t>
            </a:r>
          </a:p>
        </p:txBody>
      </p:sp>
      <p:sp>
        <p:nvSpPr>
          <p:cNvPr id="4" name="Slide Number Placeholder 3">
            <a:extLst>
              <a:ext uri="{FF2B5EF4-FFF2-40B4-BE49-F238E27FC236}">
                <a16:creationId xmlns:a16="http://schemas.microsoft.com/office/drawing/2014/main" id="{5C7452E1-E22C-0359-70B8-2038F0EF4A8A}"/>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23</a:t>
            </a:fld>
            <a:endParaRPr lang="en-CA" dirty="0"/>
          </a:p>
        </p:txBody>
      </p:sp>
      <p:sp>
        <p:nvSpPr>
          <p:cNvPr id="3" name="TextBox 2">
            <a:extLst>
              <a:ext uri="{FF2B5EF4-FFF2-40B4-BE49-F238E27FC236}">
                <a16:creationId xmlns:a16="http://schemas.microsoft.com/office/drawing/2014/main" id="{875EF4EE-771C-D6B5-DB7C-09755EDD6438}"/>
              </a:ext>
            </a:extLst>
          </p:cNvPr>
          <p:cNvSpPr txBox="1"/>
          <p:nvPr/>
        </p:nvSpPr>
        <p:spPr>
          <a:xfrm>
            <a:off x="1754257" y="3429000"/>
            <a:ext cx="3185491" cy="523220"/>
          </a:xfrm>
          <a:prstGeom prst="rect">
            <a:avLst/>
          </a:prstGeom>
          <a:noFill/>
        </p:spPr>
        <p:txBody>
          <a:bodyPr wrap="square">
            <a:spAutoFit/>
          </a:bodyPr>
          <a:lstStyle/>
          <a:p>
            <a:pPr marL="0" indent="0">
              <a:buNone/>
            </a:pPr>
            <a:r>
              <a:rPr lang="en-US" dirty="0"/>
              <a:t>Lloyd Mackenzie</a:t>
            </a:r>
          </a:p>
          <a:p>
            <a:pPr marL="0" indent="0">
              <a:buNone/>
            </a:pPr>
            <a:r>
              <a:rPr lang="en-US" dirty="0">
                <a:hlinkClick r:id="rId2"/>
              </a:rPr>
              <a:t>lloyd@lmckenzie.com</a:t>
            </a:r>
            <a:r>
              <a:rPr lang="en-US" dirty="0"/>
              <a:t> </a:t>
            </a:r>
          </a:p>
        </p:txBody>
      </p:sp>
      <p:sp>
        <p:nvSpPr>
          <p:cNvPr id="6" name="TextBox 5">
            <a:extLst>
              <a:ext uri="{FF2B5EF4-FFF2-40B4-BE49-F238E27FC236}">
                <a16:creationId xmlns:a16="http://schemas.microsoft.com/office/drawing/2014/main" id="{C74FCB21-399C-F108-309A-85624C67AD2B}"/>
              </a:ext>
            </a:extLst>
          </p:cNvPr>
          <p:cNvSpPr txBox="1"/>
          <p:nvPr/>
        </p:nvSpPr>
        <p:spPr>
          <a:xfrm>
            <a:off x="1754257" y="2646645"/>
            <a:ext cx="3185491" cy="523220"/>
          </a:xfrm>
          <a:prstGeom prst="rect">
            <a:avLst/>
          </a:prstGeom>
          <a:noFill/>
        </p:spPr>
        <p:txBody>
          <a:bodyPr wrap="square">
            <a:spAutoFit/>
          </a:bodyPr>
          <a:lstStyle/>
          <a:p>
            <a:pPr marL="0" indent="0">
              <a:buNone/>
            </a:pPr>
            <a:r>
              <a:rPr lang="en-US" dirty="0"/>
              <a:t>Robert Dieterle</a:t>
            </a:r>
          </a:p>
          <a:p>
            <a:pPr marL="0" indent="0">
              <a:buNone/>
            </a:pPr>
            <a:r>
              <a:rPr lang="en-US" dirty="0">
                <a:hlinkClick r:id="rId3"/>
              </a:rPr>
              <a:t>RCDieterle@enablecare.us</a:t>
            </a:r>
            <a:r>
              <a:rPr lang="en-US" dirty="0"/>
              <a:t> </a:t>
            </a:r>
          </a:p>
        </p:txBody>
      </p:sp>
    </p:spTree>
    <p:extLst>
      <p:ext uri="{BB962C8B-B14F-4D97-AF65-F5344CB8AC3E}">
        <p14:creationId xmlns:p14="http://schemas.microsoft.com/office/powerpoint/2010/main" val="90075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F5445-5B22-87EC-8E95-6912E6A28F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0DEF3C-1472-ABEE-C374-A3205A0F3786}"/>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648A47EA-AF7E-AEF0-342E-B1A53F8D1145}"/>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CRD</a:t>
            </a:r>
          </a:p>
          <a:p>
            <a:pPr lvl="1">
              <a:lnSpc>
                <a:spcPct val="100000"/>
              </a:lnSpc>
            </a:pPr>
            <a:r>
              <a:rPr lang="en-US" sz="1600" b="0" i="0" dirty="0">
                <a:solidFill>
                  <a:srgbClr val="333333"/>
                </a:solidFill>
                <a:effectLst/>
              </a:rPr>
              <a:t>CRD services </a:t>
            </a:r>
            <a:r>
              <a:rPr lang="en-US" sz="1600" b="1" i="0" dirty="0">
                <a:solidFill>
                  <a:srgbClr val="333333"/>
                </a:solidFill>
                <a:effectLst/>
              </a:rPr>
              <a:t>SHALL</a:t>
            </a:r>
            <a:r>
              <a:rPr lang="en-US" sz="1600" b="0" i="0" dirty="0">
                <a:solidFill>
                  <a:srgbClr val="333333"/>
                </a:solidFill>
                <a:effectLst/>
              </a:rPr>
              <a:t> return responses for all supported hooks within the required time 90% of the time. </a:t>
            </a:r>
          </a:p>
          <a:p>
            <a:pPr lvl="1">
              <a:lnSpc>
                <a:spcPct val="100000"/>
              </a:lnSpc>
            </a:pPr>
            <a:r>
              <a:rPr lang="en-US" sz="1600" b="0" i="0" dirty="0">
                <a:solidFill>
                  <a:srgbClr val="333333"/>
                </a:solidFill>
                <a:effectLst/>
              </a:rPr>
              <a:t>For most hooks, this target time is 5 seconds. </a:t>
            </a:r>
          </a:p>
          <a:p>
            <a:pPr lvl="1">
              <a:lnSpc>
                <a:spcPct val="100000"/>
              </a:lnSpc>
            </a:pPr>
            <a:r>
              <a:rPr lang="en-US" sz="1600" b="0" i="0" dirty="0">
                <a:solidFill>
                  <a:srgbClr val="333333"/>
                </a:solidFill>
                <a:effectLst/>
              </a:rPr>
              <a:t>It extends to 10 seconds for </a:t>
            </a:r>
            <a:r>
              <a:rPr lang="en-US" sz="1600" b="0" i="0" u="none" strike="noStrike" dirty="0">
                <a:solidFill>
                  <a:srgbClr val="428BCA"/>
                </a:solidFill>
                <a:effectLst/>
                <a:hlinkClick r:id="rId2"/>
              </a:rPr>
              <a:t>Appointment Book</a:t>
            </a:r>
            <a:r>
              <a:rPr lang="en-US" sz="1600" b="0" i="0" dirty="0">
                <a:solidFill>
                  <a:srgbClr val="333333"/>
                </a:solidFill>
                <a:effectLst/>
              </a:rPr>
              <a:t> and for </a:t>
            </a:r>
            <a:r>
              <a:rPr lang="en-US" sz="1600" b="0" i="0" u="none" strike="noStrike" dirty="0">
                <a:solidFill>
                  <a:srgbClr val="428BCA"/>
                </a:solidFill>
                <a:effectLst/>
                <a:hlinkClick r:id="rId3"/>
              </a:rPr>
              <a:t>Order Dispatch</a:t>
            </a:r>
            <a:r>
              <a:rPr lang="en-US" sz="1600" b="0" i="0" dirty="0">
                <a:solidFill>
                  <a:srgbClr val="333333"/>
                </a:solidFill>
                <a:effectLst/>
              </a:rPr>
              <a:t> and </a:t>
            </a:r>
            <a:r>
              <a:rPr lang="en-US" sz="1600" b="0" i="0" u="none" strike="noStrike" dirty="0">
                <a:solidFill>
                  <a:srgbClr val="428BCA"/>
                </a:solidFill>
                <a:effectLst/>
                <a:hlinkClick r:id="rId4"/>
              </a:rPr>
              <a:t>Order Sign</a:t>
            </a:r>
            <a:r>
              <a:rPr lang="en-US" sz="1600" b="0" i="0" dirty="0">
                <a:solidFill>
                  <a:srgbClr val="333333"/>
                </a:solidFill>
                <a:effectLst/>
              </a:rPr>
              <a:t> hooks that are sent at least 24 hours after the last hook invocation.</a:t>
            </a:r>
          </a:p>
          <a:p>
            <a:pPr lvl="1">
              <a:lnSpc>
                <a:spcPct val="100000"/>
              </a:lnSpc>
            </a:pPr>
            <a:r>
              <a:rPr lang="en-US" sz="1600" dirty="0"/>
              <a:t>From the CDS Hooks IG -- “Since CDS Services are invoked as part of a user's workflow, they must return responses quickly. Ideally, CDS Services should respond in less than 1 second.”</a:t>
            </a:r>
            <a:endParaRPr lang="en-CA" sz="1600" dirty="0"/>
          </a:p>
          <a:p>
            <a:pPr marL="0" indent="0">
              <a:lnSpc>
                <a:spcPct val="200000"/>
              </a:lnSpc>
              <a:buNone/>
            </a:pPr>
            <a:r>
              <a:rPr lang="en-CA" sz="2400" dirty="0"/>
              <a:t>Why this matters</a:t>
            </a:r>
          </a:p>
          <a:p>
            <a:pPr lvl="1">
              <a:lnSpc>
                <a:spcPct val="100000"/>
              </a:lnSpc>
            </a:pPr>
            <a:r>
              <a:rPr lang="en-US" sz="1600" dirty="0"/>
              <a:t>CRD is triggered during the clinician’s order entry process, so delays can negatively affect the clinician's experience.</a:t>
            </a:r>
          </a:p>
          <a:p>
            <a:pPr lvl="1">
              <a:lnSpc>
                <a:spcPct val="100000"/>
              </a:lnSpc>
            </a:pPr>
            <a:r>
              <a:rPr lang="en-US" sz="1600" dirty="0"/>
              <a:t>Real-time clinical workflows require minimal latency to avoid workflow disruption.</a:t>
            </a:r>
          </a:p>
          <a:p>
            <a:pPr lvl="1">
              <a:lnSpc>
                <a:spcPct val="100000"/>
              </a:lnSpc>
            </a:pPr>
            <a:r>
              <a:rPr lang="en-US" sz="1600" dirty="0"/>
              <a:t>The goal is to return actionable responses quickly enough that the clinician make informed decisions before completing an order.</a:t>
            </a:r>
            <a:endParaRPr lang="en-CA" sz="1600" dirty="0"/>
          </a:p>
        </p:txBody>
      </p:sp>
    </p:spTree>
    <p:extLst>
      <p:ext uri="{BB962C8B-B14F-4D97-AF65-F5344CB8AC3E}">
        <p14:creationId xmlns:p14="http://schemas.microsoft.com/office/powerpoint/2010/main" val="18130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96488-1F4C-D498-7089-6602543D48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6843D3-A3D5-9589-E6ED-864F8DF7A812}"/>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5A03CA86-E468-E2B8-E9AD-11A1381C0F56}"/>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DTR</a:t>
            </a:r>
          </a:p>
          <a:p>
            <a:pPr lvl="1">
              <a:lnSpc>
                <a:spcPct val="100000"/>
              </a:lnSpc>
            </a:pPr>
            <a:r>
              <a:rPr lang="en-US" sz="1600" b="0" i="0" dirty="0">
                <a:solidFill>
                  <a:srgbClr val="333333"/>
                </a:solidFill>
                <a:effectLst/>
              </a:rPr>
              <a:t>Expected response time for adaptive questionnaires, while not strictly defined, are based on real-world expectations.</a:t>
            </a:r>
          </a:p>
          <a:p>
            <a:pPr lvl="1">
              <a:lnSpc>
                <a:spcPct val="100000"/>
              </a:lnSpc>
            </a:pPr>
            <a:r>
              <a:rPr lang="en-US" sz="1600" b="0" i="0" dirty="0">
                <a:solidFill>
                  <a:srgbClr val="333333"/>
                </a:solidFill>
                <a:effectLst/>
              </a:rPr>
              <a:t>Initial load of questionnaire &lt; 2 seconds (ideally &lt; 1 sec)</a:t>
            </a:r>
          </a:p>
          <a:p>
            <a:pPr lvl="1">
              <a:lnSpc>
                <a:spcPct val="100000"/>
              </a:lnSpc>
            </a:pPr>
            <a:r>
              <a:rPr lang="en-US" sz="1600" b="0" i="0" dirty="0">
                <a:solidFill>
                  <a:srgbClr val="333333"/>
                </a:solidFill>
                <a:effectLst/>
              </a:rPr>
              <a:t>Adaptive item retrieval (e.g., next question after an answer) &lt; 500 milliseconds</a:t>
            </a:r>
          </a:p>
          <a:p>
            <a:pPr lvl="1">
              <a:lnSpc>
                <a:spcPct val="100000"/>
              </a:lnSpc>
            </a:pPr>
            <a:r>
              <a:rPr lang="en-US" sz="1600" b="0" i="0" dirty="0">
                <a:solidFill>
                  <a:srgbClr val="333333"/>
                </a:solidFill>
                <a:effectLst/>
              </a:rPr>
              <a:t>Final submission/response storage &lt; 2 seconds</a:t>
            </a:r>
          </a:p>
          <a:p>
            <a:pPr lvl="1">
              <a:lnSpc>
                <a:spcPct val="100000"/>
              </a:lnSpc>
            </a:pPr>
            <a:r>
              <a:rPr lang="en-US" sz="1600" b="0" i="0" dirty="0">
                <a:solidFill>
                  <a:srgbClr val="333333"/>
                </a:solidFill>
                <a:effectLst/>
              </a:rPr>
              <a:t>These are based on expectations for interactive systems—adaptive forms should feel responsive, like a modern web app or form wizard. </a:t>
            </a:r>
          </a:p>
          <a:p>
            <a:pPr marL="0" lvl="1" indent="0">
              <a:lnSpc>
                <a:spcPct val="200000"/>
              </a:lnSpc>
              <a:spcBef>
                <a:spcPts val="1000"/>
              </a:spcBef>
              <a:buNone/>
            </a:pPr>
            <a:r>
              <a:rPr lang="en-CA" dirty="0"/>
              <a:t>Why this matters</a:t>
            </a:r>
            <a:endParaRPr lang="en-US" dirty="0"/>
          </a:p>
          <a:p>
            <a:pPr lvl="1">
              <a:lnSpc>
                <a:spcPct val="100000"/>
              </a:lnSpc>
            </a:pPr>
            <a:r>
              <a:rPr lang="en-US" sz="1600" b="0" i="0" dirty="0">
                <a:solidFill>
                  <a:srgbClr val="333333"/>
                </a:solidFill>
                <a:effectLst/>
              </a:rPr>
              <a:t>Used at point of care, often with patients or clinicians in front of the screen.</a:t>
            </a:r>
          </a:p>
          <a:p>
            <a:pPr lvl="1">
              <a:lnSpc>
                <a:spcPct val="100000"/>
              </a:lnSpc>
            </a:pPr>
            <a:r>
              <a:rPr lang="en-US" sz="1600" b="0" i="0" dirty="0">
                <a:solidFill>
                  <a:srgbClr val="333333"/>
                </a:solidFill>
                <a:effectLst/>
              </a:rPr>
              <a:t>Every delay in question rendering (especially in adaptive logic like skip patterns or dynamic questions) impacts usability and trust.</a:t>
            </a:r>
          </a:p>
          <a:p>
            <a:pPr lvl="1">
              <a:lnSpc>
                <a:spcPct val="100000"/>
              </a:lnSpc>
            </a:pPr>
            <a:r>
              <a:rPr lang="en-US" sz="1600" dirty="0">
                <a:solidFill>
                  <a:srgbClr val="333333"/>
                </a:solidFill>
              </a:rPr>
              <a:t>When</a:t>
            </a:r>
            <a:r>
              <a:rPr lang="en-US" sz="1600" b="0" i="0" dirty="0">
                <a:solidFill>
                  <a:srgbClr val="333333"/>
                </a:solidFill>
                <a:effectLst/>
              </a:rPr>
              <a:t> embedded in EHR workflows, sluggish responses lead to abandonment.</a:t>
            </a:r>
            <a:endParaRPr lang="en-CA" sz="2400" dirty="0"/>
          </a:p>
        </p:txBody>
      </p:sp>
    </p:spTree>
    <p:extLst>
      <p:ext uri="{BB962C8B-B14F-4D97-AF65-F5344CB8AC3E}">
        <p14:creationId xmlns:p14="http://schemas.microsoft.com/office/powerpoint/2010/main" val="154065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BEE5-1EA3-2395-43AE-832B875ACF2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5AE73B-7EF6-B031-5D9D-29A842E8A92D}"/>
              </a:ext>
            </a:extLst>
          </p:cNvPr>
          <p:cNvSpPr>
            <a:spLocks noGrp="1"/>
          </p:cNvSpPr>
          <p:nvPr>
            <p:ph type="title"/>
          </p:nvPr>
        </p:nvSpPr>
        <p:spPr/>
        <p:txBody>
          <a:bodyPr/>
          <a:lstStyle/>
          <a:p>
            <a:r>
              <a:rPr lang="en-CA" dirty="0"/>
              <a:t>Response times</a:t>
            </a:r>
          </a:p>
        </p:txBody>
      </p:sp>
      <p:sp>
        <p:nvSpPr>
          <p:cNvPr id="5" name="Text Placeholder 4">
            <a:extLst>
              <a:ext uri="{FF2B5EF4-FFF2-40B4-BE49-F238E27FC236}">
                <a16:creationId xmlns:a16="http://schemas.microsoft.com/office/drawing/2014/main" id="{690594C7-DF68-22EE-4E05-5398163B6210}"/>
              </a:ext>
            </a:extLst>
          </p:cNvPr>
          <p:cNvSpPr>
            <a:spLocks noGrp="1"/>
          </p:cNvSpPr>
          <p:nvPr>
            <p:ph type="body" sz="quarter" idx="4294967295"/>
          </p:nvPr>
        </p:nvSpPr>
        <p:spPr>
          <a:xfrm>
            <a:off x="808522" y="1549666"/>
            <a:ext cx="11383478" cy="4851133"/>
          </a:xfrm>
          <a:prstGeom prst="rect">
            <a:avLst/>
          </a:prstGeom>
        </p:spPr>
        <p:txBody>
          <a:bodyPr/>
          <a:lstStyle/>
          <a:p>
            <a:pPr marL="0" indent="0">
              <a:lnSpc>
                <a:spcPct val="200000"/>
              </a:lnSpc>
              <a:buNone/>
            </a:pPr>
            <a:r>
              <a:rPr lang="en-CA" sz="2400" dirty="0"/>
              <a:t>PAS</a:t>
            </a:r>
          </a:p>
          <a:p>
            <a:pPr algn="l">
              <a:spcAft>
                <a:spcPts val="750"/>
              </a:spcAft>
              <a:buNone/>
            </a:pPr>
            <a:r>
              <a:rPr lang="en-US" sz="1200" b="0" i="0" dirty="0">
                <a:solidFill>
                  <a:srgbClr val="333333"/>
                </a:solidFill>
                <a:effectLst/>
                <a:latin typeface="verdana" panose="020B0604030504040204" pitchFamily="34" charset="0"/>
              </a:rPr>
              <a:t>	</a:t>
            </a:r>
            <a:r>
              <a:rPr lang="en-US" sz="1600" b="0" i="0" dirty="0">
                <a:solidFill>
                  <a:srgbClr val="333333"/>
                </a:solidFill>
                <a:effectLst/>
                <a:latin typeface="+mj-lt"/>
              </a:rPr>
              <a:t>The system on which the ClaimSubmit operation is invoked will, convert to the X12 278 if required, execute the request against the target payer system. The resulting response will, after conversion of the X12 278 response, be returned to the submitting systems. All of this </a:t>
            </a:r>
            <a:r>
              <a:rPr lang="en-US" sz="1600" b="1" i="0" dirty="0">
                <a:solidFill>
                  <a:srgbClr val="333333"/>
                </a:solidFill>
                <a:effectLst/>
                <a:latin typeface="+mj-lt"/>
              </a:rPr>
              <a:t>SHOULD</a:t>
            </a:r>
            <a:r>
              <a:rPr lang="en-US" sz="1600" b="0" i="0" dirty="0">
                <a:solidFill>
                  <a:srgbClr val="333333"/>
                </a:solidFill>
                <a:effectLst/>
                <a:latin typeface="+mj-lt"/>
              </a:rPr>
              <a:t> happen synchronously with a maximum of 15 seconds between the user initiating the prior authorization request and seeing the resulting response. </a:t>
            </a:r>
          </a:p>
          <a:p>
            <a:pPr>
              <a:spcAft>
                <a:spcPts val="750"/>
              </a:spcAft>
              <a:buNone/>
            </a:pPr>
            <a:r>
              <a:rPr lang="en-US" sz="1600" dirty="0">
                <a:solidFill>
                  <a:srgbClr val="333333"/>
                </a:solidFill>
                <a:latin typeface="+mj-lt"/>
              </a:rPr>
              <a:t>	</a:t>
            </a:r>
            <a:r>
              <a:rPr lang="en-US" sz="1600" b="0" i="0" dirty="0">
                <a:solidFill>
                  <a:srgbClr val="333333"/>
                </a:solidFill>
                <a:effectLst/>
                <a:latin typeface="+mj-lt"/>
              </a:rPr>
              <a:t>If the prior authorization cannot be evaluated and a final response returned within the required timeframe, a response in which one or more of the requested authorization items are 'pended' will be returned. </a:t>
            </a:r>
          </a:p>
          <a:p>
            <a:pPr marL="0" indent="0">
              <a:lnSpc>
                <a:spcPct val="200000"/>
              </a:lnSpc>
              <a:buNone/>
            </a:pPr>
            <a:r>
              <a:rPr lang="en-CA" sz="2400" dirty="0"/>
              <a:t>Why this matters</a:t>
            </a:r>
          </a:p>
          <a:p>
            <a:pPr lvl="1">
              <a:lnSpc>
                <a:spcPct val="100000"/>
              </a:lnSpc>
            </a:pPr>
            <a:r>
              <a:rPr lang="en-US" sz="1600" dirty="0"/>
              <a:t>PAS may be initiated interactively in the clinical workflow and the 15 second response is required to avoid delays that could limit providing the patient with a PA response prior to leaving the care setting.</a:t>
            </a:r>
          </a:p>
        </p:txBody>
      </p:sp>
    </p:spTree>
    <p:extLst>
      <p:ext uri="{BB962C8B-B14F-4D97-AF65-F5344CB8AC3E}">
        <p14:creationId xmlns:p14="http://schemas.microsoft.com/office/powerpoint/2010/main" val="422989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22FEEB-2DB1-C463-99B6-32852880D1F3}"/>
              </a:ext>
            </a:extLst>
          </p:cNvPr>
          <p:cNvSpPr>
            <a:spLocks noGrp="1"/>
          </p:cNvSpPr>
          <p:nvPr>
            <p:ph type="sldNum" sz="quarter" idx="4294967295"/>
          </p:nvPr>
        </p:nvSpPr>
        <p:spPr>
          <a:xfrm>
            <a:off x="11610975" y="6489700"/>
            <a:ext cx="581025" cy="365125"/>
          </a:xfrm>
        </p:spPr>
        <p:txBody>
          <a:bodyPr/>
          <a:lstStyle/>
          <a:p>
            <a:fld id="{B4887C3B-057F-4D1D-8672-DA58E661878F}" type="slidenum">
              <a:rPr lang="en-US" smtClean="0"/>
              <a:pPr/>
              <a:t>6</a:t>
            </a:fld>
            <a:endParaRPr lang="en-US" dirty="0"/>
          </a:p>
        </p:txBody>
      </p:sp>
      <p:sp>
        <p:nvSpPr>
          <p:cNvPr id="10" name="Rectangle: Rounded Corners 9">
            <a:extLst>
              <a:ext uri="{FF2B5EF4-FFF2-40B4-BE49-F238E27FC236}">
                <a16:creationId xmlns:a16="http://schemas.microsoft.com/office/drawing/2014/main" id="{AB19C759-5E7E-A822-50BB-F8A9F66C25E1}"/>
              </a:ext>
            </a:extLst>
          </p:cNvPr>
          <p:cNvSpPr/>
          <p:nvPr/>
        </p:nvSpPr>
        <p:spPr>
          <a:xfrm>
            <a:off x="5505713" y="5093448"/>
            <a:ext cx="1797257" cy="829189"/>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BBC69ABE-1721-D549-1DFE-0F96A396EFBF}"/>
              </a:ext>
            </a:extLst>
          </p:cNvPr>
          <p:cNvSpPr/>
          <p:nvPr/>
        </p:nvSpPr>
        <p:spPr>
          <a:xfrm>
            <a:off x="6704944" y="3013790"/>
            <a:ext cx="1806421" cy="1327323"/>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F6984D0A-0FCE-FDE2-E6C1-DFE6C890ECB6}"/>
              </a:ext>
            </a:extLst>
          </p:cNvPr>
          <p:cNvSpPr/>
          <p:nvPr/>
        </p:nvSpPr>
        <p:spPr>
          <a:xfrm>
            <a:off x="5526784" y="540229"/>
            <a:ext cx="2388602" cy="1293587"/>
          </a:xfrm>
          <a:prstGeom prst="roundRect">
            <a:avLst>
              <a:gd name="adj" fmla="val 0"/>
            </a:avLst>
          </a:prstGeom>
          <a:solidFill>
            <a:srgbClr val="FEECF2">
              <a:alpha val="90000"/>
            </a:srgbClr>
          </a:soli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F3DBA2E-1937-645A-1584-4D19C5845A61}"/>
              </a:ext>
            </a:extLst>
          </p:cNvPr>
          <p:cNvSpPr txBox="1"/>
          <p:nvPr/>
        </p:nvSpPr>
        <p:spPr>
          <a:xfrm rot="16200000">
            <a:off x="-186273" y="3475658"/>
            <a:ext cx="6139333" cy="138499"/>
          </a:xfrm>
          <a:prstGeom prst="rect">
            <a:avLst/>
          </a:prstGeom>
          <a:solidFill>
            <a:schemeClr val="bg1"/>
          </a:solidFill>
          <a:ln>
            <a:noFill/>
          </a:ln>
        </p:spPr>
        <p:txBody>
          <a:bodyPr wrap="square" lIns="0" tIns="0" rIns="0" bIns="0">
            <a:spAutoFit/>
          </a:bodyPr>
          <a:lstStyle/>
          <a:p>
            <a:r>
              <a:rPr lang="en-US" sz="900" b="1" dirty="0">
                <a:latin typeface="Arial" panose="020B0604020202020204" pitchFamily="34" charset="0"/>
                <a:cs typeface="Arial" panose="020B0604020202020204" pitchFamily="34" charset="0"/>
              </a:rPr>
              <a:t>                          PAS/CDEX                                                       DTR                                                       CRD</a:t>
            </a:r>
          </a:p>
        </p:txBody>
      </p:sp>
      <p:sp>
        <p:nvSpPr>
          <p:cNvPr id="14" name="Rectangle: Rounded Corners 13">
            <a:extLst>
              <a:ext uri="{FF2B5EF4-FFF2-40B4-BE49-F238E27FC236}">
                <a16:creationId xmlns:a16="http://schemas.microsoft.com/office/drawing/2014/main" id="{2A65C429-34ED-F19A-4898-D2D1AB9CA815}"/>
              </a:ext>
            </a:extLst>
          </p:cNvPr>
          <p:cNvSpPr/>
          <p:nvPr/>
        </p:nvSpPr>
        <p:spPr>
          <a:xfrm>
            <a:off x="464612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Back Office</a:t>
            </a:r>
          </a:p>
        </p:txBody>
      </p:sp>
      <p:sp>
        <p:nvSpPr>
          <p:cNvPr id="15" name="Rectangle: Rounded Corners 14">
            <a:extLst>
              <a:ext uri="{FF2B5EF4-FFF2-40B4-BE49-F238E27FC236}">
                <a16:creationId xmlns:a16="http://schemas.microsoft.com/office/drawing/2014/main" id="{42B302D3-2444-B504-94B2-036F3427DE8A}"/>
              </a:ext>
            </a:extLst>
          </p:cNvPr>
          <p:cNvSpPr/>
          <p:nvPr/>
        </p:nvSpPr>
        <p:spPr>
          <a:xfrm>
            <a:off x="524853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EHR</a:t>
            </a:r>
          </a:p>
        </p:txBody>
      </p:sp>
      <p:sp>
        <p:nvSpPr>
          <p:cNvPr id="16" name="Rectangle: Rounded Corners 15">
            <a:extLst>
              <a:ext uri="{FF2B5EF4-FFF2-40B4-BE49-F238E27FC236}">
                <a16:creationId xmlns:a16="http://schemas.microsoft.com/office/drawing/2014/main" id="{B24D94F9-701C-CCD5-AADF-6A5B12A2B902}"/>
              </a:ext>
            </a:extLst>
          </p:cNvPr>
          <p:cNvSpPr/>
          <p:nvPr/>
        </p:nvSpPr>
        <p:spPr>
          <a:xfrm>
            <a:off x="6453374"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SoF / Native DTR App</a:t>
            </a:r>
          </a:p>
        </p:txBody>
      </p:sp>
      <p:sp>
        <p:nvSpPr>
          <p:cNvPr id="17" name="Rectangle: Rounded Corners 16">
            <a:extLst>
              <a:ext uri="{FF2B5EF4-FFF2-40B4-BE49-F238E27FC236}">
                <a16:creationId xmlns:a16="http://schemas.microsoft.com/office/drawing/2014/main" id="{B23D577B-DCBD-C26E-1B1A-3FE4F59C8BC2}"/>
              </a:ext>
            </a:extLst>
          </p:cNvPr>
          <p:cNvSpPr/>
          <p:nvPr/>
        </p:nvSpPr>
        <p:spPr>
          <a:xfrm>
            <a:off x="5850956"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CDex</a:t>
            </a:r>
          </a:p>
        </p:txBody>
      </p:sp>
      <p:sp>
        <p:nvSpPr>
          <p:cNvPr id="18" name="Rectangle: Rounded Corners 17">
            <a:extLst>
              <a:ext uri="{FF2B5EF4-FFF2-40B4-BE49-F238E27FC236}">
                <a16:creationId xmlns:a16="http://schemas.microsoft.com/office/drawing/2014/main" id="{40A961A0-9FF0-9DD7-663D-F87D85F4E4FA}"/>
              </a:ext>
            </a:extLst>
          </p:cNvPr>
          <p:cNvSpPr/>
          <p:nvPr/>
        </p:nvSpPr>
        <p:spPr>
          <a:xfrm>
            <a:off x="7658210"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CDS Service</a:t>
            </a:r>
          </a:p>
        </p:txBody>
      </p:sp>
      <p:sp>
        <p:nvSpPr>
          <p:cNvPr id="19" name="Rectangle: Rounded Corners 18">
            <a:extLst>
              <a:ext uri="{FF2B5EF4-FFF2-40B4-BE49-F238E27FC236}">
                <a16:creationId xmlns:a16="http://schemas.microsoft.com/office/drawing/2014/main" id="{EFB76736-A40A-A472-047D-77C962AE97D5}"/>
              </a:ext>
            </a:extLst>
          </p:cNvPr>
          <p:cNvSpPr/>
          <p:nvPr/>
        </p:nvSpPr>
        <p:spPr>
          <a:xfrm>
            <a:off x="705579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Intermediary</a:t>
            </a:r>
          </a:p>
        </p:txBody>
      </p:sp>
      <p:sp>
        <p:nvSpPr>
          <p:cNvPr id="20" name="Rectangle: Rounded Corners 19">
            <a:extLst>
              <a:ext uri="{FF2B5EF4-FFF2-40B4-BE49-F238E27FC236}">
                <a16:creationId xmlns:a16="http://schemas.microsoft.com/office/drawing/2014/main" id="{4F2A7DE0-8870-FEB0-16B7-1D3D8569467B}"/>
              </a:ext>
            </a:extLst>
          </p:cNvPr>
          <p:cNvSpPr/>
          <p:nvPr/>
        </p:nvSpPr>
        <p:spPr>
          <a:xfrm>
            <a:off x="8260628"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DTR Endpoint</a:t>
            </a:r>
          </a:p>
        </p:txBody>
      </p:sp>
      <p:sp>
        <p:nvSpPr>
          <p:cNvPr id="21" name="Rectangle: Rounded Corners 20">
            <a:extLst>
              <a:ext uri="{FF2B5EF4-FFF2-40B4-BE49-F238E27FC236}">
                <a16:creationId xmlns:a16="http://schemas.microsoft.com/office/drawing/2014/main" id="{FB0EE3BC-9E20-8DC6-8708-C3B5B0C350D5}"/>
              </a:ext>
            </a:extLst>
          </p:cNvPr>
          <p:cNvSpPr/>
          <p:nvPr/>
        </p:nvSpPr>
        <p:spPr>
          <a:xfrm>
            <a:off x="8863046"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Production / Member Status</a:t>
            </a:r>
          </a:p>
        </p:txBody>
      </p:sp>
      <p:sp>
        <p:nvSpPr>
          <p:cNvPr id="22" name="Rectangle: Rounded Corners 21">
            <a:extLst>
              <a:ext uri="{FF2B5EF4-FFF2-40B4-BE49-F238E27FC236}">
                <a16:creationId xmlns:a16="http://schemas.microsoft.com/office/drawing/2014/main" id="{9CD89E4B-E6A1-07AC-029A-99F08A1E5DD2}"/>
              </a:ext>
            </a:extLst>
          </p:cNvPr>
          <p:cNvSpPr/>
          <p:nvPr/>
        </p:nvSpPr>
        <p:spPr>
          <a:xfrm>
            <a:off x="9568334" y="96253"/>
            <a:ext cx="61722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Templates / Rules</a:t>
            </a:r>
          </a:p>
        </p:txBody>
      </p:sp>
      <p:sp>
        <p:nvSpPr>
          <p:cNvPr id="23" name="Rectangle: Rounded Corners 22">
            <a:extLst>
              <a:ext uri="{FF2B5EF4-FFF2-40B4-BE49-F238E27FC236}">
                <a16:creationId xmlns:a16="http://schemas.microsoft.com/office/drawing/2014/main" id="{302E5B9C-A14D-A83F-35FB-91953AEE4350}"/>
              </a:ext>
            </a:extLst>
          </p:cNvPr>
          <p:cNvSpPr/>
          <p:nvPr/>
        </p:nvSpPr>
        <p:spPr>
          <a:xfrm>
            <a:off x="4043702"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Provider</a:t>
            </a:r>
          </a:p>
        </p:txBody>
      </p:sp>
      <p:sp>
        <p:nvSpPr>
          <p:cNvPr id="24" name="Rectangle: Rounded Corners 23">
            <a:extLst>
              <a:ext uri="{FF2B5EF4-FFF2-40B4-BE49-F238E27FC236}">
                <a16:creationId xmlns:a16="http://schemas.microsoft.com/office/drawing/2014/main" id="{C6F5147D-E07B-21BE-F3C0-402A2B07E857}"/>
              </a:ext>
            </a:extLst>
          </p:cNvPr>
          <p:cNvSpPr/>
          <p:nvPr/>
        </p:nvSpPr>
        <p:spPr>
          <a:xfrm>
            <a:off x="10273625" y="96253"/>
            <a:ext cx="514350" cy="258923"/>
          </a:xfrm>
          <a:prstGeom prst="roundRect">
            <a:avLst>
              <a:gd name="adj" fmla="val 0"/>
            </a:avLst>
          </a:prstGeom>
          <a:solidFill>
            <a:srgbClr val="FCF0D0"/>
          </a:solidFill>
          <a:ln w="9525">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r>
              <a:rPr lang="en-US" sz="614" dirty="0">
                <a:solidFill>
                  <a:schemeClr val="tx1"/>
                </a:solidFill>
                <a:latin typeface="Calibri" panose="020F0502020204030204" pitchFamily="34" charset="0"/>
                <a:cs typeface="Calibri" panose="020F0502020204030204" pitchFamily="34" charset="0"/>
              </a:rPr>
              <a:t>Prior Auth Processing</a:t>
            </a:r>
          </a:p>
        </p:txBody>
      </p:sp>
      <p:grpSp>
        <p:nvGrpSpPr>
          <p:cNvPr id="25" name="Group 24">
            <a:extLst>
              <a:ext uri="{FF2B5EF4-FFF2-40B4-BE49-F238E27FC236}">
                <a16:creationId xmlns:a16="http://schemas.microsoft.com/office/drawing/2014/main" id="{101819C5-870F-2F4F-9F6E-90B3148BC6C3}"/>
              </a:ext>
            </a:extLst>
          </p:cNvPr>
          <p:cNvGrpSpPr/>
          <p:nvPr/>
        </p:nvGrpSpPr>
        <p:grpSpPr>
          <a:xfrm>
            <a:off x="3082715" y="516838"/>
            <a:ext cx="974051" cy="768096"/>
            <a:chOff x="10918585" y="2356063"/>
            <a:chExt cx="1298735" cy="1024128"/>
          </a:xfrm>
        </p:grpSpPr>
        <p:sp>
          <p:nvSpPr>
            <p:cNvPr id="26" name="Rectangle: Rounded Corners 25">
              <a:extLst>
                <a:ext uri="{FF2B5EF4-FFF2-40B4-BE49-F238E27FC236}">
                  <a16:creationId xmlns:a16="http://schemas.microsoft.com/office/drawing/2014/main" id="{3462BBA9-EB8F-8069-38DB-738267A17489}"/>
                </a:ext>
              </a:extLst>
            </p:cNvPr>
            <p:cNvSpPr/>
            <p:nvPr/>
          </p:nvSpPr>
          <p:spPr>
            <a:xfrm>
              <a:off x="10935197" y="2356063"/>
              <a:ext cx="1244254" cy="102412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8F4123A1-2DF6-98B1-FC92-96FEA7AC122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28" name="Straight Connector 27">
              <a:extLst>
                <a:ext uri="{FF2B5EF4-FFF2-40B4-BE49-F238E27FC236}">
                  <a16:creationId xmlns:a16="http://schemas.microsoft.com/office/drawing/2014/main" id="{411C48DA-754C-E405-1E69-94D3FBE2CF29}"/>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5AC20B-9031-025C-0A11-429CDD412255}"/>
                </a:ext>
              </a:extLst>
            </p:cNvPr>
            <p:cNvSpPr txBox="1"/>
            <p:nvPr/>
          </p:nvSpPr>
          <p:spPr>
            <a:xfrm>
              <a:off x="10958686" y="2561334"/>
              <a:ext cx="1220763" cy="756104"/>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a:t>
              </a:r>
            </a:p>
            <a:p>
              <a:pPr algn="ctr"/>
              <a:r>
                <a:rPr lang="en-US" sz="614" dirty="0">
                  <a:latin typeface="Calibri" panose="020F0502020204030204" pitchFamily="34" charset="0"/>
                  <a:cs typeface="Calibri" panose="020F0502020204030204" pitchFamily="34" charset="0"/>
                </a:rPr>
                <a:t>Organization</a:t>
              </a:r>
            </a:p>
            <a:p>
              <a:pPr algn="ctr"/>
              <a:r>
                <a:rPr lang="en-US" sz="614" dirty="0">
                  <a:latin typeface="Calibri" panose="020F0502020204030204" pitchFamily="34" charset="0"/>
                  <a:cs typeface="Calibri" panose="020F0502020204030204" pitchFamily="34" charset="0"/>
                </a:rPr>
                <a:t>Patient</a:t>
              </a:r>
            </a:p>
            <a:p>
              <a:pPr algn="ctr"/>
              <a:r>
                <a:rPr lang="en-US" sz="614" dirty="0">
                  <a:latin typeface="Calibri" panose="020F0502020204030204" pitchFamily="34" charset="0"/>
                  <a:cs typeface="Calibri" panose="020F0502020204030204" pitchFamily="34" charset="0"/>
                </a:rPr>
                <a:t>Coverage</a:t>
              </a:r>
            </a:p>
            <a:p>
              <a:pPr algn="ctr"/>
              <a:r>
                <a:rPr lang="en-US" sz="614" dirty="0">
                  <a:latin typeface="Calibri" panose="020F0502020204030204" pitchFamily="34" charset="0"/>
                  <a:cs typeface="Calibri" panose="020F0502020204030204" pitchFamily="34" charset="0"/>
                </a:rPr>
                <a:t>Services/Devices</a:t>
              </a:r>
            </a:p>
            <a:p>
              <a:pPr algn="ctr"/>
              <a:r>
                <a:rPr lang="en-US" sz="614" dirty="0">
                  <a:latin typeface="Calibri" panose="020F0502020204030204" pitchFamily="34" charset="0"/>
                  <a:cs typeface="Calibri" panose="020F0502020204030204" pitchFamily="34" charset="0"/>
                </a:rPr>
                <a:t>Medical Record</a:t>
              </a:r>
            </a:p>
          </p:txBody>
        </p:sp>
      </p:grpSp>
      <p:cxnSp>
        <p:nvCxnSpPr>
          <p:cNvPr id="30" name="Straight Arrow Connector 29">
            <a:extLst>
              <a:ext uri="{FF2B5EF4-FFF2-40B4-BE49-F238E27FC236}">
                <a16:creationId xmlns:a16="http://schemas.microsoft.com/office/drawing/2014/main" id="{819770CC-F6CE-FDA9-CAF5-0C1A35F13D6D}"/>
              </a:ext>
            </a:extLst>
          </p:cNvPr>
          <p:cNvCxnSpPr/>
          <p:nvPr/>
        </p:nvCxnSpPr>
        <p:spPr>
          <a:xfrm>
            <a:off x="4327724" y="585392"/>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4502393-A7B5-6B59-D263-3060D3C4CF94}"/>
              </a:ext>
            </a:extLst>
          </p:cNvPr>
          <p:cNvCxnSpPr>
            <a:cxnSpLocks/>
          </p:cNvCxnSpPr>
          <p:nvPr/>
        </p:nvCxnSpPr>
        <p:spPr>
          <a:xfrm flipH="1">
            <a:off x="4324535" y="1869356"/>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6D6D897E-C992-CE63-505C-7FFECFE53A9E}"/>
              </a:ext>
            </a:extLst>
          </p:cNvPr>
          <p:cNvGrpSpPr/>
          <p:nvPr/>
        </p:nvGrpSpPr>
        <p:grpSpPr>
          <a:xfrm>
            <a:off x="3078099" y="1375870"/>
            <a:ext cx="974051" cy="842063"/>
            <a:chOff x="10918585" y="2356063"/>
            <a:chExt cx="1298735" cy="1055553"/>
          </a:xfrm>
        </p:grpSpPr>
        <p:sp>
          <p:nvSpPr>
            <p:cNvPr id="33" name="Rectangle: Rounded Corners 32">
              <a:extLst>
                <a:ext uri="{FF2B5EF4-FFF2-40B4-BE49-F238E27FC236}">
                  <a16:creationId xmlns:a16="http://schemas.microsoft.com/office/drawing/2014/main" id="{6F624B06-7A51-6F2F-F9E4-076477417406}"/>
                </a:ext>
              </a:extLst>
            </p:cNvPr>
            <p:cNvSpPr/>
            <p:nvPr/>
          </p:nvSpPr>
          <p:spPr>
            <a:xfrm>
              <a:off x="10935197" y="2356063"/>
              <a:ext cx="1244254" cy="105555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D4DA71A4-3534-D021-62EC-36E7EFE9AC39}"/>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Responses:</a:t>
              </a:r>
            </a:p>
          </p:txBody>
        </p:sp>
        <p:cxnSp>
          <p:nvCxnSpPr>
            <p:cNvPr id="35" name="Straight Connector 34">
              <a:extLst>
                <a:ext uri="{FF2B5EF4-FFF2-40B4-BE49-F238E27FC236}">
                  <a16:creationId xmlns:a16="http://schemas.microsoft.com/office/drawing/2014/main" id="{A4BE09AD-7EEE-991D-0C84-C6AF3564BB0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5CE41FD-6635-E0A7-4EBE-EDB07DDA65E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No requirements</a:t>
              </a:r>
            </a:p>
            <a:p>
              <a:pPr algn="ctr"/>
              <a:r>
                <a:rPr lang="en-US" sz="614" dirty="0">
                  <a:latin typeface="Calibri" panose="020F0502020204030204" pitchFamily="34" charset="0"/>
                  <a:cs typeface="Calibri" panose="020F0502020204030204" pitchFamily="34" charset="0"/>
                </a:rPr>
                <a:t>No coverage (reason)</a:t>
              </a:r>
            </a:p>
            <a:p>
              <a:pPr algn="ctr"/>
              <a:r>
                <a:rPr lang="en-US" sz="614" dirty="0">
                  <a:latin typeface="Calibri" panose="020F0502020204030204" pitchFamily="34" charset="0"/>
                  <a:cs typeface="Calibri" panose="020F0502020204030204" pitchFamily="34" charset="0"/>
                </a:rPr>
                <a:t>Specific Documentation</a:t>
              </a:r>
            </a:p>
            <a:p>
              <a:pPr algn="ctr"/>
              <a:r>
                <a:rPr lang="en-US" sz="614" dirty="0">
                  <a:latin typeface="Calibri" panose="020F0502020204030204" pitchFamily="34" charset="0"/>
                  <a:cs typeface="Calibri" panose="020F0502020204030204" pitchFamily="34" charset="0"/>
                </a:rPr>
                <a:t>PA/AU/... required</a:t>
              </a:r>
            </a:p>
            <a:p>
              <a:pPr algn="ctr"/>
              <a:r>
                <a:rPr lang="en-US" sz="614" dirty="0">
                  <a:latin typeface="Calibri" panose="020F0502020204030204" pitchFamily="34" charset="0"/>
                  <a:cs typeface="Calibri" panose="020F0502020204030204" pitchFamily="34" charset="0"/>
                </a:rPr>
                <a:t>Authorization Met</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sp>
        <p:nvSpPr>
          <p:cNvPr id="37" name="TextBox 36">
            <a:extLst>
              <a:ext uri="{FF2B5EF4-FFF2-40B4-BE49-F238E27FC236}">
                <a16:creationId xmlns:a16="http://schemas.microsoft.com/office/drawing/2014/main" id="{E45FEC70-52E2-EADF-8DAB-B75064B0B604}"/>
              </a:ext>
            </a:extLst>
          </p:cNvPr>
          <p:cNvSpPr txBox="1"/>
          <p:nvPr/>
        </p:nvSpPr>
        <p:spPr>
          <a:xfrm>
            <a:off x="3012334" y="2282250"/>
            <a:ext cx="1114831" cy="189026"/>
          </a:xfrm>
          <a:prstGeom prst="rect">
            <a:avLst/>
          </a:prstGeom>
          <a:noFill/>
        </p:spPr>
        <p:txBody>
          <a:bodyPr wrap="square" lIns="0" tIns="0" rIns="0" bIns="0">
            <a:spAutoFit/>
          </a:bodyPr>
          <a:lstStyle/>
          <a:p>
            <a:pPr algn="ctr"/>
            <a:r>
              <a:rPr lang="en-US" sz="614" b="1" dirty="0">
                <a:latin typeface="Calibri" panose="020F0502020204030204" pitchFamily="34" charset="0"/>
                <a:cs typeface="Calibri" panose="020F0502020204030204" pitchFamily="34" charset="0"/>
              </a:rPr>
              <a:t>May be unavailable:</a:t>
            </a:r>
          </a:p>
          <a:p>
            <a:pPr marL="54864" algn="ctr"/>
            <a:r>
              <a:rPr lang="en-US" sz="614" dirty="0">
                <a:latin typeface="Calibri" panose="020F0502020204030204" pitchFamily="34" charset="0"/>
                <a:cs typeface="Calibri" panose="020F0502020204030204" pitchFamily="34" charset="0"/>
              </a:rPr>
              <a:t>Performing Provider / Location</a:t>
            </a:r>
          </a:p>
        </p:txBody>
      </p:sp>
      <p:cxnSp>
        <p:nvCxnSpPr>
          <p:cNvPr id="38" name="Straight Arrow Connector 37">
            <a:extLst>
              <a:ext uri="{FF2B5EF4-FFF2-40B4-BE49-F238E27FC236}">
                <a16:creationId xmlns:a16="http://schemas.microsoft.com/office/drawing/2014/main" id="{6DBBDC3C-BE07-14AA-FEB4-E06BE12E0D8E}"/>
              </a:ext>
            </a:extLst>
          </p:cNvPr>
          <p:cNvCxnSpPr/>
          <p:nvPr/>
        </p:nvCxnSpPr>
        <p:spPr>
          <a:xfrm>
            <a:off x="5535815" y="712752"/>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5A59601-D6D0-8A17-139D-4727921DE8B4}"/>
              </a:ext>
            </a:extLst>
          </p:cNvPr>
          <p:cNvCxnSpPr>
            <a:cxnSpLocks/>
          </p:cNvCxnSpPr>
          <p:nvPr/>
        </p:nvCxnSpPr>
        <p:spPr>
          <a:xfrm flipH="1">
            <a:off x="5535815" y="1701343"/>
            <a:ext cx="235229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8F1FE5A-C99B-B401-7254-DFEFBCCED960}"/>
              </a:ext>
            </a:extLst>
          </p:cNvPr>
          <p:cNvCxnSpPr>
            <a:cxnSpLocks/>
          </p:cNvCxnSpPr>
          <p:nvPr/>
        </p:nvCxnSpPr>
        <p:spPr>
          <a:xfrm flipH="1">
            <a:off x="5538973" y="1176182"/>
            <a:ext cx="2352294"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5275AE1-EFC3-4DD2-3E2C-CF33CA9E75A0}"/>
              </a:ext>
            </a:extLst>
          </p:cNvPr>
          <p:cNvSpPr txBox="1"/>
          <p:nvPr/>
        </p:nvSpPr>
        <p:spPr>
          <a:xfrm>
            <a:off x="6254425" y="618351"/>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Request</a:t>
            </a:r>
          </a:p>
        </p:txBody>
      </p:sp>
      <p:sp>
        <p:nvSpPr>
          <p:cNvPr id="42" name="TextBox 41">
            <a:extLst>
              <a:ext uri="{FF2B5EF4-FFF2-40B4-BE49-F238E27FC236}">
                <a16:creationId xmlns:a16="http://schemas.microsoft.com/office/drawing/2014/main" id="{E2A39FC4-FE1E-1C6E-04D7-2392AA89B3B0}"/>
              </a:ext>
            </a:extLst>
          </p:cNvPr>
          <p:cNvSpPr txBox="1"/>
          <p:nvPr/>
        </p:nvSpPr>
        <p:spPr>
          <a:xfrm>
            <a:off x="6257334" y="1607560"/>
            <a:ext cx="915572"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CDS Response</a:t>
            </a:r>
          </a:p>
        </p:txBody>
      </p:sp>
      <p:sp>
        <p:nvSpPr>
          <p:cNvPr id="43" name="TextBox 42">
            <a:extLst>
              <a:ext uri="{FF2B5EF4-FFF2-40B4-BE49-F238E27FC236}">
                <a16:creationId xmlns:a16="http://schemas.microsoft.com/office/drawing/2014/main" id="{6ECE7627-2A02-CC68-A4CE-AAC2D8C54A92}"/>
              </a:ext>
            </a:extLst>
          </p:cNvPr>
          <p:cNvSpPr txBox="1"/>
          <p:nvPr/>
        </p:nvSpPr>
        <p:spPr>
          <a:xfrm>
            <a:off x="6128955" y="1077820"/>
            <a:ext cx="1152144"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Query for specific data (optional)</a:t>
            </a:r>
          </a:p>
        </p:txBody>
      </p:sp>
      <p:sp>
        <p:nvSpPr>
          <p:cNvPr id="44" name="Diamond 43">
            <a:extLst>
              <a:ext uri="{FF2B5EF4-FFF2-40B4-BE49-F238E27FC236}">
                <a16:creationId xmlns:a16="http://schemas.microsoft.com/office/drawing/2014/main" id="{046045F4-CA26-8321-43E1-24AB7172D0D3}"/>
              </a:ext>
            </a:extLst>
          </p:cNvPr>
          <p:cNvSpPr/>
          <p:nvPr/>
        </p:nvSpPr>
        <p:spPr>
          <a:xfrm>
            <a:off x="6577279" y="2248780"/>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45" name="Straight Arrow Connector 44">
            <a:extLst>
              <a:ext uri="{FF2B5EF4-FFF2-40B4-BE49-F238E27FC236}">
                <a16:creationId xmlns:a16="http://schemas.microsoft.com/office/drawing/2014/main" id="{73D4B36A-13F8-0DA0-3498-8B07FB285A66}"/>
              </a:ext>
            </a:extLst>
          </p:cNvPr>
          <p:cNvCxnSpPr>
            <a:cxnSpLocks/>
          </p:cNvCxnSpPr>
          <p:nvPr/>
        </p:nvCxnSpPr>
        <p:spPr>
          <a:xfrm flipH="1">
            <a:off x="5538973" y="2291418"/>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5DEA07E2-AAD2-B484-04F3-09CAEC0D8011}"/>
              </a:ext>
            </a:extLst>
          </p:cNvPr>
          <p:cNvSpPr/>
          <p:nvPr/>
        </p:nvSpPr>
        <p:spPr>
          <a:xfrm>
            <a:off x="9154105" y="727205"/>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47" name="Straight Arrow Connector 46">
            <a:extLst>
              <a:ext uri="{FF2B5EF4-FFF2-40B4-BE49-F238E27FC236}">
                <a16:creationId xmlns:a16="http://schemas.microsoft.com/office/drawing/2014/main" id="{3ECC37FC-3A90-917C-513B-73EDD4BE6CA4}"/>
              </a:ext>
            </a:extLst>
          </p:cNvPr>
          <p:cNvCxnSpPr/>
          <p:nvPr/>
        </p:nvCxnSpPr>
        <p:spPr>
          <a:xfrm>
            <a:off x="7946131" y="845840"/>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3B0A40-37A1-ACB4-D280-6C495B610D5D}"/>
              </a:ext>
            </a:extLst>
          </p:cNvPr>
          <p:cNvCxnSpPr/>
          <p:nvPr/>
        </p:nvCxnSpPr>
        <p:spPr>
          <a:xfrm>
            <a:off x="7946131" y="1106037"/>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769562-5A0E-2A19-A04B-6E5583017286}"/>
              </a:ext>
            </a:extLst>
          </p:cNvPr>
          <p:cNvCxnSpPr/>
          <p:nvPr/>
        </p:nvCxnSpPr>
        <p:spPr>
          <a:xfrm>
            <a:off x="7946131" y="1395785"/>
            <a:ext cx="12138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EA06360-419A-1C56-624F-46BF1B17CDD4}"/>
              </a:ext>
            </a:extLst>
          </p:cNvPr>
          <p:cNvCxnSpPr/>
          <p:nvPr/>
        </p:nvCxnSpPr>
        <p:spPr>
          <a:xfrm>
            <a:off x="7946131" y="1619908"/>
            <a:ext cx="189966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1DBF721-1D03-D6D5-B8A0-AA2BC74DCABB}"/>
              </a:ext>
            </a:extLst>
          </p:cNvPr>
          <p:cNvSpPr txBox="1"/>
          <p:nvPr/>
        </p:nvSpPr>
        <p:spPr>
          <a:xfrm>
            <a:off x="4448514" y="489233"/>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Order Sign</a:t>
            </a:r>
          </a:p>
        </p:txBody>
      </p:sp>
      <p:sp>
        <p:nvSpPr>
          <p:cNvPr id="52" name="TextBox 51">
            <a:extLst>
              <a:ext uri="{FF2B5EF4-FFF2-40B4-BE49-F238E27FC236}">
                <a16:creationId xmlns:a16="http://schemas.microsoft.com/office/drawing/2014/main" id="{B43FB09B-BD81-E6B7-EC66-558339FFC774}"/>
              </a:ext>
            </a:extLst>
          </p:cNvPr>
          <p:cNvSpPr txBox="1"/>
          <p:nvPr/>
        </p:nvSpPr>
        <p:spPr>
          <a:xfrm>
            <a:off x="4451785" y="1764925"/>
            <a:ext cx="915572"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53" name="TextBox 52">
            <a:extLst>
              <a:ext uri="{FF2B5EF4-FFF2-40B4-BE49-F238E27FC236}">
                <a16:creationId xmlns:a16="http://schemas.microsoft.com/office/drawing/2014/main" id="{CB0807A1-13C9-B79C-9A86-5DE8D8322CA0}"/>
              </a:ext>
            </a:extLst>
          </p:cNvPr>
          <p:cNvSpPr txBox="1"/>
          <p:nvPr/>
        </p:nvSpPr>
        <p:spPr>
          <a:xfrm>
            <a:off x="8060017" y="746812"/>
            <a:ext cx="97849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54" name="TextBox 53">
            <a:extLst>
              <a:ext uri="{FF2B5EF4-FFF2-40B4-BE49-F238E27FC236}">
                <a16:creationId xmlns:a16="http://schemas.microsoft.com/office/drawing/2014/main" id="{32646574-2604-59A5-0F6B-7B8583D5805E}"/>
              </a:ext>
            </a:extLst>
          </p:cNvPr>
          <p:cNvSpPr txBox="1"/>
          <p:nvPr/>
        </p:nvSpPr>
        <p:spPr>
          <a:xfrm>
            <a:off x="8036311" y="1010688"/>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5" name="TextBox 54">
            <a:extLst>
              <a:ext uri="{FF2B5EF4-FFF2-40B4-BE49-F238E27FC236}">
                <a16:creationId xmlns:a16="http://schemas.microsoft.com/office/drawing/2014/main" id="{9B28E4C4-29FB-E003-46DE-B95FA2A8DCAE}"/>
              </a:ext>
            </a:extLst>
          </p:cNvPr>
          <p:cNvSpPr txBox="1"/>
          <p:nvPr/>
        </p:nvSpPr>
        <p:spPr>
          <a:xfrm>
            <a:off x="8056369" y="1200439"/>
            <a:ext cx="978496"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56" name="TextBox 55">
            <a:extLst>
              <a:ext uri="{FF2B5EF4-FFF2-40B4-BE49-F238E27FC236}">
                <a16:creationId xmlns:a16="http://schemas.microsoft.com/office/drawing/2014/main" id="{883773DD-8D4E-FE50-9990-760F729D0472}"/>
              </a:ext>
            </a:extLst>
          </p:cNvPr>
          <p:cNvSpPr txBox="1"/>
          <p:nvPr/>
        </p:nvSpPr>
        <p:spPr>
          <a:xfrm>
            <a:off x="8041399" y="1517043"/>
            <a:ext cx="1723373"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sp>
        <p:nvSpPr>
          <p:cNvPr id="57" name="Rectangle: Rounded Corners 56">
            <a:extLst>
              <a:ext uri="{FF2B5EF4-FFF2-40B4-BE49-F238E27FC236}">
                <a16:creationId xmlns:a16="http://schemas.microsoft.com/office/drawing/2014/main" id="{2DE305AC-EDB7-07DA-0558-105099306CE7}"/>
              </a:ext>
            </a:extLst>
          </p:cNvPr>
          <p:cNvSpPr/>
          <p:nvPr/>
        </p:nvSpPr>
        <p:spPr>
          <a:xfrm>
            <a:off x="9958209" y="749745"/>
            <a:ext cx="521208" cy="979769"/>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59943FE4-BFAC-761D-585A-77BFDCB6BB99}"/>
              </a:ext>
            </a:extLst>
          </p:cNvPr>
          <p:cNvSpPr txBox="1"/>
          <p:nvPr/>
        </p:nvSpPr>
        <p:spPr>
          <a:xfrm>
            <a:off x="9996636" y="953469"/>
            <a:ext cx="444413" cy="47256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Process depends on Payer configuration and capability</a:t>
            </a:r>
          </a:p>
        </p:txBody>
      </p:sp>
      <p:sp>
        <p:nvSpPr>
          <p:cNvPr id="59" name="Rectangle: Rounded Corners 58">
            <a:extLst>
              <a:ext uri="{FF2B5EF4-FFF2-40B4-BE49-F238E27FC236}">
                <a16:creationId xmlns:a16="http://schemas.microsoft.com/office/drawing/2014/main" id="{98C5913F-4ECD-06A1-F6FE-A74248D47CBE}"/>
              </a:ext>
            </a:extLst>
          </p:cNvPr>
          <p:cNvSpPr/>
          <p:nvPr/>
        </p:nvSpPr>
        <p:spPr>
          <a:xfrm>
            <a:off x="4274800" y="492020"/>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0" name="Rectangle: Rounded Corners 59">
            <a:extLst>
              <a:ext uri="{FF2B5EF4-FFF2-40B4-BE49-F238E27FC236}">
                <a16:creationId xmlns:a16="http://schemas.microsoft.com/office/drawing/2014/main" id="{EB1B180B-6D51-64C5-8A5D-CE3F22D55BD8}"/>
              </a:ext>
            </a:extLst>
          </p:cNvPr>
          <p:cNvSpPr/>
          <p:nvPr/>
        </p:nvSpPr>
        <p:spPr>
          <a:xfrm>
            <a:off x="5480504" y="492075"/>
            <a:ext cx="48006" cy="19202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1" name="Rectangle: Rounded Corners 60">
            <a:extLst>
              <a:ext uri="{FF2B5EF4-FFF2-40B4-BE49-F238E27FC236}">
                <a16:creationId xmlns:a16="http://schemas.microsoft.com/office/drawing/2014/main" id="{86AEFBAF-8B1D-241E-2B25-EB46A907CD5D}"/>
              </a:ext>
            </a:extLst>
          </p:cNvPr>
          <p:cNvSpPr/>
          <p:nvPr/>
        </p:nvSpPr>
        <p:spPr>
          <a:xfrm>
            <a:off x="7895951" y="492020"/>
            <a:ext cx="48006" cy="1412748"/>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2" name="Rectangle: Rounded Corners 61">
            <a:extLst>
              <a:ext uri="{FF2B5EF4-FFF2-40B4-BE49-F238E27FC236}">
                <a16:creationId xmlns:a16="http://schemas.microsoft.com/office/drawing/2014/main" id="{669DDF9E-29F3-97F4-120E-C2EC5042C613}"/>
              </a:ext>
            </a:extLst>
          </p:cNvPr>
          <p:cNvSpPr/>
          <p:nvPr/>
        </p:nvSpPr>
        <p:spPr>
          <a:xfrm>
            <a:off x="9849525" y="728510"/>
            <a:ext cx="48006" cy="106299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3" name="Rectangle: Rounded Corners 62">
            <a:extLst>
              <a:ext uri="{FF2B5EF4-FFF2-40B4-BE49-F238E27FC236}">
                <a16:creationId xmlns:a16="http://schemas.microsoft.com/office/drawing/2014/main" id="{18F9BD33-1512-6857-9E92-3DCC3FE5E031}"/>
              </a:ext>
            </a:extLst>
          </p:cNvPr>
          <p:cNvSpPr/>
          <p:nvPr/>
        </p:nvSpPr>
        <p:spPr>
          <a:xfrm>
            <a:off x="2818197" y="4636352"/>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grpSp>
        <p:nvGrpSpPr>
          <p:cNvPr id="64" name="Group 63">
            <a:extLst>
              <a:ext uri="{FF2B5EF4-FFF2-40B4-BE49-F238E27FC236}">
                <a16:creationId xmlns:a16="http://schemas.microsoft.com/office/drawing/2014/main" id="{58B107DA-8A93-B86E-ECA1-D1299F4B2E87}"/>
              </a:ext>
            </a:extLst>
          </p:cNvPr>
          <p:cNvGrpSpPr/>
          <p:nvPr/>
        </p:nvGrpSpPr>
        <p:grpSpPr>
          <a:xfrm>
            <a:off x="3082715" y="2742804"/>
            <a:ext cx="974051" cy="713635"/>
            <a:chOff x="10918585" y="2356063"/>
            <a:chExt cx="1298735" cy="951513"/>
          </a:xfrm>
        </p:grpSpPr>
        <p:sp>
          <p:nvSpPr>
            <p:cNvPr id="65" name="Rectangle: Rounded Corners 64">
              <a:extLst>
                <a:ext uri="{FF2B5EF4-FFF2-40B4-BE49-F238E27FC236}">
                  <a16:creationId xmlns:a16="http://schemas.microsoft.com/office/drawing/2014/main" id="{A261955B-3865-9AC0-2FB6-6E470F13D334}"/>
                </a:ext>
              </a:extLst>
            </p:cNvPr>
            <p:cNvSpPr/>
            <p:nvPr/>
          </p:nvSpPr>
          <p:spPr>
            <a:xfrm>
              <a:off x="10935197" y="2356063"/>
              <a:ext cx="1244254" cy="951513"/>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7CDECD8-ACDD-3D14-7823-2AD73B5F221F}"/>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67" name="Straight Connector 66">
              <a:extLst>
                <a:ext uri="{FF2B5EF4-FFF2-40B4-BE49-F238E27FC236}">
                  <a16:creationId xmlns:a16="http://schemas.microsoft.com/office/drawing/2014/main" id="{A469BE17-77A2-BEFE-4E09-7201F8B2692B}"/>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27EAC48-2D01-EB94-163E-4164CBA2786D}"/>
                </a:ext>
              </a:extLst>
            </p:cNvPr>
            <p:cNvSpPr txBox="1"/>
            <p:nvPr/>
          </p:nvSpPr>
          <p:spPr>
            <a:xfrm>
              <a:off x="10958686" y="2561334"/>
              <a:ext cx="1220763" cy="681382"/>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Provider/Patient Context</a:t>
              </a:r>
            </a:p>
            <a:p>
              <a:pPr algn="ctr"/>
              <a:r>
                <a:rPr lang="en-US" sz="614" dirty="0">
                  <a:latin typeface="Calibri" panose="020F0502020204030204" pitchFamily="34" charset="0"/>
                  <a:cs typeface="Calibri" panose="020F0502020204030204" pitchFamily="34" charset="0"/>
                </a:rPr>
                <a:t>Service(s)/Device(s)</a:t>
              </a:r>
            </a:p>
            <a:p>
              <a:pPr algn="ctr">
                <a:spcAft>
                  <a:spcPts val="300"/>
                </a:spcAft>
              </a:pPr>
              <a:r>
                <a:rPr lang="en-US" sz="614" dirty="0">
                  <a:latin typeface="Calibri" panose="020F0502020204030204" pitchFamily="34" charset="0"/>
                  <a:cs typeface="Calibri" panose="020F0502020204030204" pitchFamily="34" charset="0"/>
                </a:rPr>
                <a:t>Medical Record</a:t>
              </a:r>
            </a:p>
            <a:p>
              <a:pPr algn="ctr"/>
              <a:r>
                <a:rPr lang="en-US" sz="614" dirty="0">
                  <a:latin typeface="Calibri" panose="020F0502020204030204" pitchFamily="34" charset="0"/>
                  <a:cs typeface="Calibri" panose="020F0502020204030204" pitchFamily="34" charset="0"/>
                </a:rPr>
                <a:t>Questionnaire Response</a:t>
              </a:r>
            </a:p>
            <a:p>
              <a:pPr algn="ctr"/>
              <a:r>
                <a:rPr lang="en-US" sz="614" dirty="0">
                  <a:latin typeface="Calibri" panose="020F0502020204030204" pitchFamily="34" charset="0"/>
                  <a:cs typeface="Calibri" panose="020F0502020204030204" pitchFamily="34" charset="0"/>
                </a:rPr>
                <a:t>Link to Questionnaire</a:t>
              </a:r>
            </a:p>
          </p:txBody>
        </p:sp>
      </p:grpSp>
      <p:grpSp>
        <p:nvGrpSpPr>
          <p:cNvPr id="69" name="Group 68">
            <a:extLst>
              <a:ext uri="{FF2B5EF4-FFF2-40B4-BE49-F238E27FC236}">
                <a16:creationId xmlns:a16="http://schemas.microsoft.com/office/drawing/2014/main" id="{D188D367-C380-01FF-C095-AF35950E360F}"/>
              </a:ext>
            </a:extLst>
          </p:cNvPr>
          <p:cNvGrpSpPr/>
          <p:nvPr/>
        </p:nvGrpSpPr>
        <p:grpSpPr>
          <a:xfrm>
            <a:off x="3078099" y="3573260"/>
            <a:ext cx="974051" cy="405929"/>
            <a:chOff x="10918585" y="2356063"/>
            <a:chExt cx="1298735" cy="508845"/>
          </a:xfrm>
        </p:grpSpPr>
        <p:sp>
          <p:nvSpPr>
            <p:cNvPr id="70" name="Rectangle: Rounded Corners 69">
              <a:extLst>
                <a:ext uri="{FF2B5EF4-FFF2-40B4-BE49-F238E27FC236}">
                  <a16:creationId xmlns:a16="http://schemas.microsoft.com/office/drawing/2014/main" id="{89489A24-BA8B-5B2A-694A-D820D3852597}"/>
                </a:ext>
              </a:extLst>
            </p:cNvPr>
            <p:cNvSpPr/>
            <p:nvPr/>
          </p:nvSpPr>
          <p:spPr>
            <a:xfrm>
              <a:off x="10935197" y="2356063"/>
              <a:ext cx="1244254" cy="508845"/>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ABAB59E9-D504-D728-E9C0-33ED3E383512}"/>
                </a:ext>
              </a:extLst>
            </p:cNvPr>
            <p:cNvSpPr txBox="1"/>
            <p:nvPr/>
          </p:nvSpPr>
          <p:spPr>
            <a:xfrm>
              <a:off x="10918585" y="2358677"/>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72" name="Straight Connector 71">
              <a:extLst>
                <a:ext uri="{FF2B5EF4-FFF2-40B4-BE49-F238E27FC236}">
                  <a16:creationId xmlns:a16="http://schemas.microsoft.com/office/drawing/2014/main" id="{43706065-FEF3-172B-A64D-7B7523CF698F}"/>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7B0E0456-A0C6-4F02-8AC5-3E29999847B5}"/>
                </a:ext>
              </a:extLst>
            </p:cNvPr>
            <p:cNvSpPr txBox="1"/>
            <p:nvPr/>
          </p:nvSpPr>
          <p:spPr>
            <a:xfrm>
              <a:off x="10958686" y="2561333"/>
              <a:ext cx="1220763" cy="236950"/>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Documentation Collected</a:t>
              </a:r>
            </a:p>
            <a:p>
              <a:pPr algn="ctr"/>
              <a:r>
                <a:rPr lang="en-US" sz="614" dirty="0">
                  <a:latin typeface="Calibri" panose="020F0502020204030204" pitchFamily="34" charset="0"/>
                  <a:cs typeface="Calibri" panose="020F0502020204030204" pitchFamily="34" charset="0"/>
                </a:rPr>
                <a:t>Authorization Met</a:t>
              </a:r>
            </a:p>
          </p:txBody>
        </p:sp>
      </p:grpSp>
      <p:sp>
        <p:nvSpPr>
          <p:cNvPr id="74" name="Rectangle: Rounded Corners 73">
            <a:extLst>
              <a:ext uri="{FF2B5EF4-FFF2-40B4-BE49-F238E27FC236}">
                <a16:creationId xmlns:a16="http://schemas.microsoft.com/office/drawing/2014/main" id="{9866F816-38BB-30E5-EC52-E7055F2E9776}"/>
              </a:ext>
            </a:extLst>
          </p:cNvPr>
          <p:cNvSpPr/>
          <p:nvPr/>
        </p:nvSpPr>
        <p:spPr>
          <a:xfrm>
            <a:off x="4274800"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595AB7E8-ECED-18E3-09AE-50D9815731B1}"/>
              </a:ext>
            </a:extLst>
          </p:cNvPr>
          <p:cNvCxnSpPr>
            <a:cxnSpLocks/>
          </p:cNvCxnSpPr>
          <p:nvPr/>
        </p:nvCxnSpPr>
        <p:spPr>
          <a:xfrm flipH="1">
            <a:off x="5538973" y="2023631"/>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73A5A562-E0C7-3A63-C99D-7EBE2C25B569}"/>
              </a:ext>
            </a:extLst>
          </p:cNvPr>
          <p:cNvSpPr/>
          <p:nvPr/>
        </p:nvSpPr>
        <p:spPr>
          <a:xfrm>
            <a:off x="4882439" y="265303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AFBC0E39-56F5-64A5-1FEF-9619CF3CF478}"/>
              </a:ext>
            </a:extLst>
          </p:cNvPr>
          <p:cNvSpPr txBox="1"/>
          <p:nvPr/>
        </p:nvSpPr>
        <p:spPr>
          <a:xfrm>
            <a:off x="4334583" y="2694833"/>
            <a:ext cx="1152144"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78" name="Straight Arrow Connector 77">
            <a:extLst>
              <a:ext uri="{FF2B5EF4-FFF2-40B4-BE49-F238E27FC236}">
                <a16:creationId xmlns:a16="http://schemas.microsoft.com/office/drawing/2014/main" id="{A62B364E-7F7A-2C28-8F3B-A3A5054719DD}"/>
              </a:ext>
            </a:extLst>
          </p:cNvPr>
          <p:cNvCxnSpPr>
            <a:cxnSpLocks/>
          </p:cNvCxnSpPr>
          <p:nvPr/>
        </p:nvCxnSpPr>
        <p:spPr>
          <a:xfrm flipH="1">
            <a:off x="4334582" y="2799664"/>
            <a:ext cx="1152144"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F8C35FF9-2740-F28E-839A-282B6C5A994E}"/>
              </a:ext>
            </a:extLst>
          </p:cNvPr>
          <p:cNvSpPr/>
          <p:nvPr/>
        </p:nvSpPr>
        <p:spPr>
          <a:xfrm>
            <a:off x="6689285" y="1888072"/>
            <a:ext cx="48006" cy="2743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0" name="Rectangle: Rounded Corners 79">
            <a:extLst>
              <a:ext uri="{FF2B5EF4-FFF2-40B4-BE49-F238E27FC236}">
                <a16:creationId xmlns:a16="http://schemas.microsoft.com/office/drawing/2014/main" id="{10C64A4C-2B44-CC20-AFDC-5A2984518FEA}"/>
              </a:ext>
            </a:extLst>
          </p:cNvPr>
          <p:cNvSpPr/>
          <p:nvPr/>
        </p:nvSpPr>
        <p:spPr>
          <a:xfrm>
            <a:off x="5482808" y="2655214"/>
            <a:ext cx="48006" cy="102870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0B4E9063-E7E3-E233-5654-6A3C6BBDC9EE}"/>
              </a:ext>
            </a:extLst>
          </p:cNvPr>
          <p:cNvSpPr txBox="1"/>
          <p:nvPr/>
        </p:nvSpPr>
        <p:spPr>
          <a:xfrm>
            <a:off x="4960831" y="2850283"/>
            <a:ext cx="502553" cy="283539"/>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Request DTR and establish context</a:t>
            </a:r>
          </a:p>
        </p:txBody>
      </p:sp>
      <p:cxnSp>
        <p:nvCxnSpPr>
          <p:cNvPr id="82" name="Straight Arrow Connector 81">
            <a:extLst>
              <a:ext uri="{FF2B5EF4-FFF2-40B4-BE49-F238E27FC236}">
                <a16:creationId xmlns:a16="http://schemas.microsoft.com/office/drawing/2014/main" id="{2C905716-3C5F-6C87-DC55-DF1C485A25A3}"/>
              </a:ext>
            </a:extLst>
          </p:cNvPr>
          <p:cNvCxnSpPr>
            <a:cxnSpLocks/>
          </p:cNvCxnSpPr>
          <p:nvPr/>
        </p:nvCxnSpPr>
        <p:spPr>
          <a:xfrm flipH="1">
            <a:off x="4934556" y="3128276"/>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7318194-6ABC-6ABE-5AEC-42DA9E838FBA}"/>
              </a:ext>
            </a:extLst>
          </p:cNvPr>
          <p:cNvCxnSpPr/>
          <p:nvPr/>
        </p:nvCxnSpPr>
        <p:spPr>
          <a:xfrm>
            <a:off x="5542958" y="3130709"/>
            <a:ext cx="11452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Rounded Corners 83">
            <a:extLst>
              <a:ext uri="{FF2B5EF4-FFF2-40B4-BE49-F238E27FC236}">
                <a16:creationId xmlns:a16="http://schemas.microsoft.com/office/drawing/2014/main" id="{1421D86D-B4F1-C989-AA57-C57D8A6F2870}"/>
              </a:ext>
            </a:extLst>
          </p:cNvPr>
          <p:cNvSpPr/>
          <p:nvPr/>
        </p:nvSpPr>
        <p:spPr>
          <a:xfrm>
            <a:off x="6689285" y="2965494"/>
            <a:ext cx="48006" cy="14401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CF9D9E95-3A55-DF14-5560-1389A71C1D89}"/>
              </a:ext>
            </a:extLst>
          </p:cNvPr>
          <p:cNvSpPr txBox="1"/>
          <p:nvPr/>
        </p:nvSpPr>
        <p:spPr>
          <a:xfrm>
            <a:off x="5643686" y="3036309"/>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Launch DTR with context</a:t>
            </a:r>
          </a:p>
        </p:txBody>
      </p:sp>
      <p:sp>
        <p:nvSpPr>
          <p:cNvPr id="86" name="Rectangle: Rounded Corners 85">
            <a:extLst>
              <a:ext uri="{FF2B5EF4-FFF2-40B4-BE49-F238E27FC236}">
                <a16:creationId xmlns:a16="http://schemas.microsoft.com/office/drawing/2014/main" id="{C6AC2807-EBF8-366D-D2C8-C4839F30DB02}"/>
              </a:ext>
            </a:extLst>
          </p:cNvPr>
          <p:cNvSpPr/>
          <p:nvPr/>
        </p:nvSpPr>
        <p:spPr>
          <a:xfrm>
            <a:off x="8497610"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7" name="Rectangle: Rounded Corners 86">
            <a:extLst>
              <a:ext uri="{FF2B5EF4-FFF2-40B4-BE49-F238E27FC236}">
                <a16:creationId xmlns:a16="http://schemas.microsoft.com/office/drawing/2014/main" id="{2DA79A5E-2CC5-D7A8-FD5E-906A6F205CF3}"/>
              </a:ext>
            </a:extLst>
          </p:cNvPr>
          <p:cNvSpPr/>
          <p:nvPr/>
        </p:nvSpPr>
        <p:spPr>
          <a:xfrm>
            <a:off x="9853209" y="2962345"/>
            <a:ext cx="48006" cy="157734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8" name="Rectangle: Rounded Corners 87">
            <a:extLst>
              <a:ext uri="{FF2B5EF4-FFF2-40B4-BE49-F238E27FC236}">
                <a16:creationId xmlns:a16="http://schemas.microsoft.com/office/drawing/2014/main" id="{B76EC70B-EF71-9285-DF0E-39C8B379BFA0}"/>
              </a:ext>
            </a:extLst>
          </p:cNvPr>
          <p:cNvSpPr/>
          <p:nvPr/>
        </p:nvSpPr>
        <p:spPr>
          <a:xfrm>
            <a:off x="9142980" y="3682435"/>
            <a:ext cx="48006" cy="8572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89" name="Rectangle: Rounded Corners 88">
            <a:extLst>
              <a:ext uri="{FF2B5EF4-FFF2-40B4-BE49-F238E27FC236}">
                <a16:creationId xmlns:a16="http://schemas.microsoft.com/office/drawing/2014/main" id="{894C9D47-0671-1515-06EA-0C8AD305FA7C}"/>
              </a:ext>
            </a:extLst>
          </p:cNvPr>
          <p:cNvSpPr/>
          <p:nvPr/>
        </p:nvSpPr>
        <p:spPr>
          <a:xfrm>
            <a:off x="5478126" y="4097271"/>
            <a:ext cx="48006" cy="44577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90" name="Straight Arrow Connector 89">
            <a:extLst>
              <a:ext uri="{FF2B5EF4-FFF2-40B4-BE49-F238E27FC236}">
                <a16:creationId xmlns:a16="http://schemas.microsoft.com/office/drawing/2014/main" id="{9F2302EC-6349-A7B4-3F10-EA8D809F547A}"/>
              </a:ext>
            </a:extLst>
          </p:cNvPr>
          <p:cNvCxnSpPr/>
          <p:nvPr/>
        </p:nvCxnSpPr>
        <p:spPr>
          <a:xfrm>
            <a:off x="5541590" y="3586930"/>
            <a:ext cx="11452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CF889746-8843-3D61-A85C-5770C29EA359}"/>
              </a:ext>
            </a:extLst>
          </p:cNvPr>
          <p:cNvSpPr txBox="1"/>
          <p:nvPr/>
        </p:nvSpPr>
        <p:spPr>
          <a:xfrm>
            <a:off x="5643686" y="3486507"/>
            <a:ext cx="950101"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Prepopulate from EHR</a:t>
            </a:r>
          </a:p>
        </p:txBody>
      </p:sp>
      <p:cxnSp>
        <p:nvCxnSpPr>
          <p:cNvPr id="92" name="Straight Arrow Connector 91">
            <a:extLst>
              <a:ext uri="{FF2B5EF4-FFF2-40B4-BE49-F238E27FC236}">
                <a16:creationId xmlns:a16="http://schemas.microsoft.com/office/drawing/2014/main" id="{0A8CEC00-D65E-BBF6-FAD2-447D52F62147}"/>
              </a:ext>
            </a:extLst>
          </p:cNvPr>
          <p:cNvCxnSpPr>
            <a:cxnSpLocks/>
          </p:cNvCxnSpPr>
          <p:nvPr/>
        </p:nvCxnSpPr>
        <p:spPr>
          <a:xfrm flipH="1">
            <a:off x="4937801" y="3826716"/>
            <a:ext cx="1748790"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4D7F865C-AFB3-9845-04A5-A235ACE623AB}"/>
              </a:ext>
            </a:extLst>
          </p:cNvPr>
          <p:cNvSpPr txBox="1"/>
          <p:nvPr/>
        </p:nvSpPr>
        <p:spPr>
          <a:xfrm>
            <a:off x="5199076" y="372973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4" name="Straight Arrow Connector 93">
            <a:extLst>
              <a:ext uri="{FF2B5EF4-FFF2-40B4-BE49-F238E27FC236}">
                <a16:creationId xmlns:a16="http://schemas.microsoft.com/office/drawing/2014/main" id="{270298D8-BE3F-37A8-A0A4-F78C1E11502B}"/>
              </a:ext>
            </a:extLst>
          </p:cNvPr>
          <p:cNvCxnSpPr>
            <a:cxnSpLocks/>
          </p:cNvCxnSpPr>
          <p:nvPr/>
        </p:nvCxnSpPr>
        <p:spPr>
          <a:xfrm flipH="1">
            <a:off x="4327724" y="4003119"/>
            <a:ext cx="2359152" cy="0"/>
          </a:xfrm>
          <a:prstGeom prst="straightConnector1">
            <a:avLst/>
          </a:prstGeom>
          <a:ln>
            <a:solidFill>
              <a:schemeClr val="tx1">
                <a:lumMod val="50000"/>
                <a:lumOff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0A612C7B-8674-69AF-DED6-3BEF4C5C9BA0}"/>
              </a:ext>
            </a:extLst>
          </p:cNvPr>
          <p:cNvSpPr txBox="1"/>
          <p:nvPr/>
        </p:nvSpPr>
        <p:spPr>
          <a:xfrm>
            <a:off x="4848097" y="3901103"/>
            <a:ext cx="1211604"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Collect missing information or review</a:t>
            </a:r>
          </a:p>
        </p:txBody>
      </p:sp>
      <p:cxnSp>
        <p:nvCxnSpPr>
          <p:cNvPr id="96" name="Straight Arrow Connector 95">
            <a:extLst>
              <a:ext uri="{FF2B5EF4-FFF2-40B4-BE49-F238E27FC236}">
                <a16:creationId xmlns:a16="http://schemas.microsoft.com/office/drawing/2014/main" id="{30163552-80C8-2A22-F0B5-CD9BD5E722F7}"/>
              </a:ext>
            </a:extLst>
          </p:cNvPr>
          <p:cNvCxnSpPr/>
          <p:nvPr/>
        </p:nvCxnSpPr>
        <p:spPr>
          <a:xfrm>
            <a:off x="6743521" y="3240314"/>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651562C-0EF2-2530-404D-E48B6A37CA01}"/>
              </a:ext>
            </a:extLst>
          </p:cNvPr>
          <p:cNvCxnSpPr>
            <a:cxnSpLocks/>
          </p:cNvCxnSpPr>
          <p:nvPr/>
        </p:nvCxnSpPr>
        <p:spPr>
          <a:xfrm flipH="1">
            <a:off x="6741740" y="3482566"/>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511A29F4-7CD6-4C6A-59F4-ABCB5B1F4307}"/>
              </a:ext>
            </a:extLst>
          </p:cNvPr>
          <p:cNvSpPr txBox="1"/>
          <p:nvPr/>
        </p:nvSpPr>
        <p:spPr>
          <a:xfrm>
            <a:off x="7087335" y="3138769"/>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Request Questionnaire Package</a:t>
            </a:r>
          </a:p>
        </p:txBody>
      </p:sp>
      <p:sp>
        <p:nvSpPr>
          <p:cNvPr id="99" name="TextBox 98">
            <a:extLst>
              <a:ext uri="{FF2B5EF4-FFF2-40B4-BE49-F238E27FC236}">
                <a16:creationId xmlns:a16="http://schemas.microsoft.com/office/drawing/2014/main" id="{0619494C-02C7-57C0-A1B5-21C81705D523}"/>
              </a:ext>
            </a:extLst>
          </p:cNvPr>
          <p:cNvSpPr txBox="1"/>
          <p:nvPr/>
        </p:nvSpPr>
        <p:spPr>
          <a:xfrm>
            <a:off x="7100398" y="3383723"/>
            <a:ext cx="1063876"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 Package</a:t>
            </a:r>
          </a:p>
        </p:txBody>
      </p:sp>
      <p:cxnSp>
        <p:nvCxnSpPr>
          <p:cNvPr id="100" name="Straight Arrow Connector 99">
            <a:extLst>
              <a:ext uri="{FF2B5EF4-FFF2-40B4-BE49-F238E27FC236}">
                <a16:creationId xmlns:a16="http://schemas.microsoft.com/office/drawing/2014/main" id="{F43A0FB7-1165-8782-27ED-219817278307}"/>
              </a:ext>
            </a:extLst>
          </p:cNvPr>
          <p:cNvCxnSpPr/>
          <p:nvPr/>
        </p:nvCxnSpPr>
        <p:spPr>
          <a:xfrm>
            <a:off x="5541590" y="4282529"/>
            <a:ext cx="1145286"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DCC5EB5C-B91C-A165-1A59-CB55E5E168C0}"/>
              </a:ext>
            </a:extLst>
          </p:cNvPr>
          <p:cNvSpPr txBox="1"/>
          <p:nvPr/>
        </p:nvSpPr>
        <p:spPr>
          <a:xfrm>
            <a:off x="5640551" y="4090739"/>
            <a:ext cx="95010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Save Completed QuestionnaireResponse</a:t>
            </a:r>
          </a:p>
        </p:txBody>
      </p:sp>
      <p:sp>
        <p:nvSpPr>
          <p:cNvPr id="102" name="Diamond 101">
            <a:extLst>
              <a:ext uri="{FF2B5EF4-FFF2-40B4-BE49-F238E27FC236}">
                <a16:creationId xmlns:a16="http://schemas.microsoft.com/office/drawing/2014/main" id="{5B9CFBB9-A13B-26AF-3E0E-7D7405EF94A2}"/>
              </a:ext>
            </a:extLst>
          </p:cNvPr>
          <p:cNvSpPr/>
          <p:nvPr/>
        </p:nvSpPr>
        <p:spPr>
          <a:xfrm>
            <a:off x="6574699" y="4435759"/>
            <a:ext cx="74987" cy="78377"/>
          </a:xfrm>
          <a:prstGeom prst="diamond">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03" name="Straight Arrow Connector 102">
            <a:extLst>
              <a:ext uri="{FF2B5EF4-FFF2-40B4-BE49-F238E27FC236}">
                <a16:creationId xmlns:a16="http://schemas.microsoft.com/office/drawing/2014/main" id="{2334456B-546E-1875-7944-B15079607051}"/>
              </a:ext>
            </a:extLst>
          </p:cNvPr>
          <p:cNvCxnSpPr>
            <a:cxnSpLocks/>
          </p:cNvCxnSpPr>
          <p:nvPr/>
        </p:nvCxnSpPr>
        <p:spPr>
          <a:xfrm flipH="1">
            <a:off x="5541590" y="4478396"/>
            <a:ext cx="102870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4610151-D98D-AB35-E8A4-E2255A599D70}"/>
              </a:ext>
            </a:extLst>
          </p:cNvPr>
          <p:cNvSpPr txBox="1"/>
          <p:nvPr/>
        </p:nvSpPr>
        <p:spPr>
          <a:xfrm>
            <a:off x="5622296" y="4378249"/>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5" name="TextBox 104">
            <a:extLst>
              <a:ext uri="{FF2B5EF4-FFF2-40B4-BE49-F238E27FC236}">
                <a16:creationId xmlns:a16="http://schemas.microsoft.com/office/drawing/2014/main" id="{7EA3491B-CACC-09BD-8B46-0492E790B202}"/>
              </a:ext>
            </a:extLst>
          </p:cNvPr>
          <p:cNvSpPr txBox="1"/>
          <p:nvPr/>
        </p:nvSpPr>
        <p:spPr>
          <a:xfrm>
            <a:off x="5599967" y="2187198"/>
            <a:ext cx="891540"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Launch PAS with context</a:t>
            </a:r>
          </a:p>
        </p:txBody>
      </p:sp>
      <p:sp>
        <p:nvSpPr>
          <p:cNvPr id="106" name="TextBox 105">
            <a:extLst>
              <a:ext uri="{FF2B5EF4-FFF2-40B4-BE49-F238E27FC236}">
                <a16:creationId xmlns:a16="http://schemas.microsoft.com/office/drawing/2014/main" id="{8CB21B3F-319F-6D22-7C5E-A1E047D83B59}"/>
              </a:ext>
            </a:extLst>
          </p:cNvPr>
          <p:cNvSpPr txBox="1"/>
          <p:nvPr/>
        </p:nvSpPr>
        <p:spPr>
          <a:xfrm>
            <a:off x="5602964" y="1930003"/>
            <a:ext cx="89154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07" name="Straight Arrow Connector 106">
            <a:extLst>
              <a:ext uri="{FF2B5EF4-FFF2-40B4-BE49-F238E27FC236}">
                <a16:creationId xmlns:a16="http://schemas.microsoft.com/office/drawing/2014/main" id="{785F709F-A0A9-FCFF-A2D2-7211105C8B7A}"/>
              </a:ext>
            </a:extLst>
          </p:cNvPr>
          <p:cNvCxnSpPr/>
          <p:nvPr/>
        </p:nvCxnSpPr>
        <p:spPr>
          <a:xfrm>
            <a:off x="6743521" y="408997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50364A7-71E3-F94E-7717-1532914E7617}"/>
              </a:ext>
            </a:extLst>
          </p:cNvPr>
          <p:cNvSpPr txBox="1"/>
          <p:nvPr/>
        </p:nvSpPr>
        <p:spPr>
          <a:xfrm>
            <a:off x="7012862" y="3994131"/>
            <a:ext cx="1212929"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Adaptive Forms – Return Information</a:t>
            </a:r>
          </a:p>
        </p:txBody>
      </p:sp>
      <p:sp>
        <p:nvSpPr>
          <p:cNvPr id="109" name="TextBox 108">
            <a:extLst>
              <a:ext uri="{FF2B5EF4-FFF2-40B4-BE49-F238E27FC236}">
                <a16:creationId xmlns:a16="http://schemas.microsoft.com/office/drawing/2014/main" id="{263A412A-3C76-6D9E-BCB0-CFF4FB5FC502}"/>
              </a:ext>
            </a:extLst>
          </p:cNvPr>
          <p:cNvSpPr txBox="1"/>
          <p:nvPr/>
        </p:nvSpPr>
        <p:spPr>
          <a:xfrm>
            <a:off x="6788418" y="4173748"/>
            <a:ext cx="168285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QuestionnaireResponse from Adaptive Forms</a:t>
            </a:r>
          </a:p>
        </p:txBody>
      </p:sp>
      <p:cxnSp>
        <p:nvCxnSpPr>
          <p:cNvPr id="110" name="Straight Arrow Connector 109">
            <a:extLst>
              <a:ext uri="{FF2B5EF4-FFF2-40B4-BE49-F238E27FC236}">
                <a16:creationId xmlns:a16="http://schemas.microsoft.com/office/drawing/2014/main" id="{93906F85-CF12-1B17-1E41-47DBB9A3EA81}"/>
              </a:ext>
            </a:extLst>
          </p:cNvPr>
          <p:cNvCxnSpPr>
            <a:cxnSpLocks/>
          </p:cNvCxnSpPr>
          <p:nvPr/>
        </p:nvCxnSpPr>
        <p:spPr>
          <a:xfrm flipH="1">
            <a:off x="6741740" y="4279541"/>
            <a:ext cx="17556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844AE5C-146B-5D36-1995-DC4AB1C972E8}"/>
              </a:ext>
            </a:extLst>
          </p:cNvPr>
          <p:cNvCxnSpPr/>
          <p:nvPr/>
        </p:nvCxnSpPr>
        <p:spPr>
          <a:xfrm>
            <a:off x="8551493" y="3369280"/>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C804F7D9-8A05-ABBE-5109-FA9FE6F8A537}"/>
              </a:ext>
            </a:extLst>
          </p:cNvPr>
          <p:cNvSpPr txBox="1"/>
          <p:nvPr/>
        </p:nvSpPr>
        <p:spPr>
          <a:xfrm>
            <a:off x="8673033" y="3273478"/>
            <a:ext cx="1063876"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Retrieve Questionnaire Package</a:t>
            </a:r>
          </a:p>
        </p:txBody>
      </p:sp>
      <p:cxnSp>
        <p:nvCxnSpPr>
          <p:cNvPr id="113" name="Straight Arrow Connector 112">
            <a:extLst>
              <a:ext uri="{FF2B5EF4-FFF2-40B4-BE49-F238E27FC236}">
                <a16:creationId xmlns:a16="http://schemas.microsoft.com/office/drawing/2014/main" id="{4344F033-DABC-ABCB-29C8-C7DBC8CE2A8F}"/>
              </a:ext>
            </a:extLst>
          </p:cNvPr>
          <p:cNvCxnSpPr/>
          <p:nvPr/>
        </p:nvCxnSpPr>
        <p:spPr>
          <a:xfrm>
            <a:off x="8552252" y="4449596"/>
            <a:ext cx="129616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A8810480-944F-0133-DDDB-130542684D40}"/>
              </a:ext>
            </a:extLst>
          </p:cNvPr>
          <p:cNvSpPr txBox="1"/>
          <p:nvPr/>
        </p:nvSpPr>
        <p:spPr>
          <a:xfrm>
            <a:off x="8617223" y="3588408"/>
            <a:ext cx="494661"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Coverage Network(s)</a:t>
            </a:r>
          </a:p>
        </p:txBody>
      </p:sp>
      <p:sp>
        <p:nvSpPr>
          <p:cNvPr id="115" name="TextBox 114">
            <a:extLst>
              <a:ext uri="{FF2B5EF4-FFF2-40B4-BE49-F238E27FC236}">
                <a16:creationId xmlns:a16="http://schemas.microsoft.com/office/drawing/2014/main" id="{39201E43-5865-852D-2BE7-78D7DBE1CE1B}"/>
              </a:ext>
            </a:extLst>
          </p:cNvPr>
          <p:cNvSpPr txBox="1"/>
          <p:nvPr/>
        </p:nvSpPr>
        <p:spPr>
          <a:xfrm>
            <a:off x="8517620" y="3863714"/>
            <a:ext cx="66030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Covered Services/Devices</a:t>
            </a:r>
          </a:p>
          <a:p>
            <a:pPr algn="ctr"/>
            <a:r>
              <a:rPr lang="en-US" sz="614" dirty="0">
                <a:latin typeface="Calibri" panose="020F0502020204030204" pitchFamily="34" charset="0"/>
                <a:cs typeface="Calibri" panose="020F0502020204030204" pitchFamily="34" charset="0"/>
              </a:rPr>
              <a:t>Prior Activity</a:t>
            </a:r>
          </a:p>
        </p:txBody>
      </p:sp>
      <p:sp>
        <p:nvSpPr>
          <p:cNvPr id="116" name="TextBox 115">
            <a:extLst>
              <a:ext uri="{FF2B5EF4-FFF2-40B4-BE49-F238E27FC236}">
                <a16:creationId xmlns:a16="http://schemas.microsoft.com/office/drawing/2014/main" id="{480AADCE-1276-B4F8-9F0B-24991520E9BA}"/>
              </a:ext>
            </a:extLst>
          </p:cNvPr>
          <p:cNvSpPr txBox="1"/>
          <p:nvPr/>
        </p:nvSpPr>
        <p:spPr>
          <a:xfrm>
            <a:off x="8661917" y="4261041"/>
            <a:ext cx="1104528" cy="189026"/>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Templates / Rules for Service(s) / Device(s)</a:t>
            </a:r>
          </a:p>
        </p:txBody>
      </p:sp>
      <p:cxnSp>
        <p:nvCxnSpPr>
          <p:cNvPr id="117" name="Straight Arrow Connector 116">
            <a:extLst>
              <a:ext uri="{FF2B5EF4-FFF2-40B4-BE49-F238E27FC236}">
                <a16:creationId xmlns:a16="http://schemas.microsoft.com/office/drawing/2014/main" id="{BD95E591-2626-B59D-0A9B-9AF4F087C850}"/>
              </a:ext>
            </a:extLst>
          </p:cNvPr>
          <p:cNvCxnSpPr/>
          <p:nvPr/>
        </p:nvCxnSpPr>
        <p:spPr>
          <a:xfrm>
            <a:off x="8552252" y="3786557"/>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C08CAE7-7842-0361-EF2D-15BDD0568BBC}"/>
              </a:ext>
            </a:extLst>
          </p:cNvPr>
          <p:cNvCxnSpPr/>
          <p:nvPr/>
        </p:nvCxnSpPr>
        <p:spPr>
          <a:xfrm>
            <a:off x="8552252" y="4146359"/>
            <a:ext cx="58293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5B1CCDD1-D5AC-D549-1442-400C3A2D647C}"/>
              </a:ext>
            </a:extLst>
          </p:cNvPr>
          <p:cNvGrpSpPr/>
          <p:nvPr/>
        </p:nvGrpSpPr>
        <p:grpSpPr>
          <a:xfrm>
            <a:off x="10704208" y="3780224"/>
            <a:ext cx="1221499" cy="760716"/>
            <a:chOff x="10918585" y="2356063"/>
            <a:chExt cx="1298735" cy="1306358"/>
          </a:xfrm>
        </p:grpSpPr>
        <p:sp>
          <p:nvSpPr>
            <p:cNvPr id="120" name="Rectangle: Rounded Corners 119">
              <a:extLst>
                <a:ext uri="{FF2B5EF4-FFF2-40B4-BE49-F238E27FC236}">
                  <a16:creationId xmlns:a16="http://schemas.microsoft.com/office/drawing/2014/main" id="{B1FE6A26-D765-9765-58B7-5B484C2B5223}"/>
                </a:ext>
              </a:extLst>
            </p:cNvPr>
            <p:cNvSpPr/>
            <p:nvPr/>
          </p:nvSpPr>
          <p:spPr>
            <a:xfrm>
              <a:off x="10935197" y="2356063"/>
              <a:ext cx="1239578" cy="130635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1" name="TextBox 120">
              <a:extLst>
                <a:ext uri="{FF2B5EF4-FFF2-40B4-BE49-F238E27FC236}">
                  <a16:creationId xmlns:a16="http://schemas.microsoft.com/office/drawing/2014/main" id="{D6103CAF-F3E5-AF13-4598-CFDC31D18748}"/>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22" name="Straight Connector 121">
              <a:extLst>
                <a:ext uri="{FF2B5EF4-FFF2-40B4-BE49-F238E27FC236}">
                  <a16:creationId xmlns:a16="http://schemas.microsoft.com/office/drawing/2014/main" id="{5E01DAD5-FFB9-207C-1E4F-7E660806BB3C}"/>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17E43349-DB8A-1AEF-C960-216712FDB3B7}"/>
                </a:ext>
              </a:extLst>
            </p:cNvPr>
            <p:cNvSpPr txBox="1"/>
            <p:nvPr/>
          </p:nvSpPr>
          <p:spPr>
            <a:xfrm>
              <a:off x="10958687" y="2629819"/>
              <a:ext cx="1220763" cy="899613"/>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Authorization</a:t>
              </a:r>
            </a:p>
            <a:p>
              <a:pPr algn="ctr">
                <a:spcAft>
                  <a:spcPts val="225"/>
                </a:spcAft>
              </a:pPr>
              <a:r>
                <a:rPr lang="en-US" sz="614" dirty="0">
                  <a:latin typeface="Calibri" panose="020F0502020204030204" pitchFamily="34" charset="0"/>
                  <a:cs typeface="Calibri" panose="020F0502020204030204" pitchFamily="34" charset="0"/>
                </a:rPr>
                <a:t>Transfer to PAS</a:t>
              </a:r>
            </a:p>
            <a:p>
              <a:pPr algn="ctr">
                <a:spcAft>
                  <a:spcPts val="225"/>
                </a:spcAft>
              </a:pPr>
              <a:r>
                <a:rPr lang="en-US" sz="614" dirty="0">
                  <a:latin typeface="Calibri" panose="020F0502020204030204" pitchFamily="34" charset="0"/>
                  <a:cs typeface="Calibri" panose="020F0502020204030204" pitchFamily="34" charset="0"/>
                </a:rPr>
                <a:t>Forward to performing provider</a:t>
              </a:r>
            </a:p>
            <a:p>
              <a:pPr algn="ctr"/>
              <a:r>
                <a:rPr lang="en-US" sz="614" dirty="0">
                  <a:latin typeface="Calibri" panose="020F0502020204030204" pitchFamily="34" charset="0"/>
                  <a:cs typeface="Calibri" panose="020F0502020204030204" pitchFamily="34" charset="0"/>
                </a:rPr>
                <a:t>Launch with QuestionnaireResponse from CRD</a:t>
              </a:r>
            </a:p>
          </p:txBody>
        </p:sp>
      </p:grpSp>
      <p:grpSp>
        <p:nvGrpSpPr>
          <p:cNvPr id="124" name="Group 123">
            <a:extLst>
              <a:ext uri="{FF2B5EF4-FFF2-40B4-BE49-F238E27FC236}">
                <a16:creationId xmlns:a16="http://schemas.microsoft.com/office/drawing/2014/main" id="{224ACF51-4332-4EC5-7770-E9397F3247F2}"/>
              </a:ext>
            </a:extLst>
          </p:cNvPr>
          <p:cNvGrpSpPr/>
          <p:nvPr/>
        </p:nvGrpSpPr>
        <p:grpSpPr>
          <a:xfrm>
            <a:off x="10704208" y="2636589"/>
            <a:ext cx="1218820" cy="1049115"/>
            <a:chOff x="10918585" y="2356063"/>
            <a:chExt cx="1298735" cy="1398820"/>
          </a:xfrm>
        </p:grpSpPr>
        <p:sp>
          <p:nvSpPr>
            <p:cNvPr id="125" name="Rectangle: Rounded Corners 124">
              <a:extLst>
                <a:ext uri="{FF2B5EF4-FFF2-40B4-BE49-F238E27FC236}">
                  <a16:creationId xmlns:a16="http://schemas.microsoft.com/office/drawing/2014/main" id="{1B280B6A-19F8-AB2E-F43B-F9C2BD0421B0}"/>
                </a:ext>
              </a:extLst>
            </p:cNvPr>
            <p:cNvSpPr/>
            <p:nvPr/>
          </p:nvSpPr>
          <p:spPr>
            <a:xfrm>
              <a:off x="10935197" y="2356063"/>
              <a:ext cx="1244254" cy="1398820"/>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26" name="TextBox 125">
              <a:extLst>
                <a:ext uri="{FF2B5EF4-FFF2-40B4-BE49-F238E27FC236}">
                  <a16:creationId xmlns:a16="http://schemas.microsoft.com/office/drawing/2014/main" id="{4EA6A3D0-E3D7-0B52-BD18-2EA93992BAB2}"/>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27" name="Straight Connector 126">
              <a:extLst>
                <a:ext uri="{FF2B5EF4-FFF2-40B4-BE49-F238E27FC236}">
                  <a16:creationId xmlns:a16="http://schemas.microsoft.com/office/drawing/2014/main" id="{D84BA308-BE65-3CEB-256C-70A8A0FC9532}"/>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25CE6A62-5088-8239-2EFB-1F99A59BAECC}"/>
                </a:ext>
              </a:extLst>
            </p:cNvPr>
            <p:cNvSpPr txBox="1"/>
            <p:nvPr/>
          </p:nvSpPr>
          <p:spPr>
            <a:xfrm>
              <a:off x="10958687" y="2552624"/>
              <a:ext cx="1220763" cy="1134156"/>
            </a:xfrm>
            <a:prstGeom prst="rect">
              <a:avLst/>
            </a:prstGeom>
            <a:noFill/>
          </p:spPr>
          <p:txBody>
            <a:bodyPr wrap="square" lIns="0" tIns="0" rIns="0" bIns="0">
              <a:spAutoFit/>
            </a:bodyPr>
            <a:lstStyle/>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Standard and Adaptive Forms</a:t>
              </a:r>
              <a:r>
                <a:rPr lang="en-US" sz="614" b="1" dirty="0">
                  <a:latin typeface="Calibri" panose="020F0502020204030204" pitchFamily="34" charset="0"/>
                  <a:cs typeface="Calibri" panose="020F0502020204030204" pitchFamily="34" charset="0"/>
                </a:rPr>
                <a:t>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Questionnaire</a:t>
              </a:r>
            </a:p>
            <a:p>
              <a:pPr algn="ctr"/>
              <a:r>
                <a:rPr lang="en-US" sz="614" dirty="0">
                  <a:latin typeface="Calibri" panose="020F0502020204030204" pitchFamily="34" charset="0"/>
                  <a:cs typeface="Calibri" panose="020F0502020204030204" pitchFamily="34" charset="0"/>
                </a:rPr>
                <a:t>CQL / Value Sets</a:t>
              </a:r>
            </a:p>
            <a:p>
              <a:pPr algn="ctr"/>
              <a:endParaRPr lang="en-US" sz="614" dirty="0">
                <a:latin typeface="Calibri" panose="020F0502020204030204" pitchFamily="34" charset="0"/>
                <a:cs typeface="Calibri" panose="020F0502020204030204" pitchFamily="34" charset="0"/>
              </a:endParaRPr>
            </a:p>
            <a:p>
              <a:pPr algn="ctr"/>
              <a:r>
                <a:rPr lang="en-US" sz="614" b="1" dirty="0">
                  <a:solidFill>
                    <a:schemeClr val="tx2">
                      <a:lumMod val="90000"/>
                      <a:lumOff val="10000"/>
                    </a:schemeClr>
                  </a:solidFill>
                  <a:latin typeface="Calibri" panose="020F0502020204030204" pitchFamily="34" charset="0"/>
                  <a:cs typeface="Calibri" panose="020F0502020204030204" pitchFamily="34" charset="0"/>
                </a:rPr>
                <a:t>Adaptive Forms Only </a:t>
              </a:r>
              <a:r>
                <a:rPr lang="en-US" sz="614" dirty="0">
                  <a:latin typeface="Calibri" panose="020F0502020204030204" pitchFamily="34" charset="0"/>
                  <a:cs typeface="Calibri" panose="020F0502020204030204" pitchFamily="34" charset="0"/>
                </a:rPr>
                <a:t>–</a:t>
              </a:r>
            </a:p>
            <a:p>
              <a:pPr algn="ctr"/>
              <a:r>
                <a:rPr lang="en-US" sz="614" dirty="0">
                  <a:latin typeface="Calibri" panose="020F0502020204030204" pitchFamily="34" charset="0"/>
                  <a:cs typeface="Calibri" panose="020F0502020204030204" pitchFamily="34" charset="0"/>
                </a:rPr>
                <a:t>Membership 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 </a:t>
              </a:r>
            </a:p>
            <a:p>
              <a:pPr algn="ctr"/>
              <a:r>
                <a:rPr lang="en-US" sz="614" dirty="0">
                  <a:latin typeface="Calibri" panose="020F0502020204030204" pitchFamily="34" charset="0"/>
                  <a:cs typeface="Calibri" panose="020F0502020204030204" pitchFamily="34" charset="0"/>
                </a:rPr>
                <a:t>Coverage Rules</a:t>
              </a:r>
            </a:p>
          </p:txBody>
        </p:sp>
      </p:grpSp>
      <p:grpSp>
        <p:nvGrpSpPr>
          <p:cNvPr id="129" name="Group 128">
            <a:extLst>
              <a:ext uri="{FF2B5EF4-FFF2-40B4-BE49-F238E27FC236}">
                <a16:creationId xmlns:a16="http://schemas.microsoft.com/office/drawing/2014/main" id="{2249EEA5-00D9-63D7-5D22-E36667ED7636}"/>
              </a:ext>
            </a:extLst>
          </p:cNvPr>
          <p:cNvGrpSpPr/>
          <p:nvPr/>
        </p:nvGrpSpPr>
        <p:grpSpPr>
          <a:xfrm>
            <a:off x="10704208" y="511264"/>
            <a:ext cx="1218820" cy="916588"/>
            <a:chOff x="10918585" y="2356063"/>
            <a:chExt cx="1298735" cy="1222117"/>
          </a:xfrm>
        </p:grpSpPr>
        <p:sp>
          <p:nvSpPr>
            <p:cNvPr id="130" name="Rectangle: Rounded Corners 129">
              <a:extLst>
                <a:ext uri="{FF2B5EF4-FFF2-40B4-BE49-F238E27FC236}">
                  <a16:creationId xmlns:a16="http://schemas.microsoft.com/office/drawing/2014/main" id="{7647005C-DA43-4B23-EB17-10C43903327F}"/>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1" name="TextBox 130">
              <a:extLst>
                <a:ext uri="{FF2B5EF4-FFF2-40B4-BE49-F238E27FC236}">
                  <a16:creationId xmlns:a16="http://schemas.microsoft.com/office/drawing/2014/main" id="{B175A9B5-2C02-881B-4075-07886066944A}"/>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32" name="Straight Connector 131">
              <a:extLst>
                <a:ext uri="{FF2B5EF4-FFF2-40B4-BE49-F238E27FC236}">
                  <a16:creationId xmlns:a16="http://schemas.microsoft.com/office/drawing/2014/main" id="{43C3AD47-8C33-215E-01F2-34E5F9D47856}"/>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5D298E15-4546-AE40-5E88-44B3701E365C}"/>
                </a:ext>
              </a:extLst>
            </p:cNvPr>
            <p:cNvSpPr txBox="1"/>
            <p:nvPr/>
          </p:nvSpPr>
          <p:spPr>
            <a:xfrm>
              <a:off x="10958687" y="2570042"/>
              <a:ext cx="1220763" cy="100813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a:p>
              <a:pPr algn="ctr"/>
              <a:endParaRPr lang="en-US" sz="614" dirty="0">
                <a:latin typeface="Calibri" panose="020F0502020204030204" pitchFamily="34" charset="0"/>
                <a:cs typeface="Calibri" panose="020F0502020204030204" pitchFamily="34" charset="0"/>
              </a:endParaRPr>
            </a:p>
          </p:txBody>
        </p:sp>
      </p:grpSp>
      <p:grpSp>
        <p:nvGrpSpPr>
          <p:cNvPr id="134" name="Group 133">
            <a:extLst>
              <a:ext uri="{FF2B5EF4-FFF2-40B4-BE49-F238E27FC236}">
                <a16:creationId xmlns:a16="http://schemas.microsoft.com/office/drawing/2014/main" id="{5E5F3DED-EA48-6CA7-3A7D-1F0591FDC18E}"/>
              </a:ext>
            </a:extLst>
          </p:cNvPr>
          <p:cNvGrpSpPr/>
          <p:nvPr/>
        </p:nvGrpSpPr>
        <p:grpSpPr>
          <a:xfrm>
            <a:off x="10704208" y="1465342"/>
            <a:ext cx="1221499" cy="886022"/>
            <a:chOff x="10918585" y="2356063"/>
            <a:chExt cx="1298735" cy="1521542"/>
          </a:xfrm>
        </p:grpSpPr>
        <p:sp>
          <p:nvSpPr>
            <p:cNvPr id="135" name="Rectangle: Rounded Corners 134">
              <a:extLst>
                <a:ext uri="{FF2B5EF4-FFF2-40B4-BE49-F238E27FC236}">
                  <a16:creationId xmlns:a16="http://schemas.microsoft.com/office/drawing/2014/main" id="{C5870A47-98AD-FCBB-F968-D6CDB08ECB59}"/>
                </a:ext>
              </a:extLst>
            </p:cNvPr>
            <p:cNvSpPr/>
            <p:nvPr/>
          </p:nvSpPr>
          <p:spPr>
            <a:xfrm>
              <a:off x="10935197" y="2356063"/>
              <a:ext cx="1239578" cy="152154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36" name="TextBox 135">
              <a:extLst>
                <a:ext uri="{FF2B5EF4-FFF2-40B4-BE49-F238E27FC236}">
                  <a16:creationId xmlns:a16="http://schemas.microsoft.com/office/drawing/2014/main" id="{758FC64C-3CC9-ABCA-FF31-F98D8DC6F6EC}"/>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37" name="Straight Connector 136">
              <a:extLst>
                <a:ext uri="{FF2B5EF4-FFF2-40B4-BE49-F238E27FC236}">
                  <a16:creationId xmlns:a16="http://schemas.microsoft.com/office/drawing/2014/main" id="{B40D8823-9116-0E28-F7E6-7FF885518BFD}"/>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9CC1888-3181-2389-D56A-391F19C7F226}"/>
                </a:ext>
              </a:extLst>
            </p:cNvPr>
            <p:cNvSpPr txBox="1"/>
            <p:nvPr/>
          </p:nvSpPr>
          <p:spPr>
            <a:xfrm>
              <a:off x="10958687" y="2629819"/>
              <a:ext cx="1220763" cy="1180177"/>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Appointment Book</a:t>
              </a:r>
            </a:p>
            <a:p>
              <a:pPr algn="ctr">
                <a:spcAft>
                  <a:spcPts val="225"/>
                </a:spcAft>
              </a:pPr>
              <a:r>
                <a:rPr lang="en-US" sz="614" dirty="0">
                  <a:latin typeface="Calibri" panose="020F0502020204030204" pitchFamily="34" charset="0"/>
                  <a:cs typeface="Calibri" panose="020F0502020204030204" pitchFamily="34" charset="0"/>
                </a:rPr>
                <a:t>Order Dispatch</a:t>
              </a:r>
            </a:p>
            <a:p>
              <a:pPr algn="ctr"/>
              <a:r>
                <a:rPr lang="en-US" sz="614" dirty="0">
                  <a:latin typeface="Calibri" panose="020F0502020204030204" pitchFamily="34" charset="0"/>
                  <a:cs typeface="Calibri" panose="020F0502020204030204" pitchFamily="34" charset="0"/>
                </a:rPr>
                <a:t>Specific Actions</a:t>
              </a:r>
            </a:p>
            <a:p>
              <a:pPr algn="ctr"/>
              <a:r>
                <a:rPr lang="en-US" sz="614" dirty="0">
                  <a:latin typeface="Calibri" panose="020F0502020204030204" pitchFamily="34" charset="0"/>
                  <a:cs typeface="Calibri" panose="020F0502020204030204" pitchFamily="34" charset="0"/>
                </a:rPr>
                <a:t>Store Authorization</a:t>
              </a:r>
            </a:p>
            <a:p>
              <a:pPr algn="ctr"/>
              <a:r>
                <a:rPr lang="en-US" sz="614" dirty="0">
                  <a:latin typeface="Calibri" panose="020F0502020204030204" pitchFamily="34" charset="0"/>
                  <a:cs typeface="Calibri" panose="020F0502020204030204" pitchFamily="34" charset="0"/>
                </a:rPr>
                <a:t>Associate response with Orders</a:t>
              </a:r>
            </a:p>
            <a:p>
              <a:pPr algn="ctr"/>
              <a:r>
                <a:rPr lang="en-US" sz="614" dirty="0">
                  <a:latin typeface="Calibri" panose="020F0502020204030204" pitchFamily="34" charset="0"/>
                  <a:cs typeface="Calibri" panose="020F0502020204030204" pitchFamily="34" charset="0"/>
                </a:rPr>
                <a:t>Handling multiple orders</a:t>
              </a:r>
            </a:p>
            <a:p>
              <a:pPr algn="ctr"/>
              <a:r>
                <a:rPr lang="en-US" sz="614" dirty="0">
                  <a:latin typeface="Calibri" panose="020F0502020204030204" pitchFamily="34" charset="0"/>
                  <a:cs typeface="Calibri" panose="020F0502020204030204" pitchFamily="34" charset="0"/>
                </a:rPr>
                <a:t>Include Cost</a:t>
              </a:r>
            </a:p>
          </p:txBody>
        </p:sp>
      </p:grpSp>
      <p:sp>
        <p:nvSpPr>
          <p:cNvPr id="139" name="Rectangle: Rounded Corners 138">
            <a:extLst>
              <a:ext uri="{FF2B5EF4-FFF2-40B4-BE49-F238E27FC236}">
                <a16:creationId xmlns:a16="http://schemas.microsoft.com/office/drawing/2014/main" id="{71471247-040F-FCBC-F445-2BA1960C1773}"/>
              </a:ext>
            </a:extLst>
          </p:cNvPr>
          <p:cNvSpPr/>
          <p:nvPr/>
        </p:nvSpPr>
        <p:spPr>
          <a:xfrm>
            <a:off x="2818197" y="2523694"/>
            <a:ext cx="9258300" cy="34290"/>
          </a:xfrm>
          <a:prstGeom prst="roundRect">
            <a:avLst>
              <a:gd name="adj" fmla="val 0"/>
            </a:avLst>
          </a:prstGeom>
          <a:gradFill>
            <a:gsLst>
              <a:gs pos="0">
                <a:schemeClr val="accent1">
                  <a:lumMod val="20000"/>
                  <a:lumOff val="80000"/>
                  <a:alpha val="52000"/>
                </a:schemeClr>
              </a:gs>
              <a:gs pos="100000">
                <a:schemeClr val="bg1"/>
              </a:gs>
            </a:gsLst>
            <a:lin ang="5400000" scaled="0"/>
          </a:gradFill>
          <a:ln w="9525">
            <a:no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0" name="Rectangle: Rounded Corners 139">
            <a:extLst>
              <a:ext uri="{FF2B5EF4-FFF2-40B4-BE49-F238E27FC236}">
                <a16:creationId xmlns:a16="http://schemas.microsoft.com/office/drawing/2014/main" id="{0397CA96-4FB9-E59C-3F68-321F8C1037E8}"/>
              </a:ext>
            </a:extLst>
          </p:cNvPr>
          <p:cNvSpPr/>
          <p:nvPr/>
        </p:nvSpPr>
        <p:spPr>
          <a:xfrm>
            <a:off x="9957503" y="2973075"/>
            <a:ext cx="521208" cy="1286783"/>
          </a:xfrm>
          <a:prstGeom prst="roundRect">
            <a:avLst>
              <a:gd name="adj" fmla="val 11866"/>
            </a:avLst>
          </a:prstGeom>
          <a:solidFill>
            <a:srgbClr val="F2FCF5"/>
          </a:solidFill>
          <a:ln w="6350">
            <a:solidFill>
              <a:schemeClr val="bg2">
                <a:lumMod val="2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1" name="TextBox 140">
            <a:extLst>
              <a:ext uri="{FF2B5EF4-FFF2-40B4-BE49-F238E27FC236}">
                <a16:creationId xmlns:a16="http://schemas.microsoft.com/office/drawing/2014/main" id="{DAA2C6D4-1C28-F5E1-016A-86C66AD7BA46}"/>
              </a:ext>
            </a:extLst>
          </p:cNvPr>
          <p:cNvSpPr txBox="1"/>
          <p:nvPr/>
        </p:nvSpPr>
        <p:spPr>
          <a:xfrm>
            <a:off x="9993412" y="3412534"/>
            <a:ext cx="444413" cy="283539"/>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Repeat For</a:t>
            </a:r>
          </a:p>
          <a:p>
            <a:pPr algn="ctr"/>
            <a:r>
              <a:rPr lang="en-US" sz="614" dirty="0">
                <a:latin typeface="Calibri" panose="020F0502020204030204" pitchFamily="34" charset="0"/>
                <a:cs typeface="Calibri" panose="020F0502020204030204" pitchFamily="34" charset="0"/>
              </a:rPr>
              <a:t>Adaptive</a:t>
            </a:r>
          </a:p>
          <a:p>
            <a:pPr algn="ctr"/>
            <a:r>
              <a:rPr lang="en-US" sz="614" dirty="0">
                <a:latin typeface="Calibri" panose="020F0502020204030204" pitchFamily="34" charset="0"/>
                <a:cs typeface="Calibri" panose="020F0502020204030204" pitchFamily="34" charset="0"/>
              </a:rPr>
              <a:t>Forms</a:t>
            </a:r>
          </a:p>
        </p:txBody>
      </p:sp>
      <p:grpSp>
        <p:nvGrpSpPr>
          <p:cNvPr id="142" name="Group 141">
            <a:extLst>
              <a:ext uri="{FF2B5EF4-FFF2-40B4-BE49-F238E27FC236}">
                <a16:creationId xmlns:a16="http://schemas.microsoft.com/office/drawing/2014/main" id="{DCFD8568-9CDB-41DD-452F-D2EB407F2709}"/>
              </a:ext>
            </a:extLst>
          </p:cNvPr>
          <p:cNvGrpSpPr/>
          <p:nvPr/>
        </p:nvGrpSpPr>
        <p:grpSpPr>
          <a:xfrm>
            <a:off x="3079469" y="4967442"/>
            <a:ext cx="974051" cy="635462"/>
            <a:chOff x="10918585" y="2356064"/>
            <a:chExt cx="1298735" cy="847282"/>
          </a:xfrm>
        </p:grpSpPr>
        <p:sp>
          <p:nvSpPr>
            <p:cNvPr id="143" name="Rectangle: Rounded Corners 142">
              <a:extLst>
                <a:ext uri="{FF2B5EF4-FFF2-40B4-BE49-F238E27FC236}">
                  <a16:creationId xmlns:a16="http://schemas.microsoft.com/office/drawing/2014/main" id="{E91AF0CC-D928-1989-2B27-C9CC6082A485}"/>
                </a:ext>
              </a:extLst>
            </p:cNvPr>
            <p:cNvSpPr/>
            <p:nvPr/>
          </p:nvSpPr>
          <p:spPr>
            <a:xfrm>
              <a:off x="10935197" y="2356064"/>
              <a:ext cx="1244254" cy="847282"/>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4" name="TextBox 143">
              <a:extLst>
                <a:ext uri="{FF2B5EF4-FFF2-40B4-BE49-F238E27FC236}">
                  <a16:creationId xmlns:a16="http://schemas.microsoft.com/office/drawing/2014/main" id="{4B0E6D02-4D4D-DAE6-3AC4-9694888EC88B}"/>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45" name="Straight Connector 144">
              <a:extLst>
                <a:ext uri="{FF2B5EF4-FFF2-40B4-BE49-F238E27FC236}">
                  <a16:creationId xmlns:a16="http://schemas.microsoft.com/office/drawing/2014/main" id="{4D539FBF-5E00-29FA-B457-72A0B9B52E7E}"/>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04790EE8-AFF2-AE31-A430-27484B698FED}"/>
                </a:ext>
              </a:extLst>
            </p:cNvPr>
            <p:cNvSpPr txBox="1"/>
            <p:nvPr/>
          </p:nvSpPr>
          <p:spPr>
            <a:xfrm>
              <a:off x="10958686" y="2570042"/>
              <a:ext cx="1220763" cy="538266"/>
            </a:xfrm>
            <a:prstGeom prst="rect">
              <a:avLst/>
            </a:prstGeom>
            <a:noFill/>
          </p:spPr>
          <p:txBody>
            <a:bodyPr wrap="square" lIns="0" tIns="0" rIns="0" bIns="0">
              <a:spAutoFit/>
            </a:bodyPr>
            <a:lstStyle/>
            <a:p>
              <a:pPr algn="ctr"/>
              <a:r>
                <a:rPr lang="fr-FR" sz="614" dirty="0">
                  <a:latin typeface="Calibri" panose="020F0502020204030204" pitchFamily="34" charset="0"/>
                  <a:cs typeface="Calibri" panose="020F0502020204030204" pitchFamily="34" charset="0"/>
                </a:rPr>
                <a:t>Provider/Patient Context</a:t>
              </a:r>
            </a:p>
            <a:p>
              <a:pPr algn="ctr">
                <a:spcAft>
                  <a:spcPts val="225"/>
                </a:spcAft>
              </a:pPr>
              <a:r>
                <a:rPr lang="fr-FR" sz="614" dirty="0">
                  <a:latin typeface="Calibri" panose="020F0502020204030204" pitchFamily="34" charset="0"/>
                  <a:cs typeface="Calibri" panose="020F0502020204030204" pitchFamily="34" charset="0"/>
                </a:rPr>
                <a:t>Service(s)/Device(s)</a:t>
              </a:r>
            </a:p>
            <a:p>
              <a:pPr algn="ctr"/>
              <a:r>
                <a:rPr lang="fr-FR" sz="614" dirty="0">
                  <a:latin typeface="Calibri" panose="020F0502020204030204" pitchFamily="34" charset="0"/>
                  <a:cs typeface="Calibri" panose="020F0502020204030204" pitchFamily="34" charset="0"/>
                </a:rPr>
                <a:t>QuestionnaireResponse</a:t>
              </a:r>
            </a:p>
            <a:p>
              <a:pPr algn="ctr"/>
              <a:r>
                <a:rPr lang="fr-FR" sz="614" dirty="0">
                  <a:latin typeface="Calibri" panose="020F0502020204030204" pitchFamily="34" charset="0"/>
                  <a:cs typeface="Calibri" panose="020F0502020204030204" pitchFamily="34" charset="0"/>
                </a:rPr>
                <a:t>Link to Questionnaire</a:t>
              </a:r>
              <a:endParaRPr lang="en-US" sz="614" dirty="0">
                <a:latin typeface="Calibri" panose="020F0502020204030204" pitchFamily="34" charset="0"/>
                <a:cs typeface="Calibri" panose="020F0502020204030204" pitchFamily="34" charset="0"/>
              </a:endParaRPr>
            </a:p>
          </p:txBody>
        </p:sp>
      </p:grpSp>
      <p:grpSp>
        <p:nvGrpSpPr>
          <p:cNvPr id="147" name="Group 146">
            <a:extLst>
              <a:ext uri="{FF2B5EF4-FFF2-40B4-BE49-F238E27FC236}">
                <a16:creationId xmlns:a16="http://schemas.microsoft.com/office/drawing/2014/main" id="{04E0E4B4-487B-B926-85AE-241BF3F87D25}"/>
              </a:ext>
            </a:extLst>
          </p:cNvPr>
          <p:cNvGrpSpPr/>
          <p:nvPr/>
        </p:nvGrpSpPr>
        <p:grpSpPr>
          <a:xfrm>
            <a:off x="3074853" y="5673799"/>
            <a:ext cx="974051" cy="863717"/>
            <a:chOff x="10918585" y="2356062"/>
            <a:chExt cx="1298735" cy="1082698"/>
          </a:xfrm>
        </p:grpSpPr>
        <p:sp>
          <p:nvSpPr>
            <p:cNvPr id="148" name="Rectangle: Rounded Corners 147">
              <a:extLst>
                <a:ext uri="{FF2B5EF4-FFF2-40B4-BE49-F238E27FC236}">
                  <a16:creationId xmlns:a16="http://schemas.microsoft.com/office/drawing/2014/main" id="{01E6BC9A-1D1C-55E1-F896-A50F9135073C}"/>
                </a:ext>
              </a:extLst>
            </p:cNvPr>
            <p:cNvSpPr/>
            <p:nvPr/>
          </p:nvSpPr>
          <p:spPr>
            <a:xfrm>
              <a:off x="10935197" y="2356062"/>
              <a:ext cx="1244254" cy="1082698"/>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49" name="TextBox 148">
              <a:extLst>
                <a:ext uri="{FF2B5EF4-FFF2-40B4-BE49-F238E27FC236}">
                  <a16:creationId xmlns:a16="http://schemas.microsoft.com/office/drawing/2014/main" id="{7F874713-E5FC-3E21-6DA4-C2175429F980}"/>
                </a:ext>
              </a:extLst>
            </p:cNvPr>
            <p:cNvSpPr txBox="1"/>
            <p:nvPr/>
          </p:nvSpPr>
          <p:spPr>
            <a:xfrm>
              <a:off x="10918585" y="2358676"/>
              <a:ext cx="1298735" cy="171764"/>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Possible Outcomes:</a:t>
              </a:r>
            </a:p>
          </p:txBody>
        </p:sp>
        <p:cxnSp>
          <p:nvCxnSpPr>
            <p:cNvPr id="150" name="Straight Connector 149">
              <a:extLst>
                <a:ext uri="{FF2B5EF4-FFF2-40B4-BE49-F238E27FC236}">
                  <a16:creationId xmlns:a16="http://schemas.microsoft.com/office/drawing/2014/main" id="{598D576B-2386-2C3D-78E0-8ED6785D20A7}"/>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44654CD6-DDEA-269B-B311-39821FBA9D69}"/>
                </a:ext>
              </a:extLst>
            </p:cNvPr>
            <p:cNvSpPr txBox="1"/>
            <p:nvPr/>
          </p:nvSpPr>
          <p:spPr>
            <a:xfrm>
              <a:off x="10958686" y="2561333"/>
              <a:ext cx="1220763" cy="829326"/>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PA Authorized</a:t>
              </a:r>
            </a:p>
            <a:p>
              <a:pPr algn="ctr"/>
              <a:r>
                <a:rPr lang="en-US" sz="614" dirty="0">
                  <a:latin typeface="Calibri" panose="020F0502020204030204" pitchFamily="34" charset="0"/>
                  <a:cs typeface="Calibri" panose="020F0502020204030204" pitchFamily="34" charset="0"/>
                </a:rPr>
                <a:t>PA partially Authorize</a:t>
              </a:r>
            </a:p>
            <a:p>
              <a:pPr algn="ctr"/>
              <a:r>
                <a:rPr lang="en-US" sz="614" dirty="0">
                  <a:latin typeface="Calibri" panose="020F0502020204030204" pitchFamily="34" charset="0"/>
                  <a:cs typeface="Calibri" panose="020F0502020204030204" pitchFamily="34" charset="0"/>
                </a:rPr>
                <a:t>PA Denied</a:t>
              </a:r>
            </a:p>
            <a:p>
              <a:pPr algn="ctr"/>
              <a:r>
                <a:rPr lang="en-US" sz="614" dirty="0">
                  <a:latin typeface="Calibri" panose="020F0502020204030204" pitchFamily="34" charset="0"/>
                  <a:cs typeface="Calibri" panose="020F0502020204030204" pitchFamily="34" charset="0"/>
                </a:rPr>
                <a:t>PA partially Denied</a:t>
              </a:r>
            </a:p>
            <a:p>
              <a:pPr algn="ctr"/>
              <a:r>
                <a:rPr lang="en-US" sz="614" dirty="0">
                  <a:latin typeface="Calibri" panose="020F0502020204030204" pitchFamily="34" charset="0"/>
                  <a:cs typeface="Calibri" panose="020F0502020204030204" pitchFamily="34" charset="0"/>
                </a:rPr>
                <a:t>PA Pended</a:t>
              </a:r>
            </a:p>
            <a:p>
              <a:pPr algn="ctr"/>
              <a:r>
                <a:rPr lang="en-US" sz="614" dirty="0">
                  <a:latin typeface="Calibri" panose="020F0502020204030204" pitchFamily="34" charset="0"/>
                  <a:cs typeface="Calibri" panose="020F0502020204030204" pitchFamily="34" charset="0"/>
                </a:rPr>
                <a:t>Documentation Requested</a:t>
              </a:r>
            </a:p>
            <a:p>
              <a:pPr algn="ctr"/>
              <a:r>
                <a:rPr lang="en-US" sz="614" dirty="0">
                  <a:latin typeface="Calibri" panose="020F0502020204030204" pitchFamily="34" charset="0"/>
                  <a:cs typeface="Calibri" panose="020F0502020204030204" pitchFamily="34" charset="0"/>
                </a:rPr>
                <a:t>Errors</a:t>
              </a:r>
            </a:p>
          </p:txBody>
        </p:sp>
      </p:grpSp>
      <p:sp>
        <p:nvSpPr>
          <p:cNvPr id="152" name="Rectangle: Rounded Corners 151">
            <a:extLst>
              <a:ext uri="{FF2B5EF4-FFF2-40B4-BE49-F238E27FC236}">
                <a16:creationId xmlns:a16="http://schemas.microsoft.com/office/drawing/2014/main" id="{B1428F8E-4EB8-66D3-0807-6FD871E5BD47}"/>
              </a:ext>
            </a:extLst>
          </p:cNvPr>
          <p:cNvSpPr/>
          <p:nvPr/>
        </p:nvSpPr>
        <p:spPr>
          <a:xfrm>
            <a:off x="4271654"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3" name="Rectangle: Rounded Corners 152">
            <a:extLst>
              <a:ext uri="{FF2B5EF4-FFF2-40B4-BE49-F238E27FC236}">
                <a16:creationId xmlns:a16="http://schemas.microsoft.com/office/drawing/2014/main" id="{8689094E-4DDC-B167-9FEF-FDA90B2E5874}"/>
              </a:ext>
            </a:extLst>
          </p:cNvPr>
          <p:cNvSpPr/>
          <p:nvPr/>
        </p:nvSpPr>
        <p:spPr>
          <a:xfrm>
            <a:off x="4879292" y="4735156"/>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4" name="Rectangle: Rounded Corners 153">
            <a:extLst>
              <a:ext uri="{FF2B5EF4-FFF2-40B4-BE49-F238E27FC236}">
                <a16:creationId xmlns:a16="http://schemas.microsoft.com/office/drawing/2014/main" id="{B9943321-9038-B866-331C-50E73AC9A851}"/>
              </a:ext>
            </a:extLst>
          </p:cNvPr>
          <p:cNvSpPr/>
          <p:nvPr/>
        </p:nvSpPr>
        <p:spPr>
          <a:xfrm>
            <a:off x="5483972" y="473333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5" name="Rectangle: Rounded Corners 154">
            <a:extLst>
              <a:ext uri="{FF2B5EF4-FFF2-40B4-BE49-F238E27FC236}">
                <a16:creationId xmlns:a16="http://schemas.microsoft.com/office/drawing/2014/main" id="{2B3117E7-D94A-74ED-BCB1-595CE216BA93}"/>
              </a:ext>
            </a:extLst>
          </p:cNvPr>
          <p:cNvSpPr/>
          <p:nvPr/>
        </p:nvSpPr>
        <p:spPr>
          <a:xfrm>
            <a:off x="6090977" y="6006901"/>
            <a:ext cx="48006" cy="61722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6" name="Rectangle: Rounded Corners 155">
            <a:extLst>
              <a:ext uri="{FF2B5EF4-FFF2-40B4-BE49-F238E27FC236}">
                <a16:creationId xmlns:a16="http://schemas.microsoft.com/office/drawing/2014/main" id="{9592651E-A9EA-131C-A343-8A2F7010091A}"/>
              </a:ext>
            </a:extLst>
          </p:cNvPr>
          <p:cNvSpPr/>
          <p:nvPr/>
        </p:nvSpPr>
        <p:spPr>
          <a:xfrm>
            <a:off x="6690131" y="6089846"/>
            <a:ext cx="48006" cy="41148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57" name="TextBox 156">
            <a:extLst>
              <a:ext uri="{FF2B5EF4-FFF2-40B4-BE49-F238E27FC236}">
                <a16:creationId xmlns:a16="http://schemas.microsoft.com/office/drawing/2014/main" id="{C9E61D82-7C99-1DC0-C99A-3473377A41A4}"/>
              </a:ext>
            </a:extLst>
          </p:cNvPr>
          <p:cNvSpPr txBox="1"/>
          <p:nvPr/>
        </p:nvSpPr>
        <p:spPr>
          <a:xfrm>
            <a:off x="4331463" y="4780397"/>
            <a:ext cx="1152144" cy="94513"/>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58" name="Straight Arrow Connector 157">
            <a:extLst>
              <a:ext uri="{FF2B5EF4-FFF2-40B4-BE49-F238E27FC236}">
                <a16:creationId xmlns:a16="http://schemas.microsoft.com/office/drawing/2014/main" id="{3F8F80FC-4081-153E-CF21-148629E7FDB5}"/>
              </a:ext>
            </a:extLst>
          </p:cNvPr>
          <p:cNvCxnSpPr>
            <a:cxnSpLocks/>
          </p:cNvCxnSpPr>
          <p:nvPr/>
        </p:nvCxnSpPr>
        <p:spPr>
          <a:xfrm flipH="1">
            <a:off x="4331462" y="4885228"/>
            <a:ext cx="1152144"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958AB65-E344-3810-DE08-142C45470EF5}"/>
              </a:ext>
            </a:extLst>
          </p:cNvPr>
          <p:cNvSpPr txBox="1"/>
          <p:nvPr/>
        </p:nvSpPr>
        <p:spPr>
          <a:xfrm>
            <a:off x="4957711" y="4935847"/>
            <a:ext cx="502553" cy="283539"/>
          </a:xfrm>
          <a:prstGeom prst="rect">
            <a:avLst/>
          </a:prstGeom>
          <a:solidFill>
            <a:schemeClr val="bg1"/>
          </a:solidFill>
        </p:spPr>
        <p:txBody>
          <a:bodyPr wrap="square" lIns="0" tIns="0" rIns="0" bIns="0">
            <a:spAutoFit/>
          </a:bodyPr>
          <a:lstStyle/>
          <a:p>
            <a:pPr algn="ctr"/>
            <a:r>
              <a:rPr lang="en-US" sz="614" dirty="0">
                <a:solidFill>
                  <a:schemeClr val="accent5">
                    <a:lumMod val="75000"/>
                  </a:schemeClr>
                </a:solidFill>
                <a:latin typeface="Calibri" panose="020F0502020204030204" pitchFamily="34" charset="0"/>
                <a:cs typeface="Calibri" panose="020F0502020204030204" pitchFamily="34" charset="0"/>
              </a:rPr>
              <a:t>Request PAS and establish context</a:t>
            </a:r>
          </a:p>
        </p:txBody>
      </p:sp>
      <p:cxnSp>
        <p:nvCxnSpPr>
          <p:cNvPr id="160" name="Straight Arrow Connector 159">
            <a:extLst>
              <a:ext uri="{FF2B5EF4-FFF2-40B4-BE49-F238E27FC236}">
                <a16:creationId xmlns:a16="http://schemas.microsoft.com/office/drawing/2014/main" id="{51F6CAD8-5820-7F8B-1538-AF6D096E7531}"/>
              </a:ext>
            </a:extLst>
          </p:cNvPr>
          <p:cNvCxnSpPr>
            <a:cxnSpLocks/>
          </p:cNvCxnSpPr>
          <p:nvPr/>
        </p:nvCxnSpPr>
        <p:spPr>
          <a:xfrm flipH="1">
            <a:off x="4931436" y="5213840"/>
            <a:ext cx="548640" cy="0"/>
          </a:xfrm>
          <a:prstGeom prst="straightConnector1">
            <a:avLst/>
          </a:prstGeom>
          <a:ln>
            <a:solidFill>
              <a:schemeClr val="accent5">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61" name="Rectangle: Rounded Corners 160">
            <a:extLst>
              <a:ext uri="{FF2B5EF4-FFF2-40B4-BE49-F238E27FC236}">
                <a16:creationId xmlns:a16="http://schemas.microsoft.com/office/drawing/2014/main" id="{6254C00C-A578-ED90-0197-F710DE762D65}"/>
              </a:ext>
            </a:extLst>
          </p:cNvPr>
          <p:cNvSpPr/>
          <p:nvPr/>
        </p:nvSpPr>
        <p:spPr>
          <a:xfrm>
            <a:off x="7271726" y="5075591"/>
            <a:ext cx="48006" cy="870966"/>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cxnSp>
        <p:nvCxnSpPr>
          <p:cNvPr id="162" name="Straight Arrow Connector 161">
            <a:extLst>
              <a:ext uri="{FF2B5EF4-FFF2-40B4-BE49-F238E27FC236}">
                <a16:creationId xmlns:a16="http://schemas.microsoft.com/office/drawing/2014/main" id="{D784D40D-999C-643E-FCAB-2199E707BB82}"/>
              </a:ext>
            </a:extLst>
          </p:cNvPr>
          <p:cNvCxnSpPr/>
          <p:nvPr/>
        </p:nvCxnSpPr>
        <p:spPr>
          <a:xfrm>
            <a:off x="5538973" y="533115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E366B8A-E31A-763B-9FD0-E867073B5717}"/>
              </a:ext>
            </a:extLst>
          </p:cNvPr>
          <p:cNvCxnSpPr>
            <a:cxnSpLocks/>
          </p:cNvCxnSpPr>
          <p:nvPr/>
        </p:nvCxnSpPr>
        <p:spPr>
          <a:xfrm flipH="1">
            <a:off x="5541600" y="5511292"/>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461A035-116E-4AC3-E48C-339F79432675}"/>
              </a:ext>
            </a:extLst>
          </p:cNvPr>
          <p:cNvCxnSpPr>
            <a:cxnSpLocks/>
          </p:cNvCxnSpPr>
          <p:nvPr/>
        </p:nvCxnSpPr>
        <p:spPr>
          <a:xfrm flipH="1">
            <a:off x="5541600" y="5837553"/>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Rounded Corners 164">
            <a:extLst>
              <a:ext uri="{FF2B5EF4-FFF2-40B4-BE49-F238E27FC236}">
                <a16:creationId xmlns:a16="http://schemas.microsoft.com/office/drawing/2014/main" id="{F2C10C3C-EE5E-0414-FF17-3CB014FB0B93}"/>
              </a:ext>
            </a:extLst>
          </p:cNvPr>
          <p:cNvSpPr/>
          <p:nvPr/>
        </p:nvSpPr>
        <p:spPr>
          <a:xfrm>
            <a:off x="10509204" y="4736849"/>
            <a:ext cx="48006" cy="1885950"/>
          </a:xfrm>
          <a:prstGeom prst="roundRect">
            <a:avLst>
              <a:gd name="adj" fmla="val 0"/>
            </a:avLst>
          </a:prstGeom>
          <a:solidFill>
            <a:schemeClr val="bg1">
              <a:lumMod val="95000"/>
            </a:schemeClr>
          </a:solidFill>
          <a:ln w="9525">
            <a:solidFill>
              <a:schemeClr val="bg1">
                <a:lumMod val="75000"/>
              </a:schemeClr>
            </a:solidFill>
          </a:ln>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66" name="TextBox 165">
            <a:extLst>
              <a:ext uri="{FF2B5EF4-FFF2-40B4-BE49-F238E27FC236}">
                <a16:creationId xmlns:a16="http://schemas.microsoft.com/office/drawing/2014/main" id="{605555D6-41ED-F602-D043-117812D43752}"/>
              </a:ext>
            </a:extLst>
          </p:cNvPr>
          <p:cNvSpPr txBox="1"/>
          <p:nvPr/>
        </p:nvSpPr>
        <p:spPr>
          <a:xfrm>
            <a:off x="5759170" y="523226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Send PAS bundle to Intermediary</a:t>
            </a:r>
          </a:p>
        </p:txBody>
      </p:sp>
      <p:sp>
        <p:nvSpPr>
          <p:cNvPr id="167" name="TextBox 166">
            <a:extLst>
              <a:ext uri="{FF2B5EF4-FFF2-40B4-BE49-F238E27FC236}">
                <a16:creationId xmlns:a16="http://schemas.microsoft.com/office/drawing/2014/main" id="{57725691-8512-1B03-E0DA-D6816B7D5469}"/>
              </a:ext>
            </a:extLst>
          </p:cNvPr>
          <p:cNvSpPr txBox="1"/>
          <p:nvPr/>
        </p:nvSpPr>
        <p:spPr>
          <a:xfrm>
            <a:off x="5762516" y="5418651"/>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8" name="TextBox 167">
            <a:extLst>
              <a:ext uri="{FF2B5EF4-FFF2-40B4-BE49-F238E27FC236}">
                <a16:creationId xmlns:a16="http://schemas.microsoft.com/office/drawing/2014/main" id="{BCD0B6B0-E5BC-A06E-9E60-B68E173DA1B1}"/>
              </a:ext>
            </a:extLst>
          </p:cNvPr>
          <p:cNvSpPr txBox="1"/>
          <p:nvPr/>
        </p:nvSpPr>
        <p:spPr>
          <a:xfrm>
            <a:off x="5762888" y="5740650"/>
            <a:ext cx="130302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PAS response bundle to EHR</a:t>
            </a:r>
          </a:p>
        </p:txBody>
      </p:sp>
      <p:sp>
        <p:nvSpPr>
          <p:cNvPr id="169" name="TextBox 168">
            <a:extLst>
              <a:ext uri="{FF2B5EF4-FFF2-40B4-BE49-F238E27FC236}">
                <a16:creationId xmlns:a16="http://schemas.microsoft.com/office/drawing/2014/main" id="{A9A190F7-40C5-DC09-A7A1-01187C44B938}"/>
              </a:ext>
            </a:extLst>
          </p:cNvPr>
          <p:cNvSpPr txBox="1"/>
          <p:nvPr/>
        </p:nvSpPr>
        <p:spPr>
          <a:xfrm>
            <a:off x="5550122" y="5572141"/>
            <a:ext cx="1714500" cy="94513"/>
          </a:xfrm>
          <a:prstGeom prst="rect">
            <a:avLst/>
          </a:prstGeom>
          <a:solidFill>
            <a:srgbClr val="FEECF2"/>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Cancel, Update, Query status for prior PA submission</a:t>
            </a:r>
          </a:p>
        </p:txBody>
      </p:sp>
      <p:cxnSp>
        <p:nvCxnSpPr>
          <p:cNvPr id="170" name="Straight Arrow Connector 169">
            <a:extLst>
              <a:ext uri="{FF2B5EF4-FFF2-40B4-BE49-F238E27FC236}">
                <a16:creationId xmlns:a16="http://schemas.microsoft.com/office/drawing/2014/main" id="{BA80F91D-3082-2CE7-7CB6-B840ECEFB26A}"/>
              </a:ext>
            </a:extLst>
          </p:cNvPr>
          <p:cNvCxnSpPr/>
          <p:nvPr/>
        </p:nvCxnSpPr>
        <p:spPr>
          <a:xfrm>
            <a:off x="5541590" y="5667244"/>
            <a:ext cx="17282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755CD67-46D7-478E-F83B-12AFB0494B1A}"/>
              </a:ext>
            </a:extLst>
          </p:cNvPr>
          <p:cNvCxnSpPr/>
          <p:nvPr/>
        </p:nvCxnSpPr>
        <p:spPr>
          <a:xfrm>
            <a:off x="7327240" y="533115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873339B-A684-5F2A-8008-21EBF974E605}"/>
              </a:ext>
            </a:extLst>
          </p:cNvPr>
          <p:cNvCxnSpPr>
            <a:cxnSpLocks/>
          </p:cNvCxnSpPr>
          <p:nvPr/>
        </p:nvCxnSpPr>
        <p:spPr>
          <a:xfrm flipH="1">
            <a:off x="7329867" y="5511292"/>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F28D30D-F4C7-6A8D-0783-3601B407A481}"/>
              </a:ext>
            </a:extLst>
          </p:cNvPr>
          <p:cNvCxnSpPr>
            <a:cxnSpLocks/>
          </p:cNvCxnSpPr>
          <p:nvPr/>
        </p:nvCxnSpPr>
        <p:spPr>
          <a:xfrm flipH="1">
            <a:off x="7329867" y="5837553"/>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49C16260-A770-625E-107F-057A6925A6EE}"/>
              </a:ext>
            </a:extLst>
          </p:cNvPr>
          <p:cNvCxnSpPr/>
          <p:nvPr/>
        </p:nvCxnSpPr>
        <p:spPr>
          <a:xfrm>
            <a:off x="7329857" y="5667244"/>
            <a:ext cx="31752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D90A9447-B81D-AB49-9316-6F69A0619A59}"/>
              </a:ext>
            </a:extLst>
          </p:cNvPr>
          <p:cNvSpPr txBox="1"/>
          <p:nvPr/>
        </p:nvSpPr>
        <p:spPr>
          <a:xfrm>
            <a:off x="7394668" y="5228891"/>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and attachment then send to payer</a:t>
            </a:r>
          </a:p>
        </p:txBody>
      </p:sp>
      <p:sp>
        <p:nvSpPr>
          <p:cNvPr id="176" name="TextBox 175">
            <a:extLst>
              <a:ext uri="{FF2B5EF4-FFF2-40B4-BE49-F238E27FC236}">
                <a16:creationId xmlns:a16="http://schemas.microsoft.com/office/drawing/2014/main" id="{49E537AD-0453-D444-B294-595D59C7AD8F}"/>
              </a:ext>
            </a:extLst>
          </p:cNvPr>
          <p:cNvSpPr txBox="1"/>
          <p:nvPr/>
        </p:nvSpPr>
        <p:spPr>
          <a:xfrm>
            <a:off x="7959044" y="5415549"/>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 response</a:t>
            </a:r>
          </a:p>
        </p:txBody>
      </p:sp>
      <p:sp>
        <p:nvSpPr>
          <p:cNvPr id="177" name="TextBox 176">
            <a:extLst>
              <a:ext uri="{FF2B5EF4-FFF2-40B4-BE49-F238E27FC236}">
                <a16:creationId xmlns:a16="http://schemas.microsoft.com/office/drawing/2014/main" id="{8D5EB85A-A90F-D3E0-094B-0720D46603B0}"/>
              </a:ext>
            </a:extLst>
          </p:cNvPr>
          <p:cNvSpPr txBox="1"/>
          <p:nvPr/>
        </p:nvSpPr>
        <p:spPr>
          <a:xfrm>
            <a:off x="7390919" y="5572179"/>
            <a:ext cx="233172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Convert X12 278 or 278i then send to payer</a:t>
            </a:r>
          </a:p>
        </p:txBody>
      </p:sp>
      <p:sp>
        <p:nvSpPr>
          <p:cNvPr id="178" name="TextBox 177">
            <a:extLst>
              <a:ext uri="{FF2B5EF4-FFF2-40B4-BE49-F238E27FC236}">
                <a16:creationId xmlns:a16="http://schemas.microsoft.com/office/drawing/2014/main" id="{A3E327F6-E959-402C-61B8-D0DF7969B660}"/>
              </a:ext>
            </a:extLst>
          </p:cNvPr>
          <p:cNvSpPr txBox="1"/>
          <p:nvPr/>
        </p:nvSpPr>
        <p:spPr>
          <a:xfrm>
            <a:off x="7962686" y="5744521"/>
            <a:ext cx="116586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Return X12 278/278i response</a:t>
            </a:r>
          </a:p>
        </p:txBody>
      </p:sp>
      <p:sp>
        <p:nvSpPr>
          <p:cNvPr id="179" name="TextBox 178">
            <a:extLst>
              <a:ext uri="{FF2B5EF4-FFF2-40B4-BE49-F238E27FC236}">
                <a16:creationId xmlns:a16="http://schemas.microsoft.com/office/drawing/2014/main" id="{53E7F88A-5A81-7B6B-8A88-BB8FBB0F8ECA}"/>
              </a:ext>
            </a:extLst>
          </p:cNvPr>
          <p:cNvSpPr txBox="1"/>
          <p:nvPr/>
        </p:nvSpPr>
        <p:spPr>
          <a:xfrm>
            <a:off x="5548773" y="5926525"/>
            <a:ext cx="520982" cy="189026"/>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Launch CDex with context</a:t>
            </a:r>
          </a:p>
        </p:txBody>
      </p:sp>
      <p:cxnSp>
        <p:nvCxnSpPr>
          <p:cNvPr id="180" name="Straight Arrow Connector 179">
            <a:extLst>
              <a:ext uri="{FF2B5EF4-FFF2-40B4-BE49-F238E27FC236}">
                <a16:creationId xmlns:a16="http://schemas.microsoft.com/office/drawing/2014/main" id="{836A3DC9-BC8A-3140-7813-21F783B2C5F8}"/>
              </a:ext>
            </a:extLst>
          </p:cNvPr>
          <p:cNvCxnSpPr>
            <a:cxnSpLocks/>
          </p:cNvCxnSpPr>
          <p:nvPr/>
        </p:nvCxnSpPr>
        <p:spPr>
          <a:xfrm flipH="1">
            <a:off x="5535515" y="6122102"/>
            <a:ext cx="55549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61F4E26B-6428-C658-7DF3-A95A913170BB}"/>
              </a:ext>
            </a:extLst>
          </p:cNvPr>
          <p:cNvSpPr txBox="1"/>
          <p:nvPr/>
        </p:nvSpPr>
        <p:spPr>
          <a:xfrm>
            <a:off x="6153535" y="6054883"/>
            <a:ext cx="520982" cy="189026"/>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Launch DTR with context</a:t>
            </a:r>
          </a:p>
        </p:txBody>
      </p:sp>
      <p:cxnSp>
        <p:nvCxnSpPr>
          <p:cNvPr id="182" name="Straight Arrow Connector 181">
            <a:extLst>
              <a:ext uri="{FF2B5EF4-FFF2-40B4-BE49-F238E27FC236}">
                <a16:creationId xmlns:a16="http://schemas.microsoft.com/office/drawing/2014/main" id="{A2A531FC-B4E1-335A-A272-69B72CB066A5}"/>
              </a:ext>
            </a:extLst>
          </p:cNvPr>
          <p:cNvCxnSpPr>
            <a:cxnSpLocks/>
          </p:cNvCxnSpPr>
          <p:nvPr/>
        </p:nvCxnSpPr>
        <p:spPr>
          <a:xfrm flipH="1">
            <a:off x="6145104" y="6250485"/>
            <a:ext cx="548640" cy="0"/>
          </a:xfrm>
          <a:prstGeom prst="straightConnector1">
            <a:avLst/>
          </a:prstGeom>
          <a:ln>
            <a:solidFill>
              <a:schemeClr val="bg2">
                <a:lumMod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4CB16804-8457-0CAB-F6EF-B7E31D82F046}"/>
              </a:ext>
            </a:extLst>
          </p:cNvPr>
          <p:cNvSpPr txBox="1"/>
          <p:nvPr/>
        </p:nvSpPr>
        <p:spPr>
          <a:xfrm>
            <a:off x="6180482" y="6332178"/>
            <a:ext cx="480060" cy="94513"/>
          </a:xfrm>
          <a:prstGeom prst="rect">
            <a:avLst/>
          </a:prstGeom>
          <a:solidFill>
            <a:schemeClr val="bg1"/>
          </a:solidFill>
        </p:spPr>
        <p:txBody>
          <a:bodyPr wrap="square" lIns="0" tIns="0" rIns="0" bIns="0">
            <a:spAutoFit/>
          </a:bodyPr>
          <a:lstStyle/>
          <a:p>
            <a:pPr algn="ctr"/>
            <a:r>
              <a:rPr lang="en-US" sz="614" dirty="0">
                <a:solidFill>
                  <a:schemeClr val="bg2">
                    <a:lumMod val="50000"/>
                  </a:schemeClr>
                </a:solidFill>
                <a:latin typeface="Calibri" panose="020F0502020204030204" pitchFamily="34" charset="0"/>
                <a:cs typeface="Calibri" panose="020F0502020204030204" pitchFamily="34" charset="0"/>
              </a:rPr>
              <a:t>Return QR</a:t>
            </a:r>
          </a:p>
        </p:txBody>
      </p:sp>
      <p:cxnSp>
        <p:nvCxnSpPr>
          <p:cNvPr id="184" name="Straight Arrow Connector 183">
            <a:extLst>
              <a:ext uri="{FF2B5EF4-FFF2-40B4-BE49-F238E27FC236}">
                <a16:creationId xmlns:a16="http://schemas.microsoft.com/office/drawing/2014/main" id="{383217F7-A441-2859-70A3-451E644582F8}"/>
              </a:ext>
            </a:extLst>
          </p:cNvPr>
          <p:cNvCxnSpPr>
            <a:cxnSpLocks/>
          </p:cNvCxnSpPr>
          <p:nvPr/>
        </p:nvCxnSpPr>
        <p:spPr>
          <a:xfrm flipH="1">
            <a:off x="6141824" y="6424591"/>
            <a:ext cx="548640" cy="0"/>
          </a:xfrm>
          <a:prstGeom prst="straightConnector1">
            <a:avLst/>
          </a:prstGeom>
          <a:ln>
            <a:solidFill>
              <a:schemeClr val="bg2">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127EF6CA-9F97-9475-D0AF-2DE8BFAA1508}"/>
              </a:ext>
            </a:extLst>
          </p:cNvPr>
          <p:cNvCxnSpPr>
            <a:cxnSpLocks/>
          </p:cNvCxnSpPr>
          <p:nvPr/>
        </p:nvCxnSpPr>
        <p:spPr>
          <a:xfrm flipH="1">
            <a:off x="6145104" y="6576005"/>
            <a:ext cx="4361688" cy="0"/>
          </a:xfrm>
          <a:prstGeom prst="straightConnector1">
            <a:avLst/>
          </a:prstGeom>
          <a:ln>
            <a:solidFill>
              <a:schemeClr val="accent6">
                <a:lumMod val="60000"/>
                <a:lumOff val="4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DC3EEF51-C843-88FC-7DEA-C27641B5D89B}"/>
              </a:ext>
            </a:extLst>
          </p:cNvPr>
          <p:cNvSpPr txBox="1"/>
          <p:nvPr/>
        </p:nvSpPr>
        <p:spPr>
          <a:xfrm>
            <a:off x="7006533" y="6475353"/>
            <a:ext cx="2579107" cy="94513"/>
          </a:xfrm>
          <a:prstGeom prst="rect">
            <a:avLst/>
          </a:prstGeom>
          <a:solidFill>
            <a:schemeClr val="bg1"/>
          </a:solidFill>
        </p:spPr>
        <p:txBody>
          <a:bodyPr wrap="square" lIns="0" tIns="0" rIns="0" bIns="0">
            <a:spAutoFit/>
          </a:bodyPr>
          <a:lstStyle/>
          <a:p>
            <a:pPr algn="ctr"/>
            <a:r>
              <a:rPr lang="en-US" sz="614" dirty="0">
                <a:solidFill>
                  <a:schemeClr val="accent6">
                    <a:lumMod val="75000"/>
                  </a:schemeClr>
                </a:solidFill>
                <a:latin typeface="Calibri" panose="020F0502020204030204" pitchFamily="34" charset="0"/>
                <a:cs typeface="Calibri" panose="020F0502020204030204" pitchFamily="34" charset="0"/>
              </a:rPr>
              <a:t>Submit Supplemental Information to Payer’s Attachment Operations endpoint</a:t>
            </a:r>
          </a:p>
        </p:txBody>
      </p:sp>
      <p:grpSp>
        <p:nvGrpSpPr>
          <p:cNvPr id="187" name="Group 186">
            <a:extLst>
              <a:ext uri="{FF2B5EF4-FFF2-40B4-BE49-F238E27FC236}">
                <a16:creationId xmlns:a16="http://schemas.microsoft.com/office/drawing/2014/main" id="{ABA79839-B562-B07F-9D5C-BB40816AA4C2}"/>
              </a:ext>
            </a:extLst>
          </p:cNvPr>
          <p:cNvGrpSpPr/>
          <p:nvPr/>
        </p:nvGrpSpPr>
        <p:grpSpPr>
          <a:xfrm>
            <a:off x="10719798" y="4794374"/>
            <a:ext cx="1218820" cy="866936"/>
            <a:chOff x="10918585" y="2356063"/>
            <a:chExt cx="1298735" cy="1155914"/>
          </a:xfrm>
        </p:grpSpPr>
        <p:sp>
          <p:nvSpPr>
            <p:cNvPr id="188" name="Rectangle: Rounded Corners 187">
              <a:extLst>
                <a:ext uri="{FF2B5EF4-FFF2-40B4-BE49-F238E27FC236}">
                  <a16:creationId xmlns:a16="http://schemas.microsoft.com/office/drawing/2014/main" id="{B62081E4-067F-5A1A-E654-34F07C9941CA}"/>
                </a:ext>
              </a:extLst>
            </p:cNvPr>
            <p:cNvSpPr/>
            <p:nvPr/>
          </p:nvSpPr>
          <p:spPr>
            <a:xfrm>
              <a:off x="10935197" y="2356063"/>
              <a:ext cx="1244254" cy="1155914"/>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89" name="TextBox 188">
              <a:extLst>
                <a:ext uri="{FF2B5EF4-FFF2-40B4-BE49-F238E27FC236}">
                  <a16:creationId xmlns:a16="http://schemas.microsoft.com/office/drawing/2014/main" id="{BDE4BAB4-E621-1C12-CED6-AB9BC95223A4}"/>
                </a:ext>
              </a:extLst>
            </p:cNvPr>
            <p:cNvSpPr txBox="1"/>
            <p:nvPr/>
          </p:nvSpPr>
          <p:spPr>
            <a:xfrm>
              <a:off x="10918585" y="2358676"/>
              <a:ext cx="1298735" cy="182699"/>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Available Information:</a:t>
              </a:r>
            </a:p>
          </p:txBody>
        </p:sp>
        <p:cxnSp>
          <p:nvCxnSpPr>
            <p:cNvPr id="190" name="Straight Connector 189">
              <a:extLst>
                <a:ext uri="{FF2B5EF4-FFF2-40B4-BE49-F238E27FC236}">
                  <a16:creationId xmlns:a16="http://schemas.microsoft.com/office/drawing/2014/main" id="{93BA1B04-394D-407C-6894-C0C3EAF01134}"/>
                </a:ext>
              </a:extLst>
            </p:cNvPr>
            <p:cNvCxnSpPr>
              <a:cxnSpLocks/>
            </p:cNvCxnSpPr>
            <p:nvPr/>
          </p:nvCxnSpPr>
          <p:spPr>
            <a:xfrm>
              <a:off x="10967684" y="2506787"/>
              <a:ext cx="1176305" cy="2"/>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456E8CF6-275F-9689-347D-BC76DDBBEF8C}"/>
                </a:ext>
              </a:extLst>
            </p:cNvPr>
            <p:cNvSpPr txBox="1"/>
            <p:nvPr/>
          </p:nvSpPr>
          <p:spPr>
            <a:xfrm>
              <a:off x="10958687" y="2561334"/>
              <a:ext cx="1220763" cy="916318"/>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Membership</a:t>
              </a:r>
            </a:p>
            <a:p>
              <a:pPr algn="ctr"/>
              <a:r>
                <a:rPr lang="en-US" sz="614" dirty="0">
                  <a:latin typeface="Calibri" panose="020F0502020204030204" pitchFamily="34" charset="0"/>
                  <a:cs typeface="Calibri" panose="020F0502020204030204" pitchFamily="34" charset="0"/>
                </a:rPr>
                <a:t>Network(s)</a:t>
              </a:r>
            </a:p>
            <a:p>
              <a:pPr algn="ctr"/>
              <a:r>
                <a:rPr lang="en-US" sz="614" dirty="0">
                  <a:latin typeface="Calibri" panose="020F0502020204030204" pitchFamily="34" charset="0"/>
                  <a:cs typeface="Calibri" panose="020F0502020204030204" pitchFamily="34" charset="0"/>
                </a:rPr>
                <a:t>Covered Services / Devices</a:t>
              </a:r>
            </a:p>
            <a:p>
              <a:pPr algn="ctr">
                <a:spcAft>
                  <a:spcPts val="225"/>
                </a:spcAft>
              </a:pPr>
              <a:r>
                <a:rPr lang="en-US" sz="614" dirty="0">
                  <a:latin typeface="Calibri" panose="020F0502020204030204" pitchFamily="34" charset="0"/>
                  <a:cs typeface="Calibri" panose="020F0502020204030204" pitchFamily="34" charset="0"/>
                </a:rPr>
                <a:t>Prior Activity</a:t>
              </a:r>
            </a:p>
            <a:p>
              <a:pPr algn="ctr"/>
              <a:r>
                <a:rPr lang="en-US" sz="614" dirty="0">
                  <a:latin typeface="Calibri" panose="020F0502020204030204" pitchFamily="34" charset="0"/>
                  <a:cs typeface="Calibri" panose="020F0502020204030204" pitchFamily="34" charset="0"/>
                </a:rPr>
                <a:t>Questionnaires</a:t>
              </a:r>
            </a:p>
            <a:p>
              <a:pPr algn="ctr"/>
              <a:r>
                <a:rPr lang="en-US" sz="614" dirty="0">
                  <a:latin typeface="Calibri" panose="020F0502020204030204" pitchFamily="34" charset="0"/>
                  <a:cs typeface="Calibri" panose="020F0502020204030204" pitchFamily="34" charset="0"/>
                </a:rPr>
                <a:t>CQL / Value Sets</a:t>
              </a:r>
            </a:p>
            <a:p>
              <a:pPr algn="ctr"/>
              <a:r>
                <a:rPr lang="en-US" sz="614" dirty="0">
                  <a:latin typeface="Calibri" panose="020F0502020204030204" pitchFamily="34" charset="0"/>
                  <a:cs typeface="Calibri" panose="020F0502020204030204" pitchFamily="34" charset="0"/>
                </a:rPr>
                <a:t>Coverage Rules</a:t>
              </a:r>
            </a:p>
          </p:txBody>
        </p:sp>
      </p:grpSp>
      <p:grpSp>
        <p:nvGrpSpPr>
          <p:cNvPr id="192" name="Group 191">
            <a:extLst>
              <a:ext uri="{FF2B5EF4-FFF2-40B4-BE49-F238E27FC236}">
                <a16:creationId xmlns:a16="http://schemas.microsoft.com/office/drawing/2014/main" id="{82B2CBF5-8109-C61D-ABC2-C64B311AA0BD}"/>
              </a:ext>
            </a:extLst>
          </p:cNvPr>
          <p:cNvGrpSpPr/>
          <p:nvPr/>
        </p:nvGrpSpPr>
        <p:grpSpPr>
          <a:xfrm>
            <a:off x="10719798" y="5748453"/>
            <a:ext cx="1221499" cy="780626"/>
            <a:chOff x="10918585" y="2356063"/>
            <a:chExt cx="1298735" cy="1340549"/>
          </a:xfrm>
        </p:grpSpPr>
        <p:sp>
          <p:nvSpPr>
            <p:cNvPr id="193" name="Rectangle: Rounded Corners 192">
              <a:extLst>
                <a:ext uri="{FF2B5EF4-FFF2-40B4-BE49-F238E27FC236}">
                  <a16:creationId xmlns:a16="http://schemas.microsoft.com/office/drawing/2014/main" id="{07BE0F15-ECB8-57B0-3207-E9C27F4DA723}"/>
                </a:ext>
              </a:extLst>
            </p:cNvPr>
            <p:cNvSpPr/>
            <p:nvPr/>
          </p:nvSpPr>
          <p:spPr>
            <a:xfrm>
              <a:off x="10935197" y="2356063"/>
              <a:ext cx="1239578" cy="1340549"/>
            </a:xfrm>
            <a:prstGeom prst="roundRect">
              <a:avLst>
                <a:gd name="adj" fmla="val 11866"/>
              </a:avLst>
            </a:prstGeom>
            <a:solidFill>
              <a:srgbClr val="E4F8EA"/>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0" tIns="0" rIns="0" bIns="0" rtlCol="0" anchor="ctr"/>
            <a:lstStyle/>
            <a:p>
              <a:pPr algn="ctr"/>
              <a:endParaRPr lang="en-US" sz="614" dirty="0">
                <a:solidFill>
                  <a:schemeClr val="tx1"/>
                </a:solidFill>
                <a:latin typeface="Calibri" panose="020F0502020204030204" pitchFamily="34" charset="0"/>
                <a:cs typeface="Calibri" panose="020F0502020204030204" pitchFamily="34" charset="0"/>
              </a:endParaRPr>
            </a:p>
          </p:txBody>
        </p:sp>
        <p:sp>
          <p:nvSpPr>
            <p:cNvPr id="194" name="TextBox 193">
              <a:extLst>
                <a:ext uri="{FF2B5EF4-FFF2-40B4-BE49-F238E27FC236}">
                  <a16:creationId xmlns:a16="http://schemas.microsoft.com/office/drawing/2014/main" id="{FD21419B-ADBC-429F-5FE9-E65915A8A9B1}"/>
                </a:ext>
              </a:extLst>
            </p:cNvPr>
            <p:cNvSpPr txBox="1"/>
            <p:nvPr/>
          </p:nvSpPr>
          <p:spPr>
            <a:xfrm>
              <a:off x="10918585" y="2358677"/>
              <a:ext cx="1298735" cy="235308"/>
            </a:xfrm>
            <a:prstGeom prst="rect">
              <a:avLst/>
            </a:prstGeom>
            <a:noFill/>
          </p:spPr>
          <p:txBody>
            <a:bodyPr wrap="square" lIns="0" tIns="21050" rIns="0" bIns="21050">
              <a:spAutoFit/>
            </a:bodyPr>
            <a:lstStyle/>
            <a:p>
              <a:pPr algn="ctr"/>
              <a:r>
                <a:rPr lang="en-US" sz="614" b="1" dirty="0">
                  <a:latin typeface="Calibri" panose="020F0502020204030204" pitchFamily="34" charset="0"/>
                  <a:cs typeface="Calibri" panose="020F0502020204030204" pitchFamily="34" charset="0"/>
                </a:rPr>
                <a:t>Expansion Needed For:</a:t>
              </a:r>
            </a:p>
          </p:txBody>
        </p:sp>
        <p:cxnSp>
          <p:nvCxnSpPr>
            <p:cNvPr id="195" name="Straight Connector 194">
              <a:extLst>
                <a:ext uri="{FF2B5EF4-FFF2-40B4-BE49-F238E27FC236}">
                  <a16:creationId xmlns:a16="http://schemas.microsoft.com/office/drawing/2014/main" id="{0EC4C11E-9FF8-9044-CD59-EC1FE9F80BA5}"/>
                </a:ext>
              </a:extLst>
            </p:cNvPr>
            <p:cNvCxnSpPr>
              <a:cxnSpLocks/>
            </p:cNvCxnSpPr>
            <p:nvPr/>
          </p:nvCxnSpPr>
          <p:spPr>
            <a:xfrm>
              <a:off x="10967684" y="2574088"/>
              <a:ext cx="1176305" cy="3"/>
            </a:xfrm>
            <a:prstGeom prst="line">
              <a:avLst/>
            </a:prstGeom>
            <a:ln w="31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6AAB6A9D-EB3F-FF34-316E-7AD6858EEC21}"/>
                </a:ext>
              </a:extLst>
            </p:cNvPr>
            <p:cNvSpPr txBox="1"/>
            <p:nvPr/>
          </p:nvSpPr>
          <p:spPr>
            <a:xfrm>
              <a:off x="10958687" y="2629819"/>
              <a:ext cx="1220763" cy="921635"/>
            </a:xfrm>
            <a:prstGeom prst="rect">
              <a:avLst/>
            </a:prstGeom>
            <a:no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Error Handling</a:t>
              </a:r>
            </a:p>
            <a:p>
              <a:pPr algn="ctr"/>
              <a:r>
                <a:rPr lang="en-US" sz="614" dirty="0">
                  <a:latin typeface="Calibri" panose="020F0502020204030204" pitchFamily="34" charset="0"/>
                  <a:cs typeface="Calibri" panose="020F0502020204030204" pitchFamily="34" charset="0"/>
                </a:rPr>
                <a:t>Cancel</a:t>
              </a:r>
            </a:p>
            <a:p>
              <a:pPr algn="ctr"/>
              <a:r>
                <a:rPr lang="en-US" sz="614" dirty="0">
                  <a:latin typeface="Calibri" panose="020F0502020204030204" pitchFamily="34" charset="0"/>
                  <a:cs typeface="Calibri" panose="020F0502020204030204" pitchFamily="34" charset="0"/>
                </a:rPr>
                <a:t>Update</a:t>
              </a:r>
            </a:p>
            <a:p>
              <a:pPr algn="ctr">
                <a:spcAft>
                  <a:spcPts val="450"/>
                </a:spcAft>
              </a:pPr>
              <a:r>
                <a:rPr lang="en-US" sz="614" dirty="0">
                  <a:latin typeface="Calibri" panose="020F0502020204030204" pitchFamily="34" charset="0"/>
                  <a:cs typeface="Calibri" panose="020F0502020204030204" pitchFamily="34" charset="0"/>
                </a:rPr>
                <a:t>Status Query</a:t>
              </a:r>
            </a:p>
            <a:p>
              <a:pPr algn="ctr"/>
              <a:r>
                <a:rPr lang="en-US" sz="614" dirty="0">
                  <a:latin typeface="Calibri" panose="020F0502020204030204" pitchFamily="34" charset="0"/>
                  <a:cs typeface="Calibri" panose="020F0502020204030204" pitchFamily="34" charset="0"/>
                </a:rPr>
                <a:t>CDex query/response</a:t>
              </a:r>
            </a:p>
          </p:txBody>
        </p:sp>
      </p:grpSp>
      <p:cxnSp>
        <p:nvCxnSpPr>
          <p:cNvPr id="197" name="Straight Arrow Connector 196">
            <a:extLst>
              <a:ext uri="{FF2B5EF4-FFF2-40B4-BE49-F238E27FC236}">
                <a16:creationId xmlns:a16="http://schemas.microsoft.com/office/drawing/2014/main" id="{2DB5789C-604F-D73E-FAEB-A9EB0388C127}"/>
              </a:ext>
            </a:extLst>
          </p:cNvPr>
          <p:cNvCxnSpPr>
            <a:cxnSpLocks/>
          </p:cNvCxnSpPr>
          <p:nvPr/>
        </p:nvCxnSpPr>
        <p:spPr>
          <a:xfrm flipH="1">
            <a:off x="4319660" y="6006901"/>
            <a:ext cx="11658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4584C96E-2E54-BDF3-9273-1E58732C6C49}"/>
              </a:ext>
            </a:extLst>
          </p:cNvPr>
          <p:cNvSpPr txBox="1"/>
          <p:nvPr/>
        </p:nvSpPr>
        <p:spPr>
          <a:xfrm>
            <a:off x="4453618" y="5907827"/>
            <a:ext cx="891540" cy="94513"/>
          </a:xfrm>
          <a:prstGeom prst="rect">
            <a:avLst/>
          </a:prstGeom>
          <a:solidFill>
            <a:schemeClr val="bg1"/>
          </a:solidFill>
        </p:spPr>
        <p:txBody>
          <a:bodyPr wrap="square" lIns="0" tIns="0" rIns="0" bIns="0">
            <a:spAutoFit/>
          </a:bodyPr>
          <a:lstStyle/>
          <a:p>
            <a:pPr algn="ctr"/>
            <a:r>
              <a:rPr lang="en-US" sz="614" dirty="0">
                <a:latin typeface="Calibri" panose="020F0502020204030204" pitchFamily="34" charset="0"/>
                <a:cs typeface="Calibri" panose="020F0502020204030204" pitchFamily="34" charset="0"/>
              </a:rPr>
              <a:t>Response to Provider</a:t>
            </a:r>
          </a:p>
        </p:txBody>
      </p:sp>
      <p:sp>
        <p:nvSpPr>
          <p:cNvPr id="199" name="TextBox 198">
            <a:extLst>
              <a:ext uri="{FF2B5EF4-FFF2-40B4-BE49-F238E27FC236}">
                <a16:creationId xmlns:a16="http://schemas.microsoft.com/office/drawing/2014/main" id="{BD12381C-8769-D9F0-5328-A0A451F1762E}"/>
              </a:ext>
            </a:extLst>
          </p:cNvPr>
          <p:cNvSpPr txBox="1"/>
          <p:nvPr/>
        </p:nvSpPr>
        <p:spPr>
          <a:xfrm>
            <a:off x="5546810" y="532539"/>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0" name="TextBox 199">
            <a:extLst>
              <a:ext uri="{FF2B5EF4-FFF2-40B4-BE49-F238E27FC236}">
                <a16:creationId xmlns:a16="http://schemas.microsoft.com/office/drawing/2014/main" id="{6DF3B32A-731F-811B-D303-457DC3C33AE8}"/>
              </a:ext>
            </a:extLst>
          </p:cNvPr>
          <p:cNvSpPr txBox="1"/>
          <p:nvPr/>
        </p:nvSpPr>
        <p:spPr>
          <a:xfrm>
            <a:off x="6761333" y="3012153"/>
            <a:ext cx="701019" cy="92333"/>
          </a:xfrm>
          <a:prstGeom prst="rect">
            <a:avLst/>
          </a:prstGeom>
          <a:solidFill>
            <a:srgbClr val="FEECF2"/>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p>
        </p:txBody>
      </p:sp>
      <p:sp>
        <p:nvSpPr>
          <p:cNvPr id="201" name="TextBox 200">
            <a:extLst>
              <a:ext uri="{FF2B5EF4-FFF2-40B4-BE49-F238E27FC236}">
                <a16:creationId xmlns:a16="http://schemas.microsoft.com/office/drawing/2014/main" id="{8DEF380A-3344-B311-F053-24FDCDFA0067}"/>
              </a:ext>
            </a:extLst>
          </p:cNvPr>
          <p:cNvSpPr txBox="1"/>
          <p:nvPr/>
        </p:nvSpPr>
        <p:spPr>
          <a:xfrm>
            <a:off x="5546810" y="5098590"/>
            <a:ext cx="701019" cy="92333"/>
          </a:xfrm>
          <a:prstGeom prst="rect">
            <a:avLst/>
          </a:prstGeom>
          <a:solidFill>
            <a:srgbClr val="FEECF2">
              <a:alpha val="46000"/>
            </a:srgbClr>
          </a:solidFill>
        </p:spPr>
        <p:txBody>
          <a:bodyPr wrap="square" lIns="0" tIns="0" rIns="0" bIns="0">
            <a:spAutoFit/>
          </a:bodyPr>
          <a:lstStyle/>
          <a:p>
            <a:r>
              <a:rPr lang="en-US" sz="600" dirty="0">
                <a:solidFill>
                  <a:srgbClr val="A71576"/>
                </a:solidFill>
                <a:latin typeface="Calibri" panose="020F0502020204030204" pitchFamily="34" charset="0"/>
                <a:cs typeface="Calibri" panose="020F0502020204030204" pitchFamily="34" charset="0"/>
              </a:rPr>
              <a:t>External Exchanges</a:t>
            </a:r>
            <a:r>
              <a:rPr lang="en-US" sz="600" i="1" dirty="0">
                <a:solidFill>
                  <a:srgbClr val="A71576"/>
                </a:solidFill>
                <a:latin typeface="Calibri" panose="020F0502020204030204" pitchFamily="34" charset="0"/>
                <a:cs typeface="Calibri" panose="020F0502020204030204" pitchFamily="34" charset="0"/>
              </a:rPr>
              <a:t>:</a:t>
            </a:r>
            <a:endParaRPr lang="en-US" sz="614" i="1" dirty="0">
              <a:solidFill>
                <a:srgbClr val="A71576"/>
              </a:solidFill>
              <a:latin typeface="Calibri" panose="020F0502020204030204" pitchFamily="34" charset="0"/>
              <a:cs typeface="Calibri" panose="020F0502020204030204" pitchFamily="34" charset="0"/>
            </a:endParaRPr>
          </a:p>
        </p:txBody>
      </p:sp>
      <p:sp>
        <p:nvSpPr>
          <p:cNvPr id="202" name="TextBox 201">
            <a:extLst>
              <a:ext uri="{FF2B5EF4-FFF2-40B4-BE49-F238E27FC236}">
                <a16:creationId xmlns:a16="http://schemas.microsoft.com/office/drawing/2014/main" id="{E360238D-CACE-6423-7554-6464E7ACE160}"/>
              </a:ext>
            </a:extLst>
          </p:cNvPr>
          <p:cNvSpPr txBox="1"/>
          <p:nvPr/>
        </p:nvSpPr>
        <p:spPr>
          <a:xfrm>
            <a:off x="6894380" y="3266565"/>
            <a:ext cx="1409327" cy="92333"/>
          </a:xfrm>
          <a:prstGeom prst="rect">
            <a:avLst/>
          </a:prstGeom>
          <a:solidFill>
            <a:srgbClr val="FEECF2"/>
          </a:solidFill>
        </p:spPr>
        <p:txBody>
          <a:bodyPr wrap="square" lIns="0" tIns="0" rIns="0" bIns="0">
            <a:spAutoFit/>
          </a:bodyPr>
          <a:lstStyle/>
          <a:p>
            <a:pPr algn="ctr"/>
            <a:r>
              <a:rPr lang="en-US" sz="600" dirty="0">
                <a:solidFill>
                  <a:schemeClr val="accent1">
                    <a:lumMod val="60000"/>
                    <a:lumOff val="40000"/>
                  </a:schemeClr>
                </a:solidFill>
                <a:latin typeface="Calibri" panose="020F0502020204030204" pitchFamily="34" charset="0"/>
                <a:cs typeface="Calibri" panose="020F0502020204030204" pitchFamily="34" charset="0"/>
              </a:rPr>
              <a:t>(</a:t>
            </a:r>
            <a:r>
              <a:rPr lang="en-US" sz="525" dirty="0">
                <a:solidFill>
                  <a:schemeClr val="accent1">
                    <a:lumMod val="60000"/>
                    <a:lumOff val="40000"/>
                  </a:schemeClr>
                </a:solidFill>
                <a:latin typeface="Consolas" panose="020B0609020204030204" pitchFamily="49" charset="0"/>
                <a:cs typeface="Calibri" panose="020F0502020204030204" pitchFamily="34" charset="0"/>
              </a:rPr>
              <a:t>$questionnaire-package </a:t>
            </a:r>
            <a:r>
              <a:rPr lang="en-US" sz="600" dirty="0">
                <a:solidFill>
                  <a:schemeClr val="accent1">
                    <a:lumMod val="60000"/>
                    <a:lumOff val="40000"/>
                  </a:schemeClr>
                </a:solidFill>
                <a:latin typeface="Calibri" panose="020F0502020204030204" pitchFamily="34" charset="0"/>
                <a:cs typeface="Calibri" panose="020F0502020204030204" pitchFamily="34" charset="0"/>
              </a:rPr>
              <a:t>operation)</a:t>
            </a:r>
          </a:p>
        </p:txBody>
      </p:sp>
      <p:sp>
        <p:nvSpPr>
          <p:cNvPr id="204" name="TextBox 203">
            <a:extLst>
              <a:ext uri="{FF2B5EF4-FFF2-40B4-BE49-F238E27FC236}">
                <a16:creationId xmlns:a16="http://schemas.microsoft.com/office/drawing/2014/main" id="{EF34F577-ABA8-AC97-1501-98D55E9C5208}"/>
              </a:ext>
            </a:extLst>
          </p:cNvPr>
          <p:cNvSpPr txBox="1"/>
          <p:nvPr/>
        </p:nvSpPr>
        <p:spPr>
          <a:xfrm>
            <a:off x="209258" y="810818"/>
            <a:ext cx="2499402" cy="1015663"/>
          </a:xfrm>
          <a:prstGeom prst="rect">
            <a:avLst/>
          </a:prstGeom>
          <a:noFill/>
        </p:spPr>
        <p:txBody>
          <a:bodyPr wrap="none" rtlCol="0">
            <a:spAutoFit/>
          </a:bodyPr>
          <a:lstStyle/>
          <a:p>
            <a:pPr marL="342900" indent="-342900">
              <a:buAutoNum type="arabicParenR"/>
            </a:pPr>
            <a:r>
              <a:rPr lang="en-US" sz="1200" dirty="0"/>
              <a:t>Coverage</a:t>
            </a:r>
          </a:p>
          <a:p>
            <a:pPr marL="342900" indent="-342900">
              <a:buAutoNum type="arabicParenR"/>
            </a:pPr>
            <a:r>
              <a:rPr lang="en-US" sz="1200" dirty="0"/>
              <a:t>PA requirements</a:t>
            </a:r>
          </a:p>
          <a:p>
            <a:pPr marL="342900" indent="-342900">
              <a:buAutoNum type="arabicParenR"/>
            </a:pPr>
            <a:r>
              <a:rPr lang="en-US" sz="1200" dirty="0"/>
              <a:t>Documentation requirements</a:t>
            </a:r>
          </a:p>
          <a:p>
            <a:pPr marL="342900" indent="-342900">
              <a:buAutoNum type="arabicParenR"/>
            </a:pPr>
            <a:r>
              <a:rPr lang="en-US" sz="1200" dirty="0"/>
              <a:t>PA authorization possible</a:t>
            </a:r>
          </a:p>
          <a:p>
            <a:pPr marL="342900" indent="-342900">
              <a:buAutoNum type="arabicParenR"/>
            </a:pPr>
            <a:endParaRPr lang="en-US" sz="1200" dirty="0"/>
          </a:p>
        </p:txBody>
      </p:sp>
      <p:sp>
        <p:nvSpPr>
          <p:cNvPr id="205" name="TextBox 204">
            <a:extLst>
              <a:ext uri="{FF2B5EF4-FFF2-40B4-BE49-F238E27FC236}">
                <a16:creationId xmlns:a16="http://schemas.microsoft.com/office/drawing/2014/main" id="{8FF6A5FC-3CA1-5CD6-4C92-1A3BEC9AEA9A}"/>
              </a:ext>
            </a:extLst>
          </p:cNvPr>
          <p:cNvSpPr txBox="1"/>
          <p:nvPr/>
        </p:nvSpPr>
        <p:spPr>
          <a:xfrm>
            <a:off x="168440" y="2694833"/>
            <a:ext cx="2532832" cy="1384995"/>
          </a:xfrm>
          <a:prstGeom prst="rect">
            <a:avLst/>
          </a:prstGeom>
          <a:noFill/>
        </p:spPr>
        <p:txBody>
          <a:bodyPr wrap="square" rtlCol="0">
            <a:spAutoFit/>
          </a:bodyPr>
          <a:lstStyle/>
          <a:p>
            <a:pPr marL="342900" indent="-342900">
              <a:buAutoNum type="arabicParenR"/>
            </a:pPr>
            <a:r>
              <a:rPr lang="en-US" sz="1200" dirty="0"/>
              <a:t>Specific data requirements</a:t>
            </a:r>
          </a:p>
          <a:p>
            <a:pPr marL="342900" indent="-342900">
              <a:buAutoNum type="arabicParenR"/>
            </a:pPr>
            <a:r>
              <a:rPr lang="en-US" sz="1200" dirty="0"/>
              <a:t>CQL to prepopulate</a:t>
            </a:r>
          </a:p>
          <a:p>
            <a:pPr marL="342900" indent="-342900">
              <a:buAutoNum type="arabicParenR"/>
            </a:pPr>
            <a:r>
              <a:rPr lang="en-US" sz="1200" dirty="0"/>
              <a:t>Standalone and Adaptive </a:t>
            </a:r>
          </a:p>
          <a:p>
            <a:pPr marL="342900" indent="-342900">
              <a:buAutoNum type="arabicParenR"/>
            </a:pPr>
            <a:r>
              <a:rPr lang="en-US" sz="1200" dirty="0"/>
              <a:t>Save documentation</a:t>
            </a:r>
          </a:p>
          <a:p>
            <a:pPr marL="342900" indent="-342900">
              <a:buAutoNum type="arabicParenR"/>
            </a:pPr>
            <a:r>
              <a:rPr lang="en-US" sz="1200" dirty="0"/>
              <a:t>PA authorization possible with adaptive questionnaire</a:t>
            </a:r>
          </a:p>
          <a:p>
            <a:pPr marL="342900" indent="-342900">
              <a:buAutoNum type="arabicParenR"/>
            </a:pPr>
            <a:endParaRPr lang="en-US" sz="1200" dirty="0"/>
          </a:p>
        </p:txBody>
      </p:sp>
      <p:sp>
        <p:nvSpPr>
          <p:cNvPr id="206" name="TextBox 205">
            <a:extLst>
              <a:ext uri="{FF2B5EF4-FFF2-40B4-BE49-F238E27FC236}">
                <a16:creationId xmlns:a16="http://schemas.microsoft.com/office/drawing/2014/main" id="{56BC52F3-F14A-524E-E88E-E1EAD8B6B618}"/>
              </a:ext>
            </a:extLst>
          </p:cNvPr>
          <p:cNvSpPr txBox="1"/>
          <p:nvPr/>
        </p:nvSpPr>
        <p:spPr>
          <a:xfrm>
            <a:off x="106085" y="4997195"/>
            <a:ext cx="2648368" cy="1384995"/>
          </a:xfrm>
          <a:prstGeom prst="rect">
            <a:avLst/>
          </a:prstGeom>
          <a:noFill/>
        </p:spPr>
        <p:txBody>
          <a:bodyPr wrap="square" rtlCol="0">
            <a:spAutoFit/>
          </a:bodyPr>
          <a:lstStyle/>
          <a:p>
            <a:pPr marL="342900" indent="-342900">
              <a:buAutoNum type="arabicParenR"/>
            </a:pPr>
            <a:r>
              <a:rPr lang="en-US" sz="1200" dirty="0"/>
              <a:t>Submit request and documentation</a:t>
            </a:r>
          </a:p>
          <a:p>
            <a:pPr marL="342900" indent="-342900">
              <a:buFont typeface="Arial"/>
              <a:buAutoNum type="arabicParenR"/>
            </a:pPr>
            <a:r>
              <a:rPr lang="en-US" sz="1200" dirty="0"/>
              <a:t>All PA responses (authorize, Pend, Deny)</a:t>
            </a:r>
          </a:p>
          <a:p>
            <a:pPr marL="342900" indent="-342900">
              <a:buAutoNum type="arabicParenR"/>
            </a:pPr>
            <a:r>
              <a:rPr lang="en-US" sz="1200" dirty="0"/>
              <a:t>Request additional documentation</a:t>
            </a:r>
          </a:p>
          <a:p>
            <a:pPr marL="342900" indent="-342900">
              <a:buAutoNum type="arabicParenR"/>
            </a:pPr>
            <a:r>
              <a:rPr lang="en-US" sz="1200" dirty="0"/>
              <a:t>Respond to request with CDex</a:t>
            </a:r>
          </a:p>
        </p:txBody>
      </p:sp>
    </p:spTree>
    <p:extLst>
      <p:ext uri="{BB962C8B-B14F-4D97-AF65-F5344CB8AC3E}">
        <p14:creationId xmlns:p14="http://schemas.microsoft.com/office/powerpoint/2010/main" val="331393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EFF-228D-4618-CEE3-5C5F4D4460CD}"/>
              </a:ext>
            </a:extLst>
          </p:cNvPr>
          <p:cNvSpPr>
            <a:spLocks noGrp="1"/>
          </p:cNvSpPr>
          <p:nvPr>
            <p:ph type="title"/>
          </p:nvPr>
        </p:nvSpPr>
        <p:spPr/>
        <p:txBody>
          <a:bodyPr/>
          <a:lstStyle/>
          <a:p>
            <a:r>
              <a:rPr lang="en-US" dirty="0"/>
              <a:t>CRD –Information </a:t>
            </a:r>
          </a:p>
        </p:txBody>
      </p:sp>
      <p:sp>
        <p:nvSpPr>
          <p:cNvPr id="3" name="Text Placeholder 2">
            <a:extLst>
              <a:ext uri="{FF2B5EF4-FFF2-40B4-BE49-F238E27FC236}">
                <a16:creationId xmlns:a16="http://schemas.microsoft.com/office/drawing/2014/main" id="{56268EAA-114F-6BDD-C52D-FD404881E5A5}"/>
              </a:ext>
            </a:extLst>
          </p:cNvPr>
          <p:cNvSpPr>
            <a:spLocks noGrp="1"/>
          </p:cNvSpPr>
          <p:nvPr>
            <p:ph type="body" sz="quarter" idx="14"/>
          </p:nvPr>
        </p:nvSpPr>
        <p:spPr>
          <a:xfrm>
            <a:off x="3951214" y="1192252"/>
            <a:ext cx="7849086" cy="4980416"/>
          </a:xfrm>
        </p:spPr>
        <p:txBody>
          <a:bodyPr/>
          <a:lstStyle/>
          <a:p>
            <a:r>
              <a:rPr lang="en-US" dirty="0"/>
              <a:t>Payer Information / Validation </a:t>
            </a:r>
          </a:p>
          <a:p>
            <a:pPr lvl="1"/>
            <a:r>
              <a:rPr lang="en-US" dirty="0"/>
              <a:t>Membership (typically based on X12 270/271)</a:t>
            </a:r>
          </a:p>
          <a:p>
            <a:pPr lvl="1"/>
            <a:r>
              <a:rPr lang="en-US" dirty="0"/>
              <a:t>Plan(s)(same)</a:t>
            </a:r>
          </a:p>
          <a:p>
            <a:pPr lvl="1"/>
            <a:r>
              <a:rPr lang="en-US" dirty="0"/>
              <a:t>Covered Services / Devices</a:t>
            </a:r>
          </a:p>
          <a:p>
            <a:pPr lvl="1"/>
            <a:r>
              <a:rPr lang="en-US" dirty="0"/>
              <a:t>Prior Activity (e.g., billed/paid services)</a:t>
            </a:r>
          </a:p>
          <a:p>
            <a:pPr lvl="1"/>
            <a:r>
              <a:rPr lang="en-US" dirty="0"/>
              <a:t>PA services / devices - including network / site of service</a:t>
            </a:r>
          </a:p>
          <a:p>
            <a:r>
              <a:rPr lang="en-US" dirty="0"/>
              <a:t>Provider Information</a:t>
            </a:r>
          </a:p>
          <a:p>
            <a:pPr lvl="1"/>
            <a:r>
              <a:rPr lang="en-US" dirty="0"/>
              <a:t>Provider</a:t>
            </a:r>
          </a:p>
          <a:p>
            <a:pPr lvl="1"/>
            <a:r>
              <a:rPr lang="en-US" dirty="0"/>
              <a:t>Organization</a:t>
            </a:r>
          </a:p>
          <a:p>
            <a:pPr lvl="1"/>
            <a:r>
              <a:rPr lang="en-US" dirty="0"/>
              <a:t>Patient</a:t>
            </a:r>
          </a:p>
          <a:p>
            <a:pPr lvl="1"/>
            <a:r>
              <a:rPr lang="en-US" dirty="0"/>
              <a:t>Coverage</a:t>
            </a:r>
          </a:p>
          <a:p>
            <a:pPr lvl="1"/>
            <a:r>
              <a:rPr lang="en-US" dirty="0"/>
              <a:t>Services/Devices</a:t>
            </a:r>
          </a:p>
          <a:p>
            <a:pPr lvl="1"/>
            <a:r>
              <a:rPr lang="en-US" dirty="0"/>
              <a:t>Medical Record access</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96317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766AA83A-39AD-F90D-D06D-7A86A95D1D0D}"/>
              </a:ext>
            </a:extLst>
          </p:cNvPr>
          <p:cNvSpPr/>
          <p:nvPr/>
        </p:nvSpPr>
        <p:spPr>
          <a:xfrm>
            <a:off x="7298572"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3" name="Rectangle: Rounded Corners 52">
            <a:extLst>
              <a:ext uri="{FF2B5EF4-FFF2-40B4-BE49-F238E27FC236}">
                <a16:creationId xmlns:a16="http://schemas.microsoft.com/office/drawing/2014/main" id="{5AE5BBEF-952C-FF97-37A1-54824FF0359E}"/>
              </a:ext>
            </a:extLst>
          </p:cNvPr>
          <p:cNvSpPr/>
          <p:nvPr/>
        </p:nvSpPr>
        <p:spPr>
          <a:xfrm>
            <a:off x="7298572"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Rectangle: Rounded Corners 53">
            <a:extLst>
              <a:ext uri="{FF2B5EF4-FFF2-40B4-BE49-F238E27FC236}">
                <a16:creationId xmlns:a16="http://schemas.microsoft.com/office/drawing/2014/main" id="{C4C5223B-C9A3-AE58-FBFD-31BF75C990CB}"/>
              </a:ext>
            </a:extLst>
          </p:cNvPr>
          <p:cNvSpPr/>
          <p:nvPr/>
        </p:nvSpPr>
        <p:spPr>
          <a:xfrm>
            <a:off x="7298572"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5" name="Rectangle: Rounded Corners 54">
            <a:extLst>
              <a:ext uri="{FF2B5EF4-FFF2-40B4-BE49-F238E27FC236}">
                <a16:creationId xmlns:a16="http://schemas.microsoft.com/office/drawing/2014/main" id="{36209A7A-7A33-46FB-9A1B-865730662A24}"/>
              </a:ext>
            </a:extLst>
          </p:cNvPr>
          <p:cNvSpPr/>
          <p:nvPr/>
        </p:nvSpPr>
        <p:spPr>
          <a:xfrm>
            <a:off x="7298572"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6" name="Rectangle: Rounded Corners 55">
            <a:extLst>
              <a:ext uri="{FF2B5EF4-FFF2-40B4-BE49-F238E27FC236}">
                <a16:creationId xmlns:a16="http://schemas.microsoft.com/office/drawing/2014/main" id="{DE053356-2002-3114-1DE5-77341D405252}"/>
              </a:ext>
            </a:extLst>
          </p:cNvPr>
          <p:cNvSpPr/>
          <p:nvPr/>
        </p:nvSpPr>
        <p:spPr>
          <a:xfrm>
            <a:off x="7298572"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Payer CDS / Production Systems</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Rectangle: Rounded Corners 43">
            <a:extLst>
              <a:ext uri="{FF2B5EF4-FFF2-40B4-BE49-F238E27FC236}">
                <a16:creationId xmlns:a16="http://schemas.microsoft.com/office/drawing/2014/main" id="{90983FCB-676B-8E29-4882-386EB4F165DD}"/>
              </a:ext>
            </a:extLst>
          </p:cNvPr>
          <p:cNvSpPr/>
          <p:nvPr/>
        </p:nvSpPr>
        <p:spPr>
          <a:xfrm>
            <a:off x="2535878" y="1191821"/>
            <a:ext cx="2191869" cy="5307888"/>
          </a:xfrm>
          <a:prstGeom prst="roundRect">
            <a:avLst>
              <a:gd name="adj" fmla="val 0"/>
            </a:avLst>
          </a:prstGeom>
          <a:solidFill>
            <a:srgbClr val="FCF0D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21" name="TextBox 120">
            <a:extLst>
              <a:ext uri="{FF2B5EF4-FFF2-40B4-BE49-F238E27FC236}">
                <a16:creationId xmlns:a16="http://schemas.microsoft.com/office/drawing/2014/main" id="{9BEC589D-D095-3665-FE00-2A3888AE4C9E}"/>
              </a:ext>
            </a:extLst>
          </p:cNvPr>
          <p:cNvSpPr txBox="1"/>
          <p:nvPr/>
        </p:nvSpPr>
        <p:spPr>
          <a:xfrm>
            <a:off x="3627775" y="386584"/>
            <a:ext cx="8249800"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a:ea typeface="+mn-ea"/>
                <a:cs typeface="+mn-cs"/>
              </a:rPr>
              <a:t>CRD Hooks – Purpose, Requirements, Exchanges, Optional Uses</a:t>
            </a:r>
            <a:endParaRPr kumimoji="0" lang="en-US"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4" name="Rectangle: Rounded Corners 13">
            <a:extLst>
              <a:ext uri="{FF2B5EF4-FFF2-40B4-BE49-F238E27FC236}">
                <a16:creationId xmlns:a16="http://schemas.microsoft.com/office/drawing/2014/main" id="{AF9E1517-51ED-44CE-4190-3AB508B0B418}"/>
              </a:ext>
            </a:extLst>
          </p:cNvPr>
          <p:cNvSpPr/>
          <p:nvPr/>
        </p:nvSpPr>
        <p:spPr>
          <a:xfrm>
            <a:off x="2903816" y="5772952"/>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Dispatch</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Set Revision</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7" name="Rectangle: Rounded Corners 16">
            <a:extLst>
              <a:ext uri="{FF2B5EF4-FFF2-40B4-BE49-F238E27FC236}">
                <a16:creationId xmlns:a16="http://schemas.microsoft.com/office/drawing/2014/main" id="{F1F90BE2-1C13-4AB1-0D4D-DE83C22A3777}"/>
              </a:ext>
            </a:extLst>
          </p:cNvPr>
          <p:cNvSpPr/>
          <p:nvPr/>
        </p:nvSpPr>
        <p:spPr>
          <a:xfrm>
            <a:off x="2903816" y="4735313"/>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Sign</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(or revision)</a:t>
            </a:r>
            <a:endParaRPr kumimoji="0" lang="en-US" sz="9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1" name="Rectangle: Rounded Corners 20">
            <a:extLst>
              <a:ext uri="{FF2B5EF4-FFF2-40B4-BE49-F238E27FC236}">
                <a16:creationId xmlns:a16="http://schemas.microsoft.com/office/drawing/2014/main" id="{E0741753-52F9-8A62-0DCE-3EA056F76E60}"/>
              </a:ext>
            </a:extLst>
          </p:cNvPr>
          <p:cNvSpPr/>
          <p:nvPr/>
        </p:nvSpPr>
        <p:spPr>
          <a:xfrm>
            <a:off x="2903816" y="3697675"/>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Order Select</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(optional)</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2" name="Rectangle: Rounded Corners 21">
            <a:extLst>
              <a:ext uri="{FF2B5EF4-FFF2-40B4-BE49-F238E27FC236}">
                <a16:creationId xmlns:a16="http://schemas.microsoft.com/office/drawing/2014/main" id="{00499527-7098-7CAE-9172-8CD0D47A84EE}"/>
              </a:ext>
            </a:extLst>
          </p:cNvPr>
          <p:cNvSpPr/>
          <p:nvPr/>
        </p:nvSpPr>
        <p:spPr>
          <a:xfrm>
            <a:off x="2903816" y="2660037"/>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Encounter Start</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3" name="Rectangle: Rounded Corners 22">
            <a:extLst>
              <a:ext uri="{FF2B5EF4-FFF2-40B4-BE49-F238E27FC236}">
                <a16:creationId xmlns:a16="http://schemas.microsoft.com/office/drawing/2014/main" id="{32F067C3-5649-81D2-92A7-CAF48BD08FA7}"/>
              </a:ext>
            </a:extLst>
          </p:cNvPr>
          <p:cNvSpPr/>
          <p:nvPr/>
        </p:nvSpPr>
        <p:spPr>
          <a:xfrm>
            <a:off x="2903816" y="1622398"/>
            <a:ext cx="1447916" cy="488750"/>
          </a:xfrm>
          <a:prstGeom prst="roundRect">
            <a:avLst/>
          </a:prstGeom>
          <a:solidFill>
            <a:srgbClr val="EFF4F5"/>
          </a:solidFill>
          <a:ln>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000000"/>
                </a:solidFill>
                <a:effectLst/>
                <a:uLnTx/>
                <a:uFillTx/>
                <a:latin typeface="Arial" panose="020B0604020202020204"/>
                <a:ea typeface="+mn-ea"/>
                <a:cs typeface="+mn-cs"/>
              </a:rPr>
              <a:t>Appointment Book</a:t>
            </a:r>
            <a:endParaRPr kumimoji="0" lang="en-US" sz="10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4" name="Straight Arrow Connector 23">
            <a:extLst>
              <a:ext uri="{FF2B5EF4-FFF2-40B4-BE49-F238E27FC236}">
                <a16:creationId xmlns:a16="http://schemas.microsoft.com/office/drawing/2014/main" id="{59E57DBF-5160-2C51-70C1-CF19168F42F9}"/>
              </a:ext>
            </a:extLst>
          </p:cNvPr>
          <p:cNvCxnSpPr>
            <a:cxnSpLocks/>
            <a:stCxn id="23" idx="2"/>
            <a:endCxn id="22" idx="0"/>
          </p:cNvCxnSpPr>
          <p:nvPr/>
        </p:nvCxnSpPr>
        <p:spPr>
          <a:xfrm>
            <a:off x="3627774" y="2111148"/>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68934F5-30CA-A46E-5A43-4E72EB935052}"/>
              </a:ext>
            </a:extLst>
          </p:cNvPr>
          <p:cNvCxnSpPr>
            <a:cxnSpLocks/>
            <a:stCxn id="22" idx="2"/>
            <a:endCxn id="21" idx="0"/>
          </p:cNvCxnSpPr>
          <p:nvPr/>
        </p:nvCxnSpPr>
        <p:spPr>
          <a:xfrm>
            <a:off x="3627774" y="3148787"/>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3DBFB7D-D547-D16E-58CE-5090A892739B}"/>
              </a:ext>
            </a:extLst>
          </p:cNvPr>
          <p:cNvCxnSpPr>
            <a:cxnSpLocks/>
            <a:stCxn id="21" idx="2"/>
            <a:endCxn id="17" idx="0"/>
          </p:cNvCxnSpPr>
          <p:nvPr/>
        </p:nvCxnSpPr>
        <p:spPr>
          <a:xfrm>
            <a:off x="3627774" y="4186425"/>
            <a:ext cx="0" cy="548888"/>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FDD694E-37BD-6F8D-82A2-66A4E4EE0DBC}"/>
              </a:ext>
            </a:extLst>
          </p:cNvPr>
          <p:cNvCxnSpPr>
            <a:cxnSpLocks/>
            <a:stCxn id="17" idx="2"/>
            <a:endCxn id="14" idx="0"/>
          </p:cNvCxnSpPr>
          <p:nvPr/>
        </p:nvCxnSpPr>
        <p:spPr>
          <a:xfrm>
            <a:off x="3627774" y="5224063"/>
            <a:ext cx="0" cy="548889"/>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0C83D754-265D-8CE1-2D28-7C29B8E9526D}"/>
              </a:ext>
            </a:extLst>
          </p:cNvPr>
          <p:cNvSpPr txBox="1"/>
          <p:nvPr/>
        </p:nvSpPr>
        <p:spPr>
          <a:xfrm>
            <a:off x="2535877" y="1248529"/>
            <a:ext cx="2191869" cy="215444"/>
          </a:xfrm>
          <a:prstGeom prst="rect">
            <a:avLst/>
          </a:prstGeom>
          <a:no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Provider System(s)</a:t>
            </a:r>
            <a:endParaRPr kumimoji="0" lang="en-US" sz="1400" b="1"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6" name="Rectangle: Rounded Corners 45">
            <a:extLst>
              <a:ext uri="{FF2B5EF4-FFF2-40B4-BE49-F238E27FC236}">
                <a16:creationId xmlns:a16="http://schemas.microsoft.com/office/drawing/2014/main" id="{D686B2F7-AAD9-8AEF-9483-01FF684BF9F3}"/>
              </a:ext>
            </a:extLst>
          </p:cNvPr>
          <p:cNvSpPr/>
          <p:nvPr/>
        </p:nvSpPr>
        <p:spPr>
          <a:xfrm>
            <a:off x="9484770" y="2638905"/>
            <a:ext cx="304673" cy="3693006"/>
          </a:xfrm>
          <a:prstGeom prst="roundRect">
            <a:avLst>
              <a:gd name="adj" fmla="val 0"/>
            </a:avLst>
          </a:prstGeom>
          <a:solidFill>
            <a:schemeClr val="accent4">
              <a:lumMod val="20000"/>
              <a:lumOff val="80000"/>
            </a:schemeClr>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rPr>
              <a:t>CACHE</a:t>
            </a:r>
          </a:p>
        </p:txBody>
      </p:sp>
      <p:cxnSp>
        <p:nvCxnSpPr>
          <p:cNvPr id="47" name="Straight Arrow Connector 46">
            <a:extLst>
              <a:ext uri="{FF2B5EF4-FFF2-40B4-BE49-F238E27FC236}">
                <a16:creationId xmlns:a16="http://schemas.microsoft.com/office/drawing/2014/main" id="{4CD3A418-7FE7-FED6-05EA-ECA242CEE2C5}"/>
              </a:ext>
            </a:extLst>
          </p:cNvPr>
          <p:cNvCxnSpPr>
            <a:cxnSpLocks/>
          </p:cNvCxnSpPr>
          <p:nvPr/>
        </p:nvCxnSpPr>
        <p:spPr>
          <a:xfrm>
            <a:off x="4370633" y="1740857"/>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873EE1A-B880-C179-A9D9-D56B487528DC}"/>
              </a:ext>
            </a:extLst>
          </p:cNvPr>
          <p:cNvSpPr txBox="1"/>
          <p:nvPr/>
        </p:nvSpPr>
        <p:spPr>
          <a:xfrm>
            <a:off x="5020809" y="1671607"/>
            <a:ext cx="155448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Appointment</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0" name="Straight Arrow Connector 79">
            <a:extLst>
              <a:ext uri="{FF2B5EF4-FFF2-40B4-BE49-F238E27FC236}">
                <a16:creationId xmlns:a16="http://schemas.microsoft.com/office/drawing/2014/main" id="{C9FD110D-7E66-3007-13A2-AD291923147B}"/>
              </a:ext>
            </a:extLst>
          </p:cNvPr>
          <p:cNvCxnSpPr>
            <a:cxnSpLocks/>
          </p:cNvCxnSpPr>
          <p:nvPr/>
        </p:nvCxnSpPr>
        <p:spPr>
          <a:xfrm>
            <a:off x="4370633" y="2004094"/>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6B006CF9-96C0-BC86-FEF1-1CBA994CA0AF}"/>
              </a:ext>
            </a:extLst>
          </p:cNvPr>
          <p:cNvCxnSpPr>
            <a:cxnSpLocks/>
          </p:cNvCxnSpPr>
          <p:nvPr/>
        </p:nvCxnSpPr>
        <p:spPr>
          <a:xfrm>
            <a:off x="4370633" y="2774690"/>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05951E8A-95B0-2F89-2D15-DDAB14183D56}"/>
              </a:ext>
            </a:extLst>
          </p:cNvPr>
          <p:cNvSpPr txBox="1"/>
          <p:nvPr/>
        </p:nvSpPr>
        <p:spPr>
          <a:xfrm>
            <a:off x="5386569" y="2696399"/>
            <a:ext cx="8229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84" name="Straight Arrow Connector 83">
            <a:extLst>
              <a:ext uri="{FF2B5EF4-FFF2-40B4-BE49-F238E27FC236}">
                <a16:creationId xmlns:a16="http://schemas.microsoft.com/office/drawing/2014/main" id="{21E83A1D-5D94-F753-DA92-9C6D36345026}"/>
              </a:ext>
            </a:extLst>
          </p:cNvPr>
          <p:cNvCxnSpPr>
            <a:cxnSpLocks/>
          </p:cNvCxnSpPr>
          <p:nvPr/>
        </p:nvCxnSpPr>
        <p:spPr>
          <a:xfrm>
            <a:off x="4370633" y="3037927"/>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EC91438E-5E05-84F0-7FAC-7C7CDF859F78}"/>
              </a:ext>
            </a:extLst>
          </p:cNvPr>
          <p:cNvSpPr txBox="1"/>
          <p:nvPr/>
        </p:nvSpPr>
        <p:spPr>
          <a:xfrm>
            <a:off x="5043669" y="1925369"/>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96" name="TextBox 95">
            <a:extLst>
              <a:ext uri="{FF2B5EF4-FFF2-40B4-BE49-F238E27FC236}">
                <a16:creationId xmlns:a16="http://schemas.microsoft.com/office/drawing/2014/main" id="{0DEC53EF-7A5B-3F1A-6205-BFF2C285D473}"/>
              </a:ext>
            </a:extLst>
          </p:cNvPr>
          <p:cNvSpPr txBox="1"/>
          <p:nvPr/>
        </p:nvSpPr>
        <p:spPr>
          <a:xfrm>
            <a:off x="5110321" y="2958787"/>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97" name="Straight Arrow Connector 96">
            <a:extLst>
              <a:ext uri="{FF2B5EF4-FFF2-40B4-BE49-F238E27FC236}">
                <a16:creationId xmlns:a16="http://schemas.microsoft.com/office/drawing/2014/main" id="{375F7DD3-1AAB-7F19-C112-94231891615B}"/>
              </a:ext>
            </a:extLst>
          </p:cNvPr>
          <p:cNvCxnSpPr>
            <a:cxnSpLocks/>
          </p:cNvCxnSpPr>
          <p:nvPr/>
        </p:nvCxnSpPr>
        <p:spPr>
          <a:xfrm>
            <a:off x="4370633" y="3835222"/>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81209F86-C9A3-F025-C5F1-FEB5CB0DD2F4}"/>
              </a:ext>
            </a:extLst>
          </p:cNvPr>
          <p:cNvSpPr txBox="1"/>
          <p:nvPr/>
        </p:nvSpPr>
        <p:spPr>
          <a:xfrm>
            <a:off x="5194079" y="3749678"/>
            <a:ext cx="12079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02B87DDC-AB19-EE56-2063-799E1F9A6508}"/>
              </a:ext>
            </a:extLst>
          </p:cNvPr>
          <p:cNvCxnSpPr>
            <a:cxnSpLocks/>
          </p:cNvCxnSpPr>
          <p:nvPr/>
        </p:nvCxnSpPr>
        <p:spPr>
          <a:xfrm>
            <a:off x="4370633" y="4098459"/>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E7E1F4EE-5507-6589-E7CF-F4581735348A}"/>
              </a:ext>
            </a:extLst>
          </p:cNvPr>
          <p:cNvSpPr txBox="1"/>
          <p:nvPr/>
        </p:nvSpPr>
        <p:spPr>
          <a:xfrm>
            <a:off x="5110321" y="4019319"/>
            <a:ext cx="1375457"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All responses are optional</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4" name="Straight Arrow Connector 123">
            <a:extLst>
              <a:ext uri="{FF2B5EF4-FFF2-40B4-BE49-F238E27FC236}">
                <a16:creationId xmlns:a16="http://schemas.microsoft.com/office/drawing/2014/main" id="{FF4A2EA1-A13E-4E3A-A683-EE270F8F8967}"/>
              </a:ext>
            </a:extLst>
          </p:cNvPr>
          <p:cNvCxnSpPr>
            <a:cxnSpLocks/>
          </p:cNvCxnSpPr>
          <p:nvPr/>
        </p:nvCxnSpPr>
        <p:spPr>
          <a:xfrm>
            <a:off x="4368618" y="4836599"/>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192F5C57-A497-FE2E-C331-A1839684966F}"/>
              </a:ext>
            </a:extLst>
          </p:cNvPr>
          <p:cNvSpPr txBox="1"/>
          <p:nvPr/>
        </p:nvSpPr>
        <p:spPr>
          <a:xfrm>
            <a:off x="5180829" y="4751055"/>
            <a:ext cx="123444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26" name="Straight Arrow Connector 125">
            <a:extLst>
              <a:ext uri="{FF2B5EF4-FFF2-40B4-BE49-F238E27FC236}">
                <a16:creationId xmlns:a16="http://schemas.microsoft.com/office/drawing/2014/main" id="{C1F3D51B-EECD-821A-1FA8-2BB428005D90}"/>
              </a:ext>
            </a:extLst>
          </p:cNvPr>
          <p:cNvCxnSpPr>
            <a:cxnSpLocks/>
          </p:cNvCxnSpPr>
          <p:nvPr/>
        </p:nvCxnSpPr>
        <p:spPr>
          <a:xfrm>
            <a:off x="4368618" y="5099836"/>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662AFB6B-B2FB-F70B-8ED6-82C3EA074B5C}"/>
              </a:ext>
            </a:extLst>
          </p:cNvPr>
          <p:cNvCxnSpPr>
            <a:cxnSpLocks/>
          </p:cNvCxnSpPr>
          <p:nvPr/>
        </p:nvCxnSpPr>
        <p:spPr>
          <a:xfrm>
            <a:off x="4368618" y="5893601"/>
            <a:ext cx="292608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45E2FF39-EDC6-B91C-B86D-A2ED1FCA86B3}"/>
              </a:ext>
            </a:extLst>
          </p:cNvPr>
          <p:cNvSpPr txBox="1"/>
          <p:nvPr/>
        </p:nvSpPr>
        <p:spPr>
          <a:xfrm>
            <a:off x="5180829" y="5808057"/>
            <a:ext cx="1234440" cy="2769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Pre-Fetch, Token, Order(s)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0" name="Straight Arrow Connector 129">
            <a:extLst>
              <a:ext uri="{FF2B5EF4-FFF2-40B4-BE49-F238E27FC236}">
                <a16:creationId xmlns:a16="http://schemas.microsoft.com/office/drawing/2014/main" id="{9BF2D5E8-6609-D8B4-E56A-D773E2273E31}"/>
              </a:ext>
            </a:extLst>
          </p:cNvPr>
          <p:cNvCxnSpPr>
            <a:cxnSpLocks/>
          </p:cNvCxnSpPr>
          <p:nvPr/>
        </p:nvCxnSpPr>
        <p:spPr>
          <a:xfrm>
            <a:off x="4368618" y="6156838"/>
            <a:ext cx="2926080" cy="0"/>
          </a:xfrm>
          <a:prstGeom prst="straightConnector1">
            <a:avLst/>
          </a:prstGeom>
          <a:ln w="15875">
            <a:solidFill>
              <a:schemeClr val="tx1"/>
            </a:solidFill>
            <a:headEnd type="stealth" w="lg" len="lg"/>
            <a:tailEnd type="none" w="lg" len="lg"/>
          </a:ln>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98EB1DE3-CB8D-DB12-CBC6-F46E9343E7BD}"/>
              </a:ext>
            </a:extLst>
          </p:cNvPr>
          <p:cNvSpPr txBox="1"/>
          <p:nvPr/>
        </p:nvSpPr>
        <p:spPr>
          <a:xfrm>
            <a:off x="5043669" y="5014291"/>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133" name="TextBox 132">
            <a:extLst>
              <a:ext uri="{FF2B5EF4-FFF2-40B4-BE49-F238E27FC236}">
                <a16:creationId xmlns:a16="http://schemas.microsoft.com/office/drawing/2014/main" id="{41FE8622-85AD-5767-3313-F356721788A7}"/>
              </a:ext>
            </a:extLst>
          </p:cNvPr>
          <p:cNvSpPr txBox="1"/>
          <p:nvPr/>
        </p:nvSpPr>
        <p:spPr>
          <a:xfrm>
            <a:off x="5043669" y="6082878"/>
            <a:ext cx="1508760" cy="138499"/>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Card(s), System Action(s), SD(s)</a:t>
            </a:r>
            <a:endParaRPr kumimoji="0" lang="en-US" sz="9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cxnSp>
        <p:nvCxnSpPr>
          <p:cNvPr id="135" name="Straight Arrow Connector 134">
            <a:extLst>
              <a:ext uri="{FF2B5EF4-FFF2-40B4-BE49-F238E27FC236}">
                <a16:creationId xmlns:a16="http://schemas.microsoft.com/office/drawing/2014/main" id="{8E073D94-8094-8C1B-6FCA-C1E93162F936}"/>
              </a:ext>
            </a:extLst>
          </p:cNvPr>
          <p:cNvCxnSpPr>
            <a:cxnSpLocks/>
          </p:cNvCxnSpPr>
          <p:nvPr/>
        </p:nvCxnSpPr>
        <p:spPr>
          <a:xfrm>
            <a:off x="8745858" y="2904412"/>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D5B3AA85-8D6B-2F9E-4E03-730062FFEF5C}"/>
              </a:ext>
            </a:extLst>
          </p:cNvPr>
          <p:cNvCxnSpPr>
            <a:cxnSpLocks/>
          </p:cNvCxnSpPr>
          <p:nvPr/>
        </p:nvCxnSpPr>
        <p:spPr>
          <a:xfrm>
            <a:off x="8745858" y="3942050"/>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338EE042-9BC2-9E50-3E78-92ADF3FDDD04}"/>
              </a:ext>
            </a:extLst>
          </p:cNvPr>
          <p:cNvCxnSpPr>
            <a:cxnSpLocks/>
          </p:cNvCxnSpPr>
          <p:nvPr/>
        </p:nvCxnSpPr>
        <p:spPr>
          <a:xfrm flipH="1">
            <a:off x="8745858" y="4998899"/>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1AEDA05-70BE-046F-187B-26EA7DD30284}"/>
              </a:ext>
            </a:extLst>
          </p:cNvPr>
          <p:cNvCxnSpPr>
            <a:cxnSpLocks/>
          </p:cNvCxnSpPr>
          <p:nvPr/>
        </p:nvCxnSpPr>
        <p:spPr>
          <a:xfrm flipH="1">
            <a:off x="8745858" y="6017327"/>
            <a:ext cx="731520"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 name="Straight Arrow Connector 1">
            <a:extLst>
              <a:ext uri="{FF2B5EF4-FFF2-40B4-BE49-F238E27FC236}">
                <a16:creationId xmlns:a16="http://schemas.microsoft.com/office/drawing/2014/main" id="{B312D0D0-7FA4-D162-0C95-2AC7510E9EE8}"/>
              </a:ext>
            </a:extLst>
          </p:cNvPr>
          <p:cNvCxnSpPr>
            <a:cxnSpLocks/>
          </p:cNvCxnSpPr>
          <p:nvPr/>
        </p:nvCxnSpPr>
        <p:spPr>
          <a:xfrm>
            <a:off x="2667758" y="3976323"/>
            <a:ext cx="264065" cy="0"/>
          </a:xfrm>
          <a:prstGeom prst="straightConnector1">
            <a:avLst/>
          </a:prstGeom>
          <a:ln w="15875">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2BF79B5-44CC-3145-7FBD-E13A00DE3870}"/>
              </a:ext>
            </a:extLst>
          </p:cNvPr>
          <p:cNvCxnSpPr>
            <a:cxnSpLocks/>
          </p:cNvCxnSpPr>
          <p:nvPr/>
        </p:nvCxnSpPr>
        <p:spPr>
          <a:xfrm>
            <a:off x="2667758" y="4391772"/>
            <a:ext cx="472115" cy="0"/>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921DFC78-E502-295B-F1FF-5205B883E186}"/>
              </a:ext>
            </a:extLst>
          </p:cNvPr>
          <p:cNvCxnSpPr>
            <a:cxnSpLocks/>
          </p:cNvCxnSpPr>
          <p:nvPr/>
        </p:nvCxnSpPr>
        <p:spPr>
          <a:xfrm>
            <a:off x="2673242" y="3977042"/>
            <a:ext cx="0" cy="423356"/>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9CB0520-47D7-EE77-F716-7815C65605B8}"/>
              </a:ext>
            </a:extLst>
          </p:cNvPr>
          <p:cNvCxnSpPr>
            <a:cxnSpLocks/>
          </p:cNvCxnSpPr>
          <p:nvPr/>
        </p:nvCxnSpPr>
        <p:spPr>
          <a:xfrm>
            <a:off x="3139873" y="4186095"/>
            <a:ext cx="0" cy="214303"/>
          </a:xfrm>
          <a:prstGeom prst="straightConnector1">
            <a:avLst/>
          </a:prstGeom>
          <a:ln w="15875">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398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6366376-CB39-2CC2-AB90-396728D79EE2}"/>
              </a:ext>
            </a:extLst>
          </p:cNvPr>
          <p:cNvSpPr>
            <a:spLocks noGrp="1"/>
          </p:cNvSpPr>
          <p:nvPr>
            <p:ph type="body" sz="quarter" idx="14"/>
          </p:nvPr>
        </p:nvSpPr>
        <p:spPr/>
        <p:txBody>
          <a:bodyPr/>
          <a:lstStyle/>
          <a:p>
            <a:r>
              <a:rPr lang="en-US" dirty="0"/>
              <a:t>Hypothetical architectural approach to meet CRD requirements</a:t>
            </a:r>
          </a:p>
          <a:p>
            <a:r>
              <a:rPr lang="en-US" dirty="0"/>
              <a:t>Not a ‘required’ mechanism</a:t>
            </a:r>
          </a:p>
          <a:p>
            <a:pPr lvl="1"/>
            <a:r>
              <a:rPr lang="en-US" dirty="0"/>
              <a:t>Payers can choose other approaches</a:t>
            </a:r>
          </a:p>
          <a:p>
            <a:r>
              <a:rPr lang="en-US" dirty="0"/>
              <a:t>Assess</a:t>
            </a:r>
          </a:p>
          <a:p>
            <a:pPr lvl="1"/>
            <a:r>
              <a:rPr lang="en-US" dirty="0"/>
              <a:t>Is this approach feasible?</a:t>
            </a:r>
          </a:p>
          <a:p>
            <a:pPr lvl="1"/>
            <a:r>
              <a:rPr lang="en-US" dirty="0"/>
              <a:t>If this approach were followed, could the timing requirements be met?</a:t>
            </a:r>
          </a:p>
          <a:p>
            <a:pPr lvl="2"/>
            <a:r>
              <a:rPr lang="en-US" dirty="0"/>
              <a:t>90% of the time (i.e. across all patients, coverages, and services for a payer)</a:t>
            </a:r>
          </a:p>
          <a:p>
            <a:pPr lvl="1"/>
            <a:r>
              <a:rPr lang="en-CA" dirty="0"/>
              <a:t>If not, what are the barriers?</a:t>
            </a:r>
          </a:p>
        </p:txBody>
      </p:sp>
      <p:sp>
        <p:nvSpPr>
          <p:cNvPr id="4" name="Title 3">
            <a:extLst>
              <a:ext uri="{FF2B5EF4-FFF2-40B4-BE49-F238E27FC236}">
                <a16:creationId xmlns:a16="http://schemas.microsoft.com/office/drawing/2014/main" id="{4DE6CC30-7E4B-6C3D-7EDB-05C41152E123}"/>
              </a:ext>
            </a:extLst>
          </p:cNvPr>
          <p:cNvSpPr>
            <a:spLocks noGrp="1"/>
          </p:cNvSpPr>
          <p:nvPr>
            <p:ph type="title"/>
          </p:nvPr>
        </p:nvSpPr>
        <p:spPr/>
        <p:txBody>
          <a:bodyPr/>
          <a:lstStyle/>
          <a:p>
            <a:r>
              <a:rPr lang="en-US" dirty="0"/>
              <a:t>Purpose</a:t>
            </a:r>
            <a:endParaRPr lang="en-CA" dirty="0"/>
          </a:p>
        </p:txBody>
      </p:sp>
    </p:spTree>
    <p:extLst>
      <p:ext uri="{BB962C8B-B14F-4D97-AF65-F5344CB8AC3E}">
        <p14:creationId xmlns:p14="http://schemas.microsoft.com/office/powerpoint/2010/main" val="280932037"/>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Vinci Template.potx" id="{34EECB1E-73B2-471C-AFBD-1668F3DB8884}" vid="{45381E6B-B93A-4F9B-A2D6-F200669F6A57}"/>
    </a:ext>
  </a:extLst>
</a:theme>
</file>

<file path=ppt/theme/theme2.xml><?xml version="1.0" encoding="utf-8"?>
<a:theme xmlns:a="http://schemas.openxmlformats.org/drawingml/2006/main" name="1_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3.xml><?xml version="1.0" encoding="utf-8"?>
<a:theme xmlns:a="http://schemas.openxmlformats.org/drawingml/2006/main" name="2_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Vinci Template.potx" id="{34EECB1E-73B2-471C-AFBD-1668F3DB8884}" vid="{45381E6B-B93A-4F9B-A2D6-F200669F6A57}"/>
    </a:ext>
  </a:ext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2.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DaVinci Template 1</Template>
  <TotalTime>34293</TotalTime>
  <Words>2278</Words>
  <Application>Microsoft Office PowerPoint</Application>
  <PresentationFormat>Widescreen</PresentationFormat>
  <Paragraphs>394</Paragraphs>
  <Slides>23</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23</vt:i4>
      </vt:variant>
    </vt:vector>
  </HeadingPairs>
  <TitlesOfParts>
    <vt:vector size="30" baseType="lpstr">
      <vt:lpstr>Consolas</vt:lpstr>
      <vt:lpstr>verdana</vt:lpstr>
      <vt:lpstr>Arial</vt:lpstr>
      <vt:lpstr>Calibri</vt:lpstr>
      <vt:lpstr>CV Master Rev 02-2024</vt:lpstr>
      <vt:lpstr>1_CV Master Rev 02-2024</vt:lpstr>
      <vt:lpstr>2_CV Master Rev 02-2024</vt:lpstr>
      <vt:lpstr>Burden Reduction</vt:lpstr>
      <vt:lpstr>Agenda</vt:lpstr>
      <vt:lpstr>Response times</vt:lpstr>
      <vt:lpstr>Response times</vt:lpstr>
      <vt:lpstr>Response times</vt:lpstr>
      <vt:lpstr>PowerPoint Presentation</vt:lpstr>
      <vt:lpstr>CRD –Information </vt:lpstr>
      <vt:lpstr>PowerPoint Presentation</vt:lpstr>
      <vt:lpstr>Purpose</vt:lpstr>
      <vt:lpstr>Assumptions</vt:lpstr>
      <vt:lpstr>Objectives</vt:lpstr>
      <vt:lpstr>Appointment Book</vt:lpstr>
      <vt:lpstr>Encounter Start</vt:lpstr>
      <vt:lpstr>Encounter Start (cont’d)</vt:lpstr>
      <vt:lpstr>Order Select</vt:lpstr>
      <vt:lpstr>Order Select (cont’d)</vt:lpstr>
      <vt:lpstr>Order Sign</vt:lpstr>
      <vt:lpstr>Order Sign (cont’d)</vt:lpstr>
      <vt:lpstr>Responses</vt:lpstr>
      <vt:lpstr>Clinical versus Administrative  code</vt:lpstr>
      <vt:lpstr>Order Dispatch</vt:lpstr>
      <vt:lpstr>Key Messages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Crystal Kallem</dc:creator>
  <cp:lastModifiedBy>Lloyd McKenzie</cp:lastModifiedBy>
  <cp:revision>71</cp:revision>
  <dcterms:created xsi:type="dcterms:W3CDTF">2024-03-06T23:02:36Z</dcterms:created>
  <dcterms:modified xsi:type="dcterms:W3CDTF">2025-04-22T01:55:08Z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