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451" r:id="rId2"/>
    <p:sldId id="455" r:id="rId3"/>
    <p:sldId id="456" r:id="rId4"/>
    <p:sldId id="457" r:id="rId5"/>
    <p:sldId id="460" r:id="rId6"/>
    <p:sldId id="439" r:id="rId7"/>
    <p:sldId id="351" r:id="rId8"/>
    <p:sldId id="437" r:id="rId9"/>
    <p:sldId id="438" r:id="rId10"/>
    <p:sldId id="336" r:id="rId11"/>
    <p:sldId id="352" r:id="rId12"/>
    <p:sldId id="353" r:id="rId13"/>
    <p:sldId id="354" r:id="rId14"/>
    <p:sldId id="304" r:id="rId15"/>
    <p:sldId id="306" r:id="rId16"/>
    <p:sldId id="307" r:id="rId17"/>
    <p:sldId id="416" r:id="rId18"/>
    <p:sldId id="387" r:id="rId19"/>
    <p:sldId id="337" r:id="rId20"/>
    <p:sldId id="419" r:id="rId21"/>
    <p:sldId id="381" r:id="rId22"/>
    <p:sldId id="389" r:id="rId23"/>
    <p:sldId id="338" r:id="rId24"/>
    <p:sldId id="384" r:id="rId25"/>
    <p:sldId id="382" r:id="rId26"/>
    <p:sldId id="418" r:id="rId27"/>
    <p:sldId id="385" r:id="rId28"/>
    <p:sldId id="359" r:id="rId29"/>
    <p:sldId id="386" r:id="rId30"/>
    <p:sldId id="383" r:id="rId31"/>
    <p:sldId id="388" r:id="rId32"/>
    <p:sldId id="461" r:id="rId33"/>
    <p:sldId id="433" r:id="rId34"/>
    <p:sldId id="420" r:id="rId35"/>
    <p:sldId id="421" r:id="rId36"/>
    <p:sldId id="424" r:id="rId37"/>
    <p:sldId id="422" r:id="rId38"/>
    <p:sldId id="423" r:id="rId39"/>
    <p:sldId id="425" r:id="rId40"/>
    <p:sldId id="426" r:id="rId41"/>
    <p:sldId id="444" r:id="rId42"/>
    <p:sldId id="445" r:id="rId43"/>
    <p:sldId id="450" r:id="rId44"/>
    <p:sldId id="427" r:id="rId45"/>
    <p:sldId id="371" r:id="rId46"/>
    <p:sldId id="417" r:id="rId47"/>
    <p:sldId id="370" r:id="rId48"/>
    <p:sldId id="434" r:id="rId49"/>
    <p:sldId id="310" r:id="rId50"/>
    <p:sldId id="364" r:id="rId51"/>
    <p:sldId id="376" r:id="rId52"/>
    <p:sldId id="377" r:id="rId53"/>
    <p:sldId id="378" r:id="rId54"/>
    <p:sldId id="379" r:id="rId55"/>
    <p:sldId id="375" r:id="rId56"/>
    <p:sldId id="372" r:id="rId57"/>
    <p:sldId id="373" r:id="rId58"/>
    <p:sldId id="374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1"/>
    <p:restoredTop sz="94663"/>
  </p:normalViewPr>
  <p:slideViewPr>
    <p:cSldViewPr snapToGrid="0" snapToObjects="1">
      <p:cViewPr varScale="1">
        <p:scale>
          <a:sx n="158" d="100"/>
          <a:sy n="158" d="100"/>
        </p:scale>
        <p:origin x="208" y="3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11/7/19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11/7/19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63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282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11/7/19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11/7/19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text=angin" TargetMode="External"/><Relationship Id="rId2" Type="http://schemas.openxmlformats.org/officeDocument/2006/relationships/hyperlink" Target="http://fhirtest.uhn.ca/baseDstu3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fhirtest.uhn.ca/baseDstu3/Condition?severity:not=255604002" TargetMode="External"/><Relationship Id="rId4" Type="http://schemas.openxmlformats.org/officeDocument/2006/relationships/hyperlink" Target="http://fhirtest.uhn.ca/baseDstu3/AllergyIntolerance?code:text=aspiri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code:in=http://hl7.org/fhir/ValueSet/condition-code" TargetMode="External"/><Relationship Id="rId2" Type="http://schemas.openxmlformats.org/officeDocument/2006/relationships/hyperlink" Target="http://fhir.hausamconsulting.com/r4/Condition?code:in=http%3A%2F%2Ffhir.hausamconsulting.com%2FbaseR4%2FValueSet%2Fupper-respiratory-infection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above=http://snomed.info/sct|1481000119100" TargetMode="External"/><Relationship Id="rId2" Type="http://schemas.openxmlformats.org/officeDocument/2006/relationships/hyperlink" Target="http://fhirtest.uhn.ca/baseDstu3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9-11%20Webinars/FHIR%20Terminology%20-%20Part%202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procedure-category/$expand" TargetMode="External"/><Relationship Id="rId2" Type="http://schemas.openxmlformats.org/officeDocument/2006/relationships/hyperlink" Target="http://fhirtest.uhn.ca/baseDstu3/ValueSet/procedure-category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fhirtest.uhn.ca/baseDstu3/ValueSet/route-codes/$expand" TargetMode="External"/><Relationship Id="rId5" Type="http://schemas.openxmlformats.org/officeDocument/2006/relationships/hyperlink" Target="http://fhirtest.uhn.ca/baseDstu3/ValueSet/route-codes" TargetMode="External"/><Relationship Id="rId4" Type="http://schemas.openxmlformats.org/officeDocument/2006/relationships/hyperlink" Target="http://fhirtest.uhn.ca/baseDstu3/ValueSet/observation-category/$expan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validate-code?system=http://snomed.info/sct&amp;code=233604007" TargetMode="External"/><Relationship Id="rId2" Type="http://schemas.openxmlformats.org/officeDocument/2006/relationships/hyperlink" Target="http://fhirtest.uhn.ca/baseDstu3/ValueSet/$validate-code?url=http://hl7.org/fhir/ValueSet/condition-category&amp;system=http://hl7.org/fhir/condition-category&amp;code=problem-list-item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lookup?system=http://snomed.info/sct&amp;code=233604007" TargetMode="External"/><Relationship Id="rId2" Type="http://schemas.openxmlformats.org/officeDocument/2006/relationships/hyperlink" Target="http://fhirtest.uhn.ca/baseDstu3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subsumes?system=http://snomed.info/sct&amp;codeA=235856003&amp;codeB=3738000" TargetMode="External"/><Relationship Id="rId2" Type="http://schemas.openxmlformats.org/officeDocument/2006/relationships/hyperlink" Target="http://tx.fhir.org/r3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x.fhir.org/r3/CodeSystem/$subsumes?system=http://snomed.info/sct&amp;codeA=83072009&amp;codeB=37380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ceptMap/$translate?url=urn:uuid:193bb9e9-f402-4ea6-95d0-47f8bdd51f68&amp;system=urn:uuid:6b15b79f-10f4-48c6-a343-79066121b86b&amp;code=contended&amp;source=urn:uuid:6b15b79f-10f4-48c6-a343-79066121b86b&amp;target=urn:uuid:65802352-0507-41da-bc6d-0672995af417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hapi.fhir.org/baseR4/ConceptMap?url=urn:uuid:193bb9e9-f402-4ea6-95d0-47f8bdd51f6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deSystem?url=urn:uuid:6b15b79f-10f4-48c6-a343-79066121b86b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hapi.fhir.org/baseR4/CodeSystem?url=urn:uuid:65802352-0507-41da-bc6d-0672995af417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nceptMap?source=http://hl7.org/fhir/ValueSet/address-use&amp;target=http://terminology.hl7.org/ValueSet/v3-AddressUse" TargetMode="External"/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fhirtest.uhn.ca/home?serverId=home_r4&amp;pretty=true" TargetMode="External"/><Relationship Id="rId4" Type="http://schemas.openxmlformats.org/officeDocument/2006/relationships/hyperlink" Target="http://fhirtest.uhn.ca/home?serverId=home_21&amp;pretty=true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rob@hausamconsulting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ValueSet/$expand?url=http://snomed.info/sct?fhir_vs%3Disa/233604007" TargetMode="External"/><Relationship Id="rId2" Type="http://schemas.openxmlformats.org/officeDocument/2006/relationships/hyperlink" Target="https://ontoserver.csiro.au/stu3-latest/ValueSet/$expand?url=http%3A%2F%2Fsnomed.info%2Fsct%3Ffhir_vs=isa%2F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%3Disa%2F233604007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Observation?code=3141-9" TargetMode="External"/><Relationship Id="rId2" Type="http://schemas.openxmlformats.org/officeDocument/2006/relationships/hyperlink" Target="https://fhir.hausamconsulting.com/r4/Condition?code=http%3A%2F%2Fsnomed.info%2Fsct%7C38341003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hir.hausamconsulting.com/r4/AllergyIntolerance?code=%7Callergy4387" TargetMode="External"/><Relationship Id="rId2" Type="http://schemas.openxmlformats.org/officeDocument/2006/relationships/hyperlink" Target="http://fhirtest.uhn.ca/baseDstu3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Understanding and Using Terminology in </a:t>
            </a:r>
            <a:r>
              <a:rPr lang="en-US" dirty="0"/>
              <a:t>HL7</a:t>
            </a:r>
            <a:r>
              <a:rPr lang="en-US" baseline="30000" dirty="0"/>
              <a:t>®</a:t>
            </a:r>
            <a:r>
              <a:rPr lang="en-US" dirty="0"/>
              <a:t> FHIR</a:t>
            </a:r>
            <a:r>
              <a:rPr lang="en-US" baseline="30000" dirty="0"/>
              <a:t>®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endParaRPr lang="en-US" dirty="0"/>
          </a:p>
          <a:p>
            <a:r>
              <a:rPr lang="en-US" dirty="0"/>
              <a:t>HL7 Webinar</a:t>
            </a:r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2019-11-07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http://fhirtest.uhn.ca/baseDstu3/Condition?code:text=angin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http://fhirtest.uhn.ca/baseDstu3/AllergyIntolerance?code:text=aspirin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http://fhirtest.uhn.ca/baseDstu3/Condition?severity:not=255604002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2"/>
              </a:rPr>
              <a:t>http://fhir.hausamconsulting.com/r4/Condition?code:in=http%3A%2F%2Ffhir.hausamconsulting.com%2FbaseR4%2FValueSet%2Fupper-respiratory-infection</a:t>
            </a:r>
            <a:endParaRPr lang="en-CA" dirty="0">
              <a:ea typeface="+mn-ea"/>
              <a:cs typeface="+mn-cs"/>
              <a:hlinkClick r:id="rId3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http://fhir.hausamconsulting.com/r4/Condition?code:not-in=http%3A%2F%2Ffhir.hausamconsulting.com%2FbaseR4%2FValueSet%2Fupper-respiratory-infection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‘not-in’ with current HAPI and other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http://fhirtest.uhn.ca/baseDstu3/Condition?code:below=http://snomed.info/sct|</a:t>
            </a:r>
            <a:r>
              <a:rPr lang="is-IS" dirty="0">
                <a:hlinkClick r:id="rId2"/>
              </a:rPr>
              <a:t>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http://fhirtest.uhn.ca/baseDstu3/Condition?code:above=http://snomed.info/sct|1481000119100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73102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4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1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5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99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Operation was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also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4093655"/>
            <a:ext cx="1127466" cy="7040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– previously $compose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614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</a:t>
            </a:r>
            <a:r>
              <a:rPr lang="en-CA" i="1" dirty="0" err="1"/>
              <a:t>someValueSetId</a:t>
            </a:r>
            <a:r>
              <a:rPr lang="en-CA" i="1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</a:t>
            </a:r>
            <a:r>
              <a:rPr lang="en-CA" dirty="0" err="1">
                <a:solidFill>
                  <a:srgbClr val="C00000"/>
                </a:solidFill>
              </a:rPr>
              <a:t>expand</a:t>
            </a:r>
            <a:r>
              <a:rPr lang="en-CA" dirty="0" err="1"/>
              <a:t>?url</a:t>
            </a:r>
            <a:r>
              <a:rPr lang="en-CA" dirty="0"/>
              <a:t>=[</a:t>
            </a:r>
            <a:r>
              <a:rPr lang="en-CA" i="1" dirty="0"/>
              <a:t>someURL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/>
              <a:t>Used to configure the behavior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https://github.com/FHIR/documents/blob/master/presentations/2019-11%20Webinars/FHIR%20Terminology%20-%20Part%202.pptx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8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http://fhirtest.uhn.ca/baseDstu3/ValueSet/procedure-category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http://fhirtest.uhn.ca/baseDstu3/ValueSet/procedure-category/$expand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http://fhirtest.uhn.ca/baseDstu3/ValueSet/observation-category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http://fhirtest.uhn.ca/baseDstu3/ValueSet/observation-category/$expand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http://fhirtest.uhn.ca/baseDstu3/ValueSet/route-codes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http://fhirtest.uhn.ca/baseDstu3/ValueSet/route-codes/$expand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or a code system (as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http://fhirtest.uhn.ca/baseDstu3/ValueSet/$validate-code?url=http://hl7.org/fhir/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ValueSet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/condition-category&amp;system=http://hl7.org/fhir/condition-category&amp;code=problem-list-item</a:t>
            </a:r>
            <a:endParaRPr lang="en-US" dirty="0"/>
          </a:p>
          <a:p>
            <a:r>
              <a:rPr lang="is-IS" dirty="0"/>
              <a:t>SNOMED CT “Pneumonia” (233604007) (CodeSystem)</a:t>
            </a:r>
            <a:endParaRPr lang="en-US" dirty="0"/>
          </a:p>
          <a:p>
            <a:pPr lvl="1"/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</a:t>
            </a:r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CodeSystem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/$validate-code?system=http://snomed.info/sct&amp;code=233604007</a:t>
            </a:r>
            <a:endParaRPr lang="en-US" dirty="0"/>
          </a:p>
          <a:p>
            <a:pPr marL="685800" lvl="2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Note: It is easier to view the </a:t>
            </a:r>
            <a:r>
              <a:rPr lang="en-US" sz="1800" dirty="0" err="1">
                <a:solidFill>
                  <a:srgbClr val="C00000"/>
                </a:solidFill>
              </a:rPr>
              <a:t>Terminz</a:t>
            </a:r>
            <a:r>
              <a:rPr lang="en-US" sz="1800" dirty="0">
                <a:solidFill>
                  <a:srgbClr val="C00000"/>
                </a:solidFill>
              </a:rPr>
              <a:t> server output in Postman or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another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091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0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http://fhirtest.uhn.ca/baseDstu3/CodeSystem/$lookup?system=http://snomed.info/sct&amp;code=233604007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hlinkClick r:id="rId2"/>
              </a:rPr>
              <a:t>http://tx.fhir.org/r3/CodeSystem/$subsumes?system=http://snomed.info/sct&amp;codeA=3738000&amp;codeB=235856003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http://tx.fhir.org/r3/CodeSystem/$subsumes?system=http://snomed.info/sct&amp;codeA=235856003&amp;codeB=3738000</a:t>
            </a:r>
            <a:endParaRPr lang="en-GB" dirty="0"/>
          </a:p>
          <a:p>
            <a:r>
              <a:rPr lang="en-GB" dirty="0"/>
              <a:t>“Malarial hepatitis” (83072009),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http://tx.fhir.org/r3/CodeSystem/$subsumes?system=http://snomed.info/sct&amp;codeA=83072009&amp;codeB=3738000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hapi.fhir.org/baseR4/ConceptMap/$translate?url=urn:uuid:193bb9e9-f402-4ea6-95d0-47f8bdd51f68&amp;system=urn:uuid:6b15b79f-10f4-48c6-a343-79066121b86b&amp;code=contended&amp;source=urn:uuid:6b15b79f-10f4-48c6-a343-79066121b86b&amp;target=urn:uuid:65802352-0507-41da-bc6d-0672995af417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http://hapi.fhir.org/baseR4/ConceptMap?url=urn:uuid:193bb9e9-f402-4ea6-95d0-47f8bdd51f68</a:t>
            </a:r>
            <a:endParaRPr lang="en-US" dirty="0">
              <a:hlinkClick r:id="rId5"/>
            </a:endParaRPr>
          </a:p>
          <a:p>
            <a:pPr marL="3429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55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  <a:endParaRPr lang="en-US" dirty="0">
              <a:hlinkClick r:id="rId2"/>
            </a:endParaRPr>
          </a:p>
          <a:p>
            <a:pPr lvl="1"/>
            <a:r>
              <a:rPr lang="en-US" dirty="0"/>
              <a:t>Source </a:t>
            </a:r>
            <a:r>
              <a:rPr lang="en-US" dirty="0" err="1"/>
              <a:t>CodeSystem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3"/>
              </a:rPr>
              <a:t>http://hapi.fhir.org/baseR4/CodeSystem?url=urn:uuid:6b15b79f-10f4-48c6-a343-79066121b86b</a:t>
            </a:r>
            <a:endParaRPr lang="en-US" dirty="0"/>
          </a:p>
          <a:p>
            <a:pPr lvl="1"/>
            <a:r>
              <a:rPr lang="en-US" dirty="0"/>
              <a:t>Target </a:t>
            </a:r>
            <a:r>
              <a:rPr lang="en-US" dirty="0" err="1"/>
              <a:t>CodeSystem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http://hapi.fhir.org/baseR4/CodeSystem?url=urn:uuid:65802352-0507-41da-bc6d-0672995af417</a:t>
            </a:r>
            <a:endParaRPr lang="en-US" dirty="0">
              <a:hlinkClick r:id="rId5"/>
            </a:endParaRPr>
          </a:p>
          <a:p>
            <a:pPr marL="3429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201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https://terminz.azurewebsites.net/fhir/ConceptMap/$translate?system=http://hl7.org/fhir/address-use&amp;code=home&amp;source=http://hl7.org/fhir/ValueSet/address-use&amp;target=http://terminology.hl7.org/ValueSet/v3-AddressUse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3"/>
              </a:rPr>
              <a:t>https://terminz.azurewebsites.net/fhir/ConceptMap?source=http://hl7.org/fhir/ValueSet/address-use&amp;target=http://terminology.hl7.org/ValueSet/v3-AddressUse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Paging</a:t>
            </a:r>
          </a:p>
          <a:p>
            <a:pPr lvl="1"/>
            <a:r>
              <a:rPr lang="en-GB" dirty="0"/>
              <a:t>Search results can be paged</a:t>
            </a:r>
          </a:p>
          <a:p>
            <a:pPr lvl="2"/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search.html</a:t>
            </a:r>
            <a:r>
              <a:rPr lang="en-GB" dirty="0"/>
              <a:t>, see the _count parameter</a:t>
            </a:r>
          </a:p>
          <a:p>
            <a:pPr lvl="1"/>
            <a:r>
              <a:rPr lang="en-GB" dirty="0"/>
              <a:t>$expand results have a separate paging mechanism (count, offset)</a:t>
            </a:r>
          </a:p>
          <a:p>
            <a:r>
              <a:rPr lang="en-GB" dirty="0"/>
              <a:t>May improve performance by requesting specific elements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includeDefinition</a:t>
            </a:r>
            <a:r>
              <a:rPr lang="en-GB" dirty="0"/>
              <a:t>’ or ‘</a:t>
            </a:r>
            <a:r>
              <a:rPr lang="en-GB" dirty="0" err="1"/>
              <a:t>includeDesignations</a:t>
            </a:r>
            <a:r>
              <a:rPr lang="en-GB" dirty="0"/>
              <a:t>’ on $expand</a:t>
            </a:r>
          </a:p>
          <a:p>
            <a:pPr lvl="1"/>
            <a:r>
              <a:rPr lang="en-GB" dirty="0"/>
              <a:t>‘property’ to specify which properties to return on $lookup</a:t>
            </a:r>
          </a:p>
          <a:p>
            <a:pPr lvl="1"/>
            <a:r>
              <a:rPr lang="en-GB" dirty="0"/>
              <a:t>‘_elements’ to request specific elements to be returned on search/read operation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965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7EF9EF-EAC0-644E-BC57-0CF0FD700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1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Choose code systems (ideally standard)</a:t>
            </a:r>
          </a:p>
          <a:p>
            <a:r>
              <a:rPr lang="en-US"/>
              <a:t>Choose or define value sets</a:t>
            </a:r>
          </a:p>
          <a:p>
            <a:r>
              <a:rPr lang="en-US"/>
              <a:t>For small value sets, populate a picklist using $expand</a:t>
            </a:r>
          </a:p>
          <a:p>
            <a:r>
              <a:rPr lang="en-US"/>
              <a:t>For large value sets, may use </a:t>
            </a:r>
            <a:r>
              <a:rPr lang="en-GB"/>
              <a:t>$</a:t>
            </a:r>
            <a:r>
              <a:rPr lang="en-GB" err="1"/>
              <a:t>expand?filter</a:t>
            </a:r>
            <a:r>
              <a:rPr lang="en-GB"/>
              <a:t>=xxx for type-ahead search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39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27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44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</a:t>
            </a:r>
            <a:r>
              <a:rPr lang="en-US" dirty="0">
                <a:cs typeface="Arial" panose="020B0604020202020204" pitchFamily="34" charset="0"/>
              </a:rPr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2664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 (cont.)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 startAt="5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685800" lvl="1" indent="-385763"/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44263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59C6-BE69-104A-9BE2-0477C4E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F25-9666-C644-BEF9-89CD220066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Has this </a:t>
            </a:r>
            <a:r>
              <a:rPr lang="en-US" dirty="0"/>
              <a:t>answered </a:t>
            </a:r>
            <a:r>
              <a:rPr lang="en-US" b="1" dirty="0"/>
              <a:t>your</a:t>
            </a:r>
            <a:r>
              <a:rPr lang="en-US" dirty="0"/>
              <a:t> questions?</a:t>
            </a:r>
          </a:p>
          <a:p>
            <a:pPr lvl="1"/>
            <a:r>
              <a:rPr lang="en-US" dirty="0"/>
              <a:t>Let’s review the list</a:t>
            </a:r>
          </a:p>
          <a:p>
            <a:r>
              <a:rPr lang="en-US" dirty="0"/>
              <a:t>How do </a:t>
            </a:r>
            <a:r>
              <a:rPr lang="en-US" b="1" dirty="0"/>
              <a:t>you</a:t>
            </a:r>
            <a:r>
              <a:rPr lang="en-US" dirty="0"/>
              <a:t> expect to use terminology and terminology services in </a:t>
            </a:r>
            <a:r>
              <a:rPr lang="en-US" b="1" dirty="0"/>
              <a:t>your</a:t>
            </a:r>
            <a:r>
              <a:rPr lang="en-US" dirty="0"/>
              <a:t> applications?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F1BA-88D4-D648-97DB-3305029E3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807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http://fhirtest.uhn.ca/home?serverId=home_21&amp;pretty=true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http://fhirtest.uhn.ca/home?serverId=home_r4&amp;pretty=true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" action="ppaction://noaction"/>
              </a:rPr>
              <a:t>https://ontoserver.csiro.au/</a:t>
            </a:r>
          </a:p>
          <a:p>
            <a:pPr lvl="1"/>
            <a:r>
              <a:rPr lang="en-US" u="sng" dirty="0">
                <a:hlinkClick r:id="" action="ppaction://noaction"/>
              </a:rPr>
              <a:t>https://ontoserver.csiro.au/stu3-latest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Additional Topics (For Further Learning)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TOPICS</a:t>
            </a:r>
            <a:br>
              <a:rPr lang="en-CA" dirty="0"/>
            </a:br>
            <a:r>
              <a:rPr lang="en-CA" dirty="0"/>
              <a:t>(for further 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113-D9CD-084B-9377-0FE8E6D4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986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  <a:br>
              <a:rPr lang="en-US" dirty="0"/>
            </a:br>
            <a:r>
              <a:rPr lang="en-US" dirty="0"/>
              <a:t>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$find-matches</a:t>
            </a:r>
          </a:p>
          <a:p>
            <a:r>
              <a:rPr lang="en-US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00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 dirty="0"/>
              <a:t>Example - SNOMED CT has common sets of implicit value sets defined: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736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545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https://ontoserver.csiro.au/stu3-latest/ValueSet/$expand?url=http%3A%2F%2Fsnomed.info%2Fsct%3Ffhir_vs=isa%2F233604007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839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$find-matches</a:t>
            </a:r>
            <a:br>
              <a:rPr lang="en-CA" dirty="0"/>
            </a:br>
            <a:r>
              <a:rPr lang="en-CA" dirty="0"/>
              <a:t>(formerly $compose)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Given a set of properties (and text), return one or more possible matching codes</a:t>
            </a:r>
          </a:p>
          <a:p>
            <a:r>
              <a:rPr lang="en-US" dirty="0"/>
              <a:t>This operation takes a set of properties, and examines the code system looking for codes in the code system that match a set of known properties.</a:t>
            </a:r>
            <a:endParaRPr lang="en-CA" dirty="0"/>
          </a:p>
          <a:p>
            <a:r>
              <a:rPr lang="en-CA" dirty="0"/>
              <a:t>Example use:</a:t>
            </a:r>
          </a:p>
          <a:p>
            <a:pPr lvl="1"/>
            <a:r>
              <a:rPr lang="en-CA" dirty="0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561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03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2073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context: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0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B07-8F30-A043-B66C-1270CD8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Let’s Review Your Questions</a:t>
            </a:r>
            <a:endParaRPr lang="en-US" b="0" dirty="0">
              <a:solidFill>
                <a:srgbClr val="74767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D643-B33A-2C45-861E-3CE1CD641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747679"/>
                </a:solidFill>
              </a:rPr>
              <a:t>See the separate email for the questions and answers.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1C7F-474F-2744-846B-9AD7B80A4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3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http://fhirtest.uhn.ca/baseDstu3/Observation?code=3141-9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http://fhirtest.uhn.ca/baseDstu3/AllergyIntolerance?code=http%3A%2F%2Fsnomed.info%2Fsct%7C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http://fhir.hausamconsulting.com/r4/AllergyIntolerance?code=%7Callergy4387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5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9773</TotalTime>
  <Words>3659</Words>
  <Application>Microsoft Macintosh PowerPoint</Application>
  <PresentationFormat>On-screen Show (16:9)</PresentationFormat>
  <Paragraphs>390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Office Theme</vt:lpstr>
      <vt:lpstr>Understanding and Using Terminology in HL7® FHIR®</vt:lpstr>
      <vt:lpstr>This presentation</vt:lpstr>
      <vt:lpstr>Tutorial Objectives</vt:lpstr>
      <vt:lpstr>Tutorial Objectives</vt:lpstr>
      <vt:lpstr>Part 2 Topics Searching and Services</vt:lpstr>
      <vt:lpstr>First Let’s Review Your Questions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</vt:lpstr>
      <vt:lpstr>$translate example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Tutorial Learning Objectives covered</vt:lpstr>
      <vt:lpstr>Tutorial Learning Objectives covered (cont.)</vt:lpstr>
      <vt:lpstr>Final Questions and Answers 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  <vt:lpstr>additional TOPICS (for further learning)</vt:lpstr>
      <vt:lpstr>Additional Topics (time and interest permitting)</vt:lpstr>
      <vt:lpstr>Implicit Value Sets</vt:lpstr>
      <vt:lpstr>Implicit Value Sets (cont.)</vt:lpstr>
      <vt:lpstr>Implicit Value Set $expand Example URL</vt:lpstr>
      <vt:lpstr>$find-matches (formerly $compose)</vt:lpstr>
      <vt:lpstr>Closure – why do we need it?</vt:lpstr>
      <vt:lpstr>Closure – the problem and the FHIR approach</vt:lpstr>
      <vt:lpstr>$closure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120</cp:revision>
  <dcterms:created xsi:type="dcterms:W3CDTF">2019-05-01T16:23:47Z</dcterms:created>
  <dcterms:modified xsi:type="dcterms:W3CDTF">2019-11-07T14:16:27Z</dcterms:modified>
</cp:coreProperties>
</file>