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451" r:id="rId2"/>
    <p:sldId id="455" r:id="rId3"/>
    <p:sldId id="465" r:id="rId4"/>
    <p:sldId id="456" r:id="rId5"/>
    <p:sldId id="457" r:id="rId6"/>
    <p:sldId id="485" r:id="rId7"/>
    <p:sldId id="460" r:id="rId8"/>
    <p:sldId id="575" r:id="rId9"/>
    <p:sldId id="580" r:id="rId10"/>
    <p:sldId id="581" r:id="rId11"/>
    <p:sldId id="582" r:id="rId12"/>
    <p:sldId id="576" r:id="rId13"/>
    <p:sldId id="470" r:id="rId14"/>
    <p:sldId id="353" r:id="rId15"/>
    <p:sldId id="420" r:id="rId16"/>
    <p:sldId id="583" r:id="rId17"/>
    <p:sldId id="603" r:id="rId18"/>
    <p:sldId id="604" r:id="rId19"/>
    <p:sldId id="605" r:id="rId20"/>
    <p:sldId id="584" r:id="rId21"/>
    <p:sldId id="585" r:id="rId22"/>
    <p:sldId id="381" r:id="rId23"/>
    <p:sldId id="389" r:id="rId24"/>
    <p:sldId id="526" r:id="rId25"/>
    <p:sldId id="527" r:id="rId26"/>
    <p:sldId id="338" r:id="rId27"/>
    <p:sldId id="462" r:id="rId28"/>
    <p:sldId id="522" r:id="rId29"/>
    <p:sldId id="382" r:id="rId30"/>
    <p:sldId id="385" r:id="rId31"/>
    <p:sldId id="359" r:id="rId32"/>
    <p:sldId id="386" r:id="rId33"/>
    <p:sldId id="523" r:id="rId34"/>
    <p:sldId id="524" r:id="rId35"/>
    <p:sldId id="383" r:id="rId36"/>
    <p:sldId id="433" r:id="rId37"/>
    <p:sldId id="467" r:id="rId38"/>
    <p:sldId id="525" r:id="rId39"/>
    <p:sldId id="468" r:id="rId40"/>
    <p:sldId id="469" r:id="rId41"/>
    <p:sldId id="637" r:id="rId42"/>
    <p:sldId id="638" r:id="rId43"/>
    <p:sldId id="639" r:id="rId44"/>
    <p:sldId id="640" r:id="rId45"/>
    <p:sldId id="641" r:id="rId46"/>
    <p:sldId id="617" r:id="rId47"/>
    <p:sldId id="607" r:id="rId48"/>
    <p:sldId id="535" r:id="rId49"/>
    <p:sldId id="554" r:id="rId50"/>
    <p:sldId id="555" r:id="rId51"/>
    <p:sldId id="536" r:id="rId52"/>
    <p:sldId id="644" r:id="rId53"/>
    <p:sldId id="645" r:id="rId54"/>
    <p:sldId id="612" r:id="rId55"/>
    <p:sldId id="529" r:id="rId56"/>
    <p:sldId id="532" r:id="rId57"/>
    <p:sldId id="531" r:id="rId58"/>
    <p:sldId id="533" r:id="rId59"/>
    <p:sldId id="618" r:id="rId60"/>
    <p:sldId id="545" r:id="rId61"/>
    <p:sldId id="546" r:id="rId62"/>
    <p:sldId id="547" r:id="rId63"/>
    <p:sldId id="548" r:id="rId64"/>
    <p:sldId id="549" r:id="rId65"/>
    <p:sldId id="550" r:id="rId66"/>
    <p:sldId id="551" r:id="rId67"/>
    <p:sldId id="552" r:id="rId68"/>
    <p:sldId id="553" r:id="rId69"/>
    <p:sldId id="628" r:id="rId70"/>
    <p:sldId id="629" r:id="rId71"/>
    <p:sldId id="630" r:id="rId72"/>
    <p:sldId id="631" r:id="rId73"/>
    <p:sldId id="632" r:id="rId74"/>
    <p:sldId id="633" r:id="rId75"/>
    <p:sldId id="634" r:id="rId76"/>
    <p:sldId id="544" r:id="rId77"/>
    <p:sldId id="559" r:id="rId78"/>
    <p:sldId id="642" r:id="rId7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8"/>
    <p:restoredTop sz="94663"/>
  </p:normalViewPr>
  <p:slideViewPr>
    <p:cSldViewPr snapToGrid="0" snapToObjects="1">
      <p:cViewPr varScale="1">
        <p:scale>
          <a:sx n="129" d="100"/>
          <a:sy n="129" d="100"/>
        </p:scale>
        <p:origin x="208" y="7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4/26/23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4/26/23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96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884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13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4/26/23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280160"/>
            <a:ext cx="8228883" cy="329184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4/26/23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AllergyIntolerance?code=%7Callergy4387" TargetMode="External"/><Relationship Id="rId2" Type="http://schemas.openxmlformats.org/officeDocument/2006/relationships/hyperlink" Target="http://hapi.fhir.org/baseR4/AllergyIntolerance?code=http%3A%2F%2Fsnomed.info%2Fsct%7C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dition?code:text=angin" TargetMode="External"/><Relationship Id="rId2" Type="http://schemas.openxmlformats.org/officeDocument/2006/relationships/hyperlink" Target="http://hapi.fhir.org/baseR4/Condition?code:text=angina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hapi.fhir.org/baseR4/Condition?severity:not=255604002" TargetMode="External"/><Relationship Id="rId4" Type="http://schemas.openxmlformats.org/officeDocument/2006/relationships/hyperlink" Target="http://hapi.fhir.org/baseR4/AllergyIntolerance?code:text=ibuprofe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upper-respiratory-infection/$expand" TargetMode="External"/><Relationship Id="rId2" Type="http://schemas.openxmlformats.org/officeDocument/2006/relationships/hyperlink" Target="https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s://fhir.hausamconsulting.com/r4/Condition?code:in=http%3A%2F%2Fexample.org%2Fvs%2Fupper-respiratory-infecti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.hausamconsulting.com/r4/Condition?code:not-in=http%3A%2F%2Fexample.org%2Fvs%2Fupper-respiratory-infection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above=http://snomed.info/sct|1481000119100" TargetMode="External"/><Relationship Id="rId2" Type="http://schemas.openxmlformats.org/officeDocument/2006/relationships/hyperlink" Target="https://fhir.hausamconsulting.com/r4/Condition?code:below=http://snomed.info/sct|73211009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below=http://snomed.info/sct%7C73211009&amp;_count=5" TargetMode="External"/><Relationship Id="rId2" Type="http://schemas.openxmlformats.org/officeDocument/2006/relationships/hyperlink" Target="http://hl7.org/fhir/search.html#count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3-04%20Webinars/FHIR-Terminology-Part-2-2023-04-26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procedure-category/$expand" TargetMode="External"/><Relationship Id="rId2" Type="http://schemas.openxmlformats.org/officeDocument/2006/relationships/hyperlink" Target="https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ValueSet/route-codes/$expand" TargetMode="External"/><Relationship Id="rId5" Type="http://schemas.openxmlformats.org/officeDocument/2006/relationships/hyperlink" Target="https://fhir.hausamconsulting.com/r4/ValueSet/route-codes" TargetMode="External"/><Relationship Id="rId4" Type="http://schemas.openxmlformats.org/officeDocument/2006/relationships/hyperlink" Target="https://fhir.hausamconsulting.com/r4/ValueSet/observation-category/$expan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count=10&amp;offset=10" TargetMode="External"/><Relationship Id="rId2" Type="http://schemas.openxmlformats.org/officeDocument/2006/relationships/hyperlink" Target="https://fhir.hausamconsulting.com/r4/ValueSet/route-codes/$expand?count=10&amp;offset=0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filter=intrales" TargetMode="External"/><Relationship Id="rId2" Type="http://schemas.openxmlformats.org/officeDocument/2006/relationships/hyperlink" Target="https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$expand?url=http://hl7.org/fhir/ValueSet/condition-category" TargetMode="External"/><Relationship Id="rId2" Type="http://schemas.openxmlformats.org/officeDocument/2006/relationships/hyperlink" Target="https://fhir.hausamconsulting.com/r4/ValueSet?url=http://hl7.org/fhir/ValueSet/condition-category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deSystem/$validate-code?system=http://snomed.info/sct&amp;code=233604007&amp;_format=json&amp;_pretty=true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R4B/" TargetMode="External"/><Relationship Id="rId2" Type="http://schemas.openxmlformats.org/officeDocument/2006/relationships/hyperlink" Target="https://hl7.org/fhir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://snomed.info/sct&amp;code=233604007" TargetMode="External"/><Relationship Id="rId2" Type="http://schemas.openxmlformats.org/officeDocument/2006/relationships/hyperlink" Target="https://fhir.hausamconsulting.com/r4/CodeSystem/$lookup?system=http://snomed.info/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://snomed.info/sct&amp;code=233604007&amp;_format=json&amp;_pretty=true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deSystem/$subsumes?system=http://snomed.info/sct&amp;codeA=235856003&amp;codeB=3738000" TargetMode="External"/><Relationship Id="rId2" Type="http://schemas.openxmlformats.org/officeDocument/2006/relationships/hyperlink" Target="https://fhir.hausamconsulting.com/r4/CodeSystem/$subsumes?system=http://snomed.info/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://snomed.info/sct&amp;codeA=83072009&amp;codeB=3738000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s://fhir.hausamconsulting.com/r4/CodeSystem/$subsumes?system=http://snomed.info/sct&amp;codeA=3738000&amp;codeB=3738000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://tx.fhir.org/r4/CodeSystem/$subsumes?system=http://snomed.info/sct&amp;codeA=3738000&amp;codeB=3738000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nowstorm.ihtsdotools.org/fhir/CodeSystem/$subsumes?system=http://snomed.info/sct&amp;codeA=3738000&amp;codeB=3738000&amp;_format=json&amp;_pretty=true" TargetMode="External"/><Relationship Id="rId4" Type="http://schemas.openxmlformats.org/officeDocument/2006/relationships/hyperlink" Target="https://r4.ontoserver.csiro.au/fhir/CodeSystem/$subsumes?system=http://snomed.info/sct&amp;codeA=3738000&amp;codeB=3738000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home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old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althintersections.com.au/FhirServer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htsdotools.org/display/DOCECL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nomedct.html#filters" TargetMode="External"/><Relationship Id="rId2" Type="http://schemas.openxmlformats.org/officeDocument/2006/relationships/hyperlink" Target="http://hl7.org/fhir/snomedct.html#4.3.1.0.5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rowser.ihtsdotools.org/" TargetMode="External"/><Relationship Id="rId5" Type="http://schemas.openxmlformats.org/officeDocument/2006/relationships/hyperlink" Target="https://terminology.hl7.org/SNOMEDCT.html#snomed-ct-implicit-value-sets" TargetMode="External"/><Relationship Id="rId4" Type="http://schemas.openxmlformats.org/officeDocument/2006/relationships/hyperlink" Target="http://hl7.org/fhir/snomedct.html#implic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hyperlink" Target="https://build.fhir.org/ig/HL7/fhir-ips/ValueSet-procedures-snomed-ct-ips-free-s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valueset.html#implicit" TargetMode="Externa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snomedct.html#implicit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=isa%2F233604007" TargetMode="External"/><Relationship Id="rId2" Type="http://schemas.openxmlformats.org/officeDocument/2006/relationships/hyperlink" Target="https://r4.ontoserver.csiro.au/fhir/ValueSet/$expand?url=http%3A%2F%2Fsnomed.info%2Fsct%3Ffhir_vs=isa%2F233604007&amp;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r4.ontoserver.csiro.au/fhir/ValueSet/$expand?url=http%3A%2F%2Fsnomed.info%2Fsct%2F900000000000207008%2Fversion%2F20220731%3Ffhir_vs%3Decl%2F%3C%20233604007%20%7CPneumonia%20%28disorder%29%7C&amp;_format=json&amp;_pretty=true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codesystem.html#fragments" TargetMode="External"/><Relationship Id="rId2" Type="http://schemas.openxmlformats.org/officeDocument/2006/relationships/hyperlink" Target="http://hl7.org/fhir/codesystem.html#supplements" TargetMode="Externa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bundle-type-german?_format=json&amp;_pretty=true" TargetMode="External"/><Relationship Id="rId2" Type="http://schemas.openxmlformats.org/officeDocument/2006/relationships/hyperlink" Target="https://terminz.azurewebsites.net/fhir/CodeSystem/bundle-type?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?supplements=http://hl7.org/fhir/bundle-type&amp;_format=json&amp;_pretty=true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ValueSet/Bundle-Type-supplemented/$expand?_format=json&amp;_pretty=true" TargetMode="External"/><Relationship Id="rId2" Type="http://schemas.openxmlformats.org/officeDocument/2006/relationships/hyperlink" Target="https://terminz.azurewebsites.net/fhir/ValueSet/Bundle-Type-supplemented?_format=json&amp;_pretty=true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Fragment.20.2F.20Example.20expansions" TargetMode="External"/><Relationship Id="rId2" Type="http://schemas.openxmlformats.org/officeDocument/2006/relationships/hyperlink" Target="http://hl7.org/fhir/valueset-ucum-common.html" TargetMode="Externa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server-r5.australiaeast.cloudapp.azure.com/fhir/ConceptMap/$translate?code=ADT_A04.MSH&amp;system=http://hl7.org/fhir/ADT_A04" TargetMode="External"/><Relationship Id="rId2" Type="http://schemas.openxmlformats.org/officeDocument/2006/relationships/hyperlink" Target="https://ontoserver-r5.australiaeast.cloudapp.azure.com/fhi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R5.20Terminology.20Servers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IR/documents/blob/master/presentations/2023-01-Tutorials/FHIR-Terminology-Advanced/UTG_for_HL7_Community.pptx" TargetMode="External"/><Relationship Id="rId2" Type="http://schemas.openxmlformats.org/officeDocument/2006/relationships/hyperlink" Target="https://confluence.hl7.org/display/VOC/Unified+Terminology+Governance+Project+%28UTG%29+Page" TargetMode="Externa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" TargetMode="Externa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Observation?code=3141-9" TargetMode="External"/><Relationship Id="rId2" Type="http://schemas.openxmlformats.org/officeDocument/2006/relationships/hyperlink" Target="https://fhir.hausamconsulting.com/r4/Condition?code=http%3A%2F%2Fsnomed.info%2Fsct|38341003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Parts 2 &amp; 3 – Searching and Services, Advanced Topics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2023-04-26 - 2023-04-27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  <a:br>
              <a:rPr lang="en-CA" dirty="0"/>
            </a:br>
            <a:r>
              <a:rPr lang="en-CA" dirty="0"/>
              <a:t>(SNOMED CT)</a:t>
            </a:r>
          </a:p>
          <a:p>
            <a:pPr lvl="2"/>
            <a:r>
              <a:rPr lang="en-CA" dirty="0">
                <a:hlinkClick r:id="rId2"/>
              </a:rPr>
              <a:t>http://hapi.fhir.org/baseR4/AllergyIntolerance?code=http%3A%2F%2Fsnomed.info%2Fsct|</a:t>
            </a:r>
            <a:endParaRPr lang="en-CA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https://fhir.hausamconsulting.com/r4/AllergyIntolerance?code=|allergy4387</a:t>
            </a:r>
            <a:endParaRPr lang="en-CA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http://hapi.fhir.org/baseR4/Condition?code:text=angina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http://hapi.fhir.org/baseR4/Condition?code:text=angin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http://hapi.fhir.org/baseR4/AllergyIntolerance?code:text=ibuprofen</a:t>
            </a:r>
            <a:endParaRPr lang="en-CA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http://hapi.fhir.org/baseR4/Condition?severity:not=255604002</a:t>
            </a:r>
            <a:endParaRPr lang="en-CA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89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https://fhir.hausamconsulting.com/r4/ValueSet/upper-respiratory-infection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https://fhir.hausamconsulting.com/r4/ValueSet/upper-respiratory-infection/$expand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https://fhir.hausamconsulting.com/r4/Condition?code:</a:t>
            </a:r>
            <a:r>
              <a:rPr lang="en-CA" b="1" dirty="0">
                <a:hlinkClick r:id="rId4"/>
              </a:rPr>
              <a:t>in</a:t>
            </a:r>
            <a:r>
              <a:rPr lang="en-CA" dirty="0">
                <a:hlinkClick r:id="rId4"/>
              </a:rPr>
              <a:t>=http%3A%2F%2Fexample.org%2Fvs%2Fupper-respiratory-infection</a:t>
            </a:r>
            <a:endParaRPr lang="en-CA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77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>
                <a:hlinkClick r:id="rId2"/>
              </a:rPr>
              <a:t>https://fhir.hausamconsulting.com/r4/Condition?code:not-in=http%3A%2F%2Fexample.org%2Fvs%2Fupper-respiratory-infection</a:t>
            </a:r>
            <a:endParaRPr lang="en-GB" dirty="0"/>
          </a:p>
          <a:p>
            <a:pPr lvl="3"/>
            <a:r>
              <a:rPr lang="en-GB" dirty="0"/>
              <a:t>Not sufficiently supported with current server implementations (most or all?)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34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https://fhir.hausamconsulting.com/r4/Condition?code:</a:t>
            </a:r>
            <a:r>
              <a:rPr lang="en-CA" b="1" dirty="0">
                <a:hlinkClick r:id="rId2"/>
              </a:rPr>
              <a:t>below</a:t>
            </a:r>
            <a:r>
              <a:rPr lang="en-CA" dirty="0">
                <a:hlinkClick r:id="rId2"/>
              </a:rPr>
              <a:t>=http://snomed.info/sct|73211009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https://fhir.hausamconsulting.com/r4/Condition?code:</a:t>
            </a:r>
            <a:r>
              <a:rPr lang="en-CA" b="1" dirty="0">
                <a:hlinkClick r:id="rId3"/>
              </a:rPr>
              <a:t>above</a:t>
            </a:r>
            <a:r>
              <a:rPr lang="en-CA" dirty="0">
                <a:hlinkClick r:id="rId3"/>
              </a:rPr>
              <a:t>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59712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Search results can be paged</a:t>
            </a:r>
          </a:p>
          <a:p>
            <a:pPr lvl="1"/>
            <a:r>
              <a:rPr lang="en-GB" dirty="0">
                <a:hlinkClick r:id="rId2"/>
              </a:rPr>
              <a:t>http://hl7.org/fhir/search.html#count</a:t>
            </a:r>
            <a:endParaRPr lang="en-GB" dirty="0"/>
          </a:p>
          <a:p>
            <a:r>
              <a:rPr lang="en-GB" dirty="0"/>
              <a:t>Search paging example:</a:t>
            </a:r>
          </a:p>
          <a:p>
            <a:pPr lvl="1"/>
            <a:r>
              <a:rPr lang="en-CA" dirty="0">
                <a:hlinkClick r:id="rId3"/>
              </a:rPr>
              <a:t>https://fhir.hausamconsulting.com/r4/Condition?code:below=http://snomed.info/sct|73211009&amp;_count=5</a:t>
            </a:r>
            <a:endParaRPr lang="is-IS" dirty="0"/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87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274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17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69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005840"/>
            <a:ext cx="4114800" cy="3468688"/>
          </a:xfrm>
        </p:spPr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$find-matches</a:t>
            </a:r>
          </a:p>
          <a:p>
            <a:pPr lvl="1"/>
            <a:r>
              <a:rPr lang="en-AU" dirty="0"/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9200" y="1005840"/>
            <a:ext cx="4114800" cy="3468688"/>
          </a:xfrm>
        </p:spPr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>
                <a:solidFill>
                  <a:srgbClr val="747679"/>
                </a:solidFill>
              </a:rPr>
              <a:t>$closure</a:t>
            </a:r>
          </a:p>
        </p:txBody>
      </p:sp>
    </p:spTree>
    <p:extLst>
      <p:ext uri="{BB962C8B-B14F-4D97-AF65-F5344CB8AC3E}">
        <p14:creationId xmlns:p14="http://schemas.microsoft.com/office/powerpoint/2010/main" val="306637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FHIR-Terminology-Part-2-2023-04-26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4132053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456090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Terminology Service Usage Scenarios</a:t>
            </a:r>
            <a:endParaRPr lang="en-US" altLang="en-US" dirty="0">
              <a:highlight>
                <a:srgbClr val="FFFF00"/>
              </a:highlight>
            </a:endParaRP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2022 Health Level Seven ® International. All Rights Reserved. Published under the Creative Commons 3.0 Attribution Unported license</a:t>
            </a:r>
          </a:p>
          <a:p>
            <a:endParaRPr lang="en-US" alt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A6B490F0-9F17-4BC8-B7C0-FB1407BB346B}" type="slidenum">
              <a:rPr lang="en-US" altLang="en-US"/>
              <a:pPr/>
              <a:t>20</a:t>
            </a:fld>
            <a:endParaRPr lang="en-US" alt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9010021-94B5-0407-A750-F4F0D34C4F0C}"/>
              </a:ext>
            </a:extLst>
          </p:cNvPr>
          <p:cNvGraphicFramePr>
            <a:graphicFrameLocks noGrp="1"/>
          </p:cNvGraphicFramePr>
          <p:nvPr/>
        </p:nvGraphicFramePr>
        <p:xfrm>
          <a:off x="613646" y="1546837"/>
          <a:ext cx="813634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671">
                  <a:extLst>
                    <a:ext uri="{9D8B030D-6E8A-4147-A177-3AD203B41FA5}">
                      <a16:colId xmlns:a16="http://schemas.microsoft.com/office/drawing/2014/main" val="3591295390"/>
                    </a:ext>
                  </a:extLst>
                </a:gridCol>
                <a:gridCol w="4326672">
                  <a:extLst>
                    <a:ext uri="{9D8B030D-6E8A-4147-A177-3AD203B41FA5}">
                      <a16:colId xmlns:a16="http://schemas.microsoft.com/office/drawing/2014/main" val="1018139540"/>
                    </a:ext>
                  </a:extLst>
                </a:gridCol>
              </a:tblGrid>
              <a:tr h="2012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Usage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FHIR Terminology Service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46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Obtain a list of codes to populate user interface widget - e.g., a dropdown list.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Obtain a list of codes based on what the user has typed in a user interface text 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and the text the user has entered as the value set and filter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3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Determine if a received code is valid.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$validate-code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1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How do I obtain the display names (descriptions) for a code so that I can display it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Invoke the $lookup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1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Obtain a translation of a concept in one code system to a concept in another code system.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Invoke the $translate operation with the source code and a concept map as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5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195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Uses include populating a drop-down list, “type ahead” search, etc.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90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https://fhir.hausamconsulting.com/r4/ValueSet/observation-category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https://fhir.hausamconsulting.com/r4/ValueSet/observation-category/$expand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https://fhir.hausamconsulting.com/r4/ValueSet/route-codes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https://fhir.hausamconsulting.com/r4/ValueSet/route-codes/$expand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Paging (count and offset parameters)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https://fhir.hausamconsulting.com/r4/ValueSet/route-codes/$expand?count=10&amp;offset=0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https://fhir.hausamconsulting.com/r4/ValueSet/route-codes/$expand?count=10&amp;offset=10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483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$expand + filter</a:t>
            </a:r>
            <a:br>
              <a:rPr lang="en-GB" dirty="0"/>
            </a:br>
            <a:r>
              <a:rPr lang="en-GB" dirty="0"/>
              <a:t>For type-ahead search (with large value sets)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https://fhir.hausamconsulting.com/r4/ValueSet/route-codes/$expand?filter=intra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https://fhir.hausamconsulting.com/r4/ValueSet/route-codes/$expand?filter=</a:t>
            </a:r>
            <a:r>
              <a:rPr lang="en-US" dirty="0" err="1">
                <a:hlinkClick r:id="rId3"/>
              </a:rPr>
              <a:t>intrales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572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ValueSet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https://fhir.hausamconsulting.com/r4/ValueSet?url=http://hl7.org/fhir/ValueSet/condition-category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https://fhir.hausamconsulting.com/r4/ValueSet/$expand?url=http://hl7.org/fhir/ValueSet/condition-category</a:t>
            </a:r>
            <a:endParaRPr lang="en-US" dirty="0">
              <a:hlinkClick r:id=""/>
            </a:endParaRPr>
          </a:p>
          <a:p>
            <a:pPr lvl="1"/>
            <a:r>
              <a:rPr lang="en-US" dirty="0">
                <a:hlinkClick r:id=""/>
              </a:rPr>
              <a:t>https://fhir.hausamconsulting.com/r4/ValueSet/$validate-code?url=http://hl7.org/fhir/ValueSet/condition-category&amp;system=http://terminology.hl7.org/CodeSystem/condition-category&amp;code=problem-list-item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9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“Pneumonia” (233604007)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https://terminz.azurewebsites.net/fhir/CodeSystem/$validate-code?system=http://snomed.info/sct&amp;code=233604007&amp;_format=json&amp;_pretty=true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5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pPr lvl="1"/>
            <a:r>
              <a:rPr lang="en-GB" dirty="0"/>
              <a:t>Can also be used to determine whether a code exists in the </a:t>
            </a:r>
            <a:r>
              <a:rPr lang="en-GB" dirty="0" err="1"/>
              <a:t>CodeSystem</a:t>
            </a:r>
            <a:endParaRPr lang="en-GB" dirty="0"/>
          </a:p>
          <a:p>
            <a:pPr lvl="2"/>
            <a:r>
              <a:rPr lang="en-GB" dirty="0"/>
              <a:t>But returns an </a:t>
            </a:r>
            <a:r>
              <a:rPr lang="en-GB" dirty="0" err="1"/>
              <a:t>OperationOutcome</a:t>
            </a:r>
            <a:r>
              <a:rPr lang="en-GB" dirty="0"/>
              <a:t> (error) if the code does not exist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the current official version of HL7 FHIR</a:t>
            </a:r>
            <a:endParaRPr lang="en-US" sz="2200" dirty="0"/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FHIR Release 5 </a:t>
            </a:r>
            <a:r>
              <a:rPr lang="en-US" dirty="0">
                <a:latin typeface="+mn-lt"/>
              </a:rPr>
              <a:t>(v5.0.0)</a:t>
            </a:r>
          </a:p>
          <a:p>
            <a:pPr lvl="1"/>
            <a:r>
              <a:rPr lang="en-US" dirty="0">
                <a:hlinkClick r:id="rId2"/>
              </a:rPr>
              <a:t>https://hl7.org/fhir/</a:t>
            </a:r>
            <a:endParaRPr lang="en-US" dirty="0"/>
          </a:p>
          <a:p>
            <a:pPr lvl="1"/>
            <a:r>
              <a:rPr lang="en-US" dirty="0"/>
              <a:t>Particular relevant and significant differences from the prior R4B release (</a:t>
            </a:r>
            <a:r>
              <a:rPr lang="en-US" dirty="0">
                <a:hlinkClick r:id="rId3"/>
              </a:rPr>
              <a:t>http://hl7.org/fhir/R4B/</a:t>
            </a:r>
            <a:r>
              <a:rPr lang="en-US" dirty="0"/>
              <a:t>) will be noted</a:t>
            </a:r>
          </a:p>
          <a:p>
            <a:pPr lvl="2"/>
            <a:r>
              <a:rPr lang="en-US" dirty="0"/>
              <a:t>Many (or most) terminology services are anticipated to remain on R4/R4B for an indefinite period of time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92088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https://fhir.hausamconsulting.com/r4/CodeSystem/$lookup?system=http://snomed.info/sct&amp;code=233604007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67072"/>
            <a:ext cx="8228883" cy="2929042"/>
          </a:xfrm>
        </p:spPr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endParaRPr lang="en-US" dirty="0">
              <a:hlinkClick r:id=""/>
            </a:endParaRPr>
          </a:p>
          <a:p>
            <a:pPr lvl="1"/>
            <a:r>
              <a:rPr lang="en-US" dirty="0">
                <a:hlinkClick r:id=""/>
              </a:rPr>
              <a:t>https://terminz.azurewebsites.net/fhir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US" dirty="0">
                <a:hlinkClick r:id="rId3"/>
              </a:rPr>
              <a:t> &amp;_format=json&amp;_pretty=true</a:t>
            </a:r>
            <a:endParaRPr lang="en-GB" dirty="0">
              <a:solidFill>
                <a:srgbClr val="80008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161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http://tx.fhir.org/r4/CodeSystem/$subsumes?system=http://snomed.info/sct&amp;codeA=3738000&amp;codeB=3738000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https://r4.ontoserver.csiro.au/fhir/CodeSystem/$subsumes?system=http://snomed.info/sct&amp;codeA=3738000&amp;codeB=3738000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https://snowstorm.ihtsdotools.org/fhir/CodeSystem/$subsumes?system=http://snomed.info/sct&amp;codeA=3738000&amp;codeB=3738000&amp;_format=json&amp;_pretty=true</a:t>
            </a:r>
            <a:endParaRPr lang="en-GB" dirty="0">
              <a:solidFill>
                <a:srgbClr val="800080"/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en-GB" dirty="0">
              <a:solidFill>
                <a:srgbClr val="800080"/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067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5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</a:t>
            </a:r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321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1722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6289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4243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u="sng" dirty="0">
                <a:hlinkClick r:id="rId5"/>
              </a:rPr>
              <a:t>https://stu3.ontoserver.csiro.au/fhir</a:t>
            </a:r>
            <a:endParaRPr lang="en-US" u="sng" dirty="0"/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764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332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089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http://www.healthintersections.com.au/FhirServer/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968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09-9272-5472-E0DF-5526A8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(Advanced)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647DF-C77A-1940-7554-21420856D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45C6-CF18-3CF2-D71B-50EF4A7E0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4485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A5C-09C5-F7C4-94DC-CECF277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55AAD-6470-3513-17B6-6D9B30FD9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18FA-FE42-A423-8AB1-9878F5E7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9618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986-68AF-3779-6876-8A44439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Expression Constraint Language (ECL)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6EB8-4B63-5FEC-E6C8-B7192D0E8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SNOMED CT Expression Constraint is a computable rule that can be used to define a bounded set of clinical meanings represented by either precoordinated or </a:t>
            </a:r>
            <a:r>
              <a:rPr lang="en-US" dirty="0" err="1"/>
              <a:t>postcoordinated</a:t>
            </a:r>
            <a:r>
              <a:rPr lang="en-US" dirty="0"/>
              <a:t> expressions.</a:t>
            </a:r>
          </a:p>
          <a:p>
            <a:r>
              <a:rPr lang="en-US" dirty="0"/>
              <a:t>SNOMED CT ECL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/>
              <a:t>Not all FHIR servers support ECL!</a:t>
            </a:r>
          </a:p>
          <a:p>
            <a:pPr lvl="1"/>
            <a:r>
              <a:rPr lang="en-US" dirty="0" err="1"/>
              <a:t>Ontoserver</a:t>
            </a:r>
            <a:r>
              <a:rPr lang="en-US" dirty="0"/>
              <a:t>, Snowstorm and </a:t>
            </a:r>
            <a:r>
              <a:rPr lang="en-US" dirty="0" err="1"/>
              <a:t>Terminz</a:t>
            </a:r>
            <a:r>
              <a:rPr lang="en-US" dirty="0"/>
              <a:t> servers do support ECL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687E-17B3-657D-EA8C-5301EFA54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58B43-BBAC-4766-860C-DAF71244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6708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http://hl7.org/fhir/snomedct.html#4.3.1.0.5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</a:t>
            </a:r>
            <a:r>
              <a:rPr lang="en-AU" dirty="0"/>
              <a:t> (fifth bullet)</a:t>
            </a:r>
          </a:p>
          <a:p>
            <a:pPr lvl="2"/>
            <a:r>
              <a:rPr lang="en-AU" dirty="0"/>
              <a:t>This page has been moved to </a:t>
            </a:r>
            <a:r>
              <a:rPr lang="en-AU" dirty="0">
                <a:hlinkClick r:id="rId5"/>
              </a:rPr>
              <a:t>THO</a:t>
            </a:r>
            <a:r>
              <a:rPr lang="en-AU" dirty="0"/>
              <a:t> in R5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6"/>
              </a:rPr>
              <a:t>Browser</a:t>
            </a:r>
            <a:endParaRPr lang="en-AU" dirty="0"/>
          </a:p>
          <a:p>
            <a:pPr lvl="1"/>
            <a:r>
              <a:rPr lang="en-AU" dirty="0"/>
              <a:t>Expression Constraint Queries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29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352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https://build.fhir.org/ig/HL7/fhir-ips/ValueSet-procedures-snomed-ct-ips-free-set.html</a:t>
            </a:r>
            <a:endParaRPr lang="en-US" dirty="0"/>
          </a:p>
          <a:p>
            <a:r>
              <a:rPr lang="en-US" dirty="0"/>
              <a:t>POST the </a:t>
            </a:r>
            <a:r>
              <a:rPr lang="en-US" dirty="0" err="1"/>
              <a:t>ValueSet</a:t>
            </a:r>
            <a:r>
              <a:rPr lang="en-US" dirty="0"/>
              <a:t> resource to a server endpoint and invoke the $expand operation</a:t>
            </a:r>
            <a:br>
              <a:rPr lang="en-US" dirty="0"/>
            </a:br>
            <a:r>
              <a:rPr lang="en-US" dirty="0"/>
              <a:t>(show in VS Code and Postman)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51</a:t>
            </a:fld>
            <a:endParaRPr lang="en-US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045143-03D2-058F-C116-7FEB2DF9B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075" y="354890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8045143-03D2-058F-C116-7FEB2DF9B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075" y="354890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4080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574FC3-7D7B-304E-95BC-31E2AFF49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53D68-F798-DB29-FA4A-BBAF8266C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52</a:t>
            </a:fld>
            <a:endParaRPr lang="en-US" alt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27E150-EEC3-625F-961D-83E8C915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" y="0"/>
            <a:ext cx="7772400" cy="50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46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56A820-2E61-DC13-5EE7-481E117199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D5E4F-BC63-8D08-8C00-9C385BA3C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53</a:t>
            </a:fld>
            <a:endParaRPr lang="en-US" alt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1D8F23-1CED-103D-8ECB-E6A9AF45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5" y="0"/>
            <a:ext cx="7772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83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293-8CA3-A1F0-8FCA-EF74971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F94BD-43C8-ED19-6BE8-CA893AB01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C892-9D1D-FDF7-E6E7-1EF68B78A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5299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on this in </a:t>
            </a:r>
            <a:r>
              <a:rPr lang="en-US" dirty="0" err="1"/>
              <a:t>ValueSet</a:t>
            </a:r>
            <a:r>
              <a:rPr lang="en-US" dirty="0"/>
              <a:t> resource in R5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Note: There is ongoing discussion in the TI WG about further revising this description/documentation to make it (hopefully!) more clear – feedback to the Vocab WG is welcome and encouraged!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046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do not use complex queries</a:t>
            </a:r>
          </a:p>
          <a:p>
            <a:pPr lvl="1"/>
            <a:r>
              <a:rPr lang="en-US" dirty="0"/>
              <a:t>Allows a </a:t>
            </a:r>
            <a:r>
              <a:rPr lang="en-US" b="1" dirty="0"/>
              <a:t>single URL </a:t>
            </a:r>
            <a:r>
              <a:rPr lang="en-US" dirty="0"/>
              <a:t>to serve as a </a:t>
            </a:r>
            <a:r>
              <a:rPr lang="en-US" b="1" dirty="0"/>
              <a:t>value set definition </a:t>
            </a:r>
            <a:r>
              <a:rPr lang="en-US" dirty="0"/>
              <a:t>(without requiring an explicit </a:t>
            </a:r>
            <a:r>
              <a:rPr lang="en-US" dirty="0" err="1"/>
              <a:t>ValueSet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Can serve as the basis for the $expansion operation</a:t>
            </a:r>
          </a:p>
          <a:p>
            <a:r>
              <a:rPr lang="en-US" dirty="0"/>
              <a:t>Example - SNOMED CT has common sets of implicit value sets defined (more than any other code system at present):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http://hl7.org/fhir/snomedct.html#implicit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237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https://r4.ontoserver.csiro.au/fhir/ValueSet/$expand?url=http%3A%2F%2Fsnomed.info%2Fsct%3Ffhir_vs=isa%2F233604007&amp;_format=</a:t>
            </a:r>
            <a:r>
              <a:rPr lang="en-US" dirty="0" err="1">
                <a:hlinkClick r:id="rId2"/>
              </a:rPr>
              <a:t>json</a:t>
            </a:r>
            <a:r>
              <a:rPr lang="en-US" dirty="0">
                <a:hlinkClick r:id="rId2"/>
              </a:rPr>
              <a:t>&amp;_pretty=true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6025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(ECL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ECL expression: &lt; 233604007 |Pneumonia (disorder)|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https://r4.ontoserver.csiro.au/fhir/ValueSet/$expand?url=http%3A%2F%2Fsnomed.info%2Fsct%2F900000000000207008%2Fversion%2F20220731%3Ffhir_vs%3Decl%2F%3C%20233604007%20%7CPneumonia%20%28disorder%29%7C&amp;_format=json&amp;_pretty=true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7615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F13-8EA9-8F93-9A82-7BD2C588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7FB39-1463-1BD9-09CC-31ECCF2E9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70A0-8135-E4B1-B050-16AEC2903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32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3 – </a:t>
            </a:r>
            <a:r>
              <a:rPr lang="en-US" b="1" dirty="0"/>
              <a:t>Advanced Topics (potential)</a:t>
            </a:r>
            <a:endParaRPr lang="en-US" b="1" dirty="0"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Further exploration of primary FHIR terminology service operations ($expand, $lookup, $validate-code, $subsumes, $translate)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Advanced terminology searching techniques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FHIR implicit value sets (SNOMED CT and other)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SNOMED CT Expression Constraint Language (ECL) in value set definitions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Code system supplements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Using terminology content in THO (terminology.hl7.org)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Submitting and managing a UTG proposal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Requesting new external (non-HL7) terminology content </a:t>
            </a:r>
          </a:p>
          <a:p>
            <a:endParaRPr lang="en-US" sz="2000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1101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>
                <a:hlinkClick r:id="rId2"/>
              </a:rPr>
              <a:t>http://hl7.org/fhir/codesystem.html#supplements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>
                <a:hlinkClick r:id="rId3"/>
              </a:rPr>
              <a:t>http://hl7.org/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4129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</a:t>
            </a:r>
            <a:r>
              <a:rPr lang="en-US" b="1" dirty="0"/>
              <a:t>code system </a:t>
            </a:r>
            <a:r>
              <a:rPr lang="en-US" dirty="0"/>
              <a:t>being </a:t>
            </a:r>
            <a:r>
              <a:rPr lang="en-US" b="1" dirty="0"/>
              <a:t>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SHALL never </a:t>
            </a:r>
            <a:r>
              <a:rPr lang="en-US" dirty="0"/>
              <a:t>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must</a:t>
            </a:r>
            <a:r>
              <a:rPr lang="en-US" dirty="0"/>
              <a:t>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1780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1913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err="1">
                <a:hlinkClick r:id="rId2"/>
              </a:rPr>
              <a:t>terminz.azurewebsites.net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fhir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CodeSystem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bundle-type?_format</a:t>
            </a:r>
            <a:r>
              <a:rPr lang="en-AU" dirty="0">
                <a:hlinkClick r:id="rId2"/>
              </a:rPr>
              <a:t>=</a:t>
            </a:r>
            <a:r>
              <a:rPr lang="en-AU" dirty="0" err="1">
                <a:hlinkClick r:id="rId2"/>
              </a:rPr>
              <a:t>json&amp;_pretty</a:t>
            </a:r>
            <a:r>
              <a:rPr lang="en-AU" dirty="0">
                <a:hlinkClick r:id="rId2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err="1">
                <a:hlinkClick r:id="rId3"/>
              </a:rPr>
              <a:t>terminz.azurewebsites.net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bundle</a:t>
            </a:r>
            <a:r>
              <a:rPr lang="en-AU" dirty="0">
                <a:hlinkClick r:id="rId3"/>
              </a:rPr>
              <a:t>-</a:t>
            </a:r>
            <a:r>
              <a:rPr lang="en-AU" dirty="0" err="1">
                <a:hlinkClick r:id="rId3"/>
              </a:rPr>
              <a:t>type-german</a:t>
            </a:r>
            <a:r>
              <a:rPr lang="en-AU" dirty="0">
                <a:hlinkClick r:id="rId3"/>
              </a:rPr>
              <a:t>?_format=</a:t>
            </a:r>
            <a:r>
              <a:rPr lang="en-AU" dirty="0" err="1">
                <a:hlinkClick r:id="rId3"/>
              </a:rPr>
              <a:t>json&amp;_pretty</a:t>
            </a:r>
            <a:r>
              <a:rPr lang="en-AU" dirty="0">
                <a:hlinkClick r:id="rId3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terminz.azurewebsites.net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CodeSystem?supplements</a:t>
            </a:r>
            <a:r>
              <a:rPr lang="en-AU" dirty="0">
                <a:hlinkClick r:id="rId4"/>
              </a:rPr>
              <a:t>=http://hl7.org/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bundle-type&amp;_format</a:t>
            </a:r>
            <a:r>
              <a:rPr lang="en-AU" dirty="0">
                <a:hlinkClick r:id="rId4"/>
              </a:rPr>
              <a:t>=</a:t>
            </a:r>
            <a:r>
              <a:rPr lang="en-AU" dirty="0" err="1">
                <a:hlinkClick r:id="rId4"/>
              </a:rPr>
              <a:t>json&amp;_pretty</a:t>
            </a:r>
            <a:r>
              <a:rPr lang="en-AU" dirty="0">
                <a:hlinkClick r:id="rId4"/>
              </a:rPr>
              <a:t>=true</a:t>
            </a:r>
            <a:endParaRPr lang="en-A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41079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https://terminz.azurewebsites.net/fhir/ValueSet/Bundle-Type-supplemented?_format=json&amp;_pretty=true</a:t>
            </a:r>
            <a:endParaRPr lang="en-AU" dirty="0"/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3"/>
              </a:rPr>
              <a:t>https://terminz.azurewebsites.net/fhir/ValueSet/Bundle-Type-supplemented/$expand?_format=json&amp;_pretty=true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8181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Behaviour of CodeSystem operations with 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Designations from code system supplements in Coding.display?</a:t>
            </a:r>
            <a:endParaRPr lang="en-US" dirty="0">
              <a:hlinkClick r:id=""/>
            </a:endParaRPr>
          </a:p>
          <a:p>
            <a:pPr lvl="1"/>
            <a:r>
              <a:rPr lang="en-US" dirty="0">
                <a:hlinkClick r:id=""/>
              </a:rPr>
              <a:t>Designations vs. language-specific resources for VS and 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6496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8880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48752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87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>
                <a:hlinkClick r:id="rId2"/>
              </a:rPr>
              <a:t>http://hl7.org/</a:t>
            </a:r>
            <a:r>
              <a:rPr lang="en-US" dirty="0" err="1">
                <a:hlinkClick r:id="rId2"/>
              </a:rPr>
              <a:t>fhir</a:t>
            </a:r>
            <a:r>
              <a:rPr lang="en-US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valueset</a:t>
            </a:r>
            <a:r>
              <a:rPr lang="en-US" dirty="0" err="1">
                <a:hlinkClick r:id="rId2"/>
              </a:rPr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and ongoing discussions on this topic</a:t>
            </a:r>
          </a:p>
          <a:p>
            <a:pPr lvl="1"/>
            <a:r>
              <a:rPr lang="en-US" dirty="0">
                <a:hlinkClick r:id="rId3"/>
              </a:rPr>
              <a:t>Fragment / Example expansions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1715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15F9-AFB0-7488-1D33-8663A04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042F-5DFE-EC88-560F-C9713976F9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E837-B6FD-7EF0-B8E5-4F62624B7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31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2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Searching</a:t>
            </a:r>
            <a:r>
              <a:rPr lang="en-US" dirty="0"/>
              <a:t>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Terminology-Based Search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Terminology Service</a:t>
            </a:r>
          </a:p>
          <a:p>
            <a:pPr lvl="1"/>
            <a:r>
              <a:rPr lang="en-US" dirty="0"/>
              <a:t>Scenarios and Strategies for Using Terminology Services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References for Servers and Tools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Further (Advanced) Topics</a:t>
            </a:r>
          </a:p>
          <a:p>
            <a:pPr lvl="1"/>
            <a:endParaRPr lang="en-US" altLang="zh-CN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5442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07229"/>
            <a:ext cx="8228883" cy="2929042"/>
          </a:xfrm>
        </p:spPr>
        <p:txBody>
          <a:bodyPr/>
          <a:lstStyle/>
          <a:p>
            <a:r>
              <a:rPr lang="en-US" dirty="0"/>
              <a:t>Element “equivalence” replaced by “relationship”</a:t>
            </a:r>
          </a:p>
          <a:p>
            <a:pPr lvl="1"/>
            <a:r>
              <a:rPr lang="en-US" dirty="0"/>
              <a:t>Was (10): </a:t>
            </a:r>
            <a:r>
              <a:rPr lang="en-US" dirty="0" err="1"/>
              <a:t>relatedto</a:t>
            </a:r>
            <a:r>
              <a:rPr lang="en-US" dirty="0"/>
              <a:t> | equivalent | equal | wider | subsumes | narrower | specializes | inexact | unmatched | disjoint</a:t>
            </a:r>
          </a:p>
          <a:p>
            <a:pPr lvl="1"/>
            <a:r>
              <a:rPr lang="en-US" dirty="0"/>
              <a:t>Now (5): related-to | equivalent | source-is-narrower-than-target | source-is-broader-than-target | not-related-to</a:t>
            </a:r>
          </a:p>
          <a:p>
            <a:pPr lvl="1"/>
            <a:r>
              <a:rPr lang="en-US" dirty="0"/>
              <a:t>The directional relationships have the direction made explicit in the code – should help avoid confusion!</a:t>
            </a:r>
          </a:p>
          <a:p>
            <a:r>
              <a:rPr lang="en-US" dirty="0" err="1"/>
              <a:t>group.element.target.equivalence</a:t>
            </a:r>
            <a:r>
              <a:rPr lang="en-US" dirty="0"/>
              <a:t> = ‘unmatched’ replaced by </a:t>
            </a:r>
            <a:r>
              <a:rPr lang="en-US" dirty="0" err="1"/>
              <a:t>group.element.noMap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longer necessary to create a ‘target’ when there is none!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346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938" y="863659"/>
            <a:ext cx="8228883" cy="2929042"/>
          </a:xfrm>
        </p:spPr>
        <p:txBody>
          <a:bodyPr/>
          <a:lstStyle/>
          <a:p>
            <a:r>
              <a:rPr lang="en-US" dirty="0"/>
              <a:t>Now can do mappings from or to a </a:t>
            </a:r>
            <a:r>
              <a:rPr lang="en-US" dirty="0" err="1"/>
              <a:t>valueSet</a:t>
            </a:r>
            <a:r>
              <a:rPr lang="en-US" dirty="0"/>
              <a:t>, rather than only a single code per mapping (also in unmapped)</a:t>
            </a:r>
          </a:p>
          <a:p>
            <a:pPr lvl="1"/>
            <a:r>
              <a:rPr lang="en-US" dirty="0" err="1"/>
              <a:t>group.element.code</a:t>
            </a:r>
            <a:r>
              <a:rPr lang="en-US" dirty="0"/>
              <a:t> </a:t>
            </a:r>
            <a:r>
              <a:rPr lang="en-US" b="1" dirty="0"/>
              <a:t>OR </a:t>
            </a:r>
            <a:r>
              <a:rPr lang="en-US" dirty="0" err="1"/>
              <a:t>group.element.valueSet</a:t>
            </a:r>
            <a:endParaRPr lang="en-US" dirty="0"/>
          </a:p>
          <a:p>
            <a:r>
              <a:rPr lang="en-US" dirty="0" err="1"/>
              <a:t>dependsOn</a:t>
            </a:r>
            <a:r>
              <a:rPr lang="en-US" dirty="0"/>
              <a:t> and product now allow a choice of value types (not only string)</a:t>
            </a:r>
          </a:p>
          <a:p>
            <a:r>
              <a:rPr lang="en-US" dirty="0"/>
              <a:t>‘source’ and ‘target’ elements (references to </a:t>
            </a:r>
            <a:r>
              <a:rPr lang="en-US" dirty="0" err="1"/>
              <a:t>uri</a:t>
            </a:r>
            <a:r>
              <a:rPr lang="en-US" dirty="0"/>
              <a:t> or </a:t>
            </a:r>
            <a:r>
              <a:rPr lang="en-US" dirty="0" err="1"/>
              <a:t>valueSet</a:t>
            </a:r>
            <a:r>
              <a:rPr lang="en-US" dirty="0"/>
              <a:t>) are now renamed to ‘</a:t>
            </a:r>
            <a:r>
              <a:rPr lang="en-US" dirty="0" err="1"/>
              <a:t>sourceScope</a:t>
            </a:r>
            <a:r>
              <a:rPr lang="en-US" dirty="0"/>
              <a:t>’ and ‘</a:t>
            </a:r>
            <a:r>
              <a:rPr lang="en-US" dirty="0" err="1"/>
              <a:t>targetScope</a:t>
            </a:r>
            <a:r>
              <a:rPr lang="en-US" dirty="0"/>
              <a:t>’ to clarify their meaning and use</a:t>
            </a:r>
          </a:p>
          <a:p>
            <a:r>
              <a:rPr lang="en-US" dirty="0"/>
              <a:t>Other elements and descriptive text have been updated and (hopefully) clarified</a:t>
            </a:r>
          </a:p>
        </p:txBody>
      </p:sp>
    </p:spTree>
    <p:extLst>
      <p:ext uri="{BB962C8B-B14F-4D97-AF65-F5344CB8AC3E}">
        <p14:creationId xmlns:p14="http://schemas.microsoft.com/office/powerpoint/2010/main" val="15394802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$translate operation parameters have also been renamed to be clearer and to match the corresponding resource elements</a:t>
            </a:r>
          </a:p>
          <a:p>
            <a:r>
              <a:rPr lang="en-US" dirty="0"/>
              <a:t>$translate ‘source’ and ‘target’ input parameters now can specify ‘code’, ‘Coding’ or ‘</a:t>
            </a:r>
            <a:r>
              <a:rPr lang="en-US" dirty="0" err="1"/>
              <a:t>CodeableConcept</a:t>
            </a:r>
            <a:r>
              <a:rPr lang="en-US" dirty="0"/>
              <a:t>’ (new parameters added)</a:t>
            </a:r>
          </a:p>
        </p:txBody>
      </p:sp>
    </p:spTree>
    <p:extLst>
      <p:ext uri="{BB962C8B-B14F-4D97-AF65-F5344CB8AC3E}">
        <p14:creationId xmlns:p14="http://schemas.microsoft.com/office/powerpoint/2010/main" val="716875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‘dependency’ and ‘</a:t>
            </a:r>
            <a:r>
              <a:rPr lang="en-US" dirty="0" err="1"/>
              <a:t>match.product</a:t>
            </a:r>
            <a:r>
              <a:rPr lang="en-US" dirty="0"/>
              <a:t>’ values can now have a choice of value types (corresponding to the resource)</a:t>
            </a:r>
          </a:p>
          <a:p>
            <a:r>
              <a:rPr lang="en-US" dirty="0"/>
              <a:t>‘reverse’ input parameter removed</a:t>
            </a:r>
          </a:p>
          <a:p>
            <a:pPr lvl="1"/>
            <a:r>
              <a:rPr lang="en-US" dirty="0"/>
              <a:t>This was confusing</a:t>
            </a:r>
          </a:p>
          <a:p>
            <a:pPr lvl="1"/>
            <a:r>
              <a:rPr lang="en-US" dirty="0"/>
              <a:t>If both directions are needed, can make that explicit</a:t>
            </a:r>
          </a:p>
        </p:txBody>
      </p:sp>
    </p:spTree>
    <p:extLst>
      <p:ext uri="{BB962C8B-B14F-4D97-AF65-F5344CB8AC3E}">
        <p14:creationId xmlns:p14="http://schemas.microsoft.com/office/powerpoint/2010/main" val="17993177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BEA2-822B-BB01-CD67-918188F4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R5 </a:t>
            </a:r>
            <a:r>
              <a:rPr lang="en-US" dirty="0" err="1"/>
              <a:t>ConceptMap</a:t>
            </a:r>
            <a:r>
              <a:rPr lang="en-US" dirty="0"/>
              <a:t> server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ED27-F293-B98A-B274-11A79BC8E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CSIRO R5 endpoint</a:t>
            </a:r>
          </a:p>
          <a:p>
            <a:pPr lvl="1"/>
            <a:r>
              <a:rPr lang="en-US" dirty="0">
                <a:hlinkClick r:id="rId2"/>
              </a:rPr>
              <a:t>https://ontoserver-r5.australiaeast.cloudapp.azure.com/fhir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b="0" i="0" u="none" strike="noStrike" dirty="0">
                <a:solidFill>
                  <a:srgbClr val="0088CC"/>
                </a:solidFill>
                <a:effectLst/>
                <a:latin typeface="Source Sans 3"/>
                <a:hlinkClick r:id="rId3" tooltip="https://ontoserver-r5.australiaeast.cloudapp.azure.com/fhir/ConceptMap/$translate?code=ADT_A04.MSH&amp;system=http://hl7.org/fhir/ADT_A04"/>
              </a:rPr>
              <a:t>https://ontoserver-r5.australiaeast.cloudapp.azure.com/fhir/ConceptMap/$translate?code=ADT_A04.MSH&amp;system=http://hl7.org/fhir/ADT_A04</a:t>
            </a:r>
            <a:endParaRPr lang="en-US" b="0" i="0" u="none" strike="noStrike" dirty="0">
              <a:solidFill>
                <a:srgbClr val="0088CC"/>
              </a:solidFill>
              <a:effectLst/>
              <a:latin typeface="Source Sans 3"/>
            </a:endParaRPr>
          </a:p>
          <a:p>
            <a:r>
              <a:rPr lang="en-US" dirty="0" err="1"/>
              <a:t>Zulip</a:t>
            </a:r>
            <a:r>
              <a:rPr lang="en-US" dirty="0"/>
              <a:t> R5 terminology server </a:t>
            </a:r>
            <a:r>
              <a:rPr lang="en-US" dirty="0">
                <a:hlinkClick r:id="rId4"/>
              </a:rPr>
              <a:t>discussion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B198F-0C6E-E3EF-0911-4F2B74FA9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1C64-720F-D5B1-A4D6-96A18206F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453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8E32-D85F-8E5D-F551-2C53D558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UTG and THO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4F6C0-C20C-FB59-4756-CB892C6C16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7300C-773C-F77B-9381-973C32EDF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5400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7AC0-72E7-24D2-966C-1FDE6E20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Terminology Governance (UTG)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852B-207A-71DC-9A74-CB497BB7D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UTG is a </a:t>
            </a:r>
            <a:r>
              <a:rPr lang="en-US" b="1" dirty="0"/>
              <a:t>process</a:t>
            </a:r>
          </a:p>
          <a:p>
            <a:pPr lvl="1"/>
            <a:r>
              <a:rPr lang="en-US" dirty="0"/>
              <a:t>How to add and maintain (modify, and in rare cases remove) content in THO (terminology.hl7.org)</a:t>
            </a:r>
          </a:p>
          <a:p>
            <a:pPr lvl="1"/>
            <a:r>
              <a:rPr lang="en-US" dirty="0"/>
              <a:t>Submit and vote (by registered UTG voters) on UTG proposals </a:t>
            </a:r>
          </a:p>
          <a:p>
            <a:r>
              <a:rPr lang="en-US" dirty="0"/>
              <a:t>UTG </a:t>
            </a:r>
            <a:r>
              <a:rPr lang="en-US" dirty="0">
                <a:hlinkClick r:id="rId2"/>
              </a:rPr>
              <a:t>documentation</a:t>
            </a:r>
          </a:p>
          <a:p>
            <a:r>
              <a:rPr lang="en-US" dirty="0"/>
              <a:t>Additional </a:t>
            </a:r>
            <a:r>
              <a:rPr lang="en-US" dirty="0">
                <a:hlinkClick r:id="rId3"/>
              </a:rPr>
              <a:t>slides</a:t>
            </a:r>
            <a:r>
              <a:rPr lang="en-US" dirty="0"/>
              <a:t> available – time and interest permitting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37A2-A08F-C60B-0B5D-87EA51B53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C6815-0750-288C-C50A-3AEAE3BFA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27376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CCE-20AD-5137-E05D-F10C5470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terminology.hl7.org (THO)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0440-C498-FC6A-F66A-D30B1AE91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https://terminology.hl7.org/</a:t>
            </a:r>
            <a:endParaRPr lang="en-US" dirty="0"/>
          </a:p>
          <a:p>
            <a:r>
              <a:rPr lang="en-US" dirty="0"/>
              <a:t>”Source of truth” for (most) HL7 terminology</a:t>
            </a:r>
          </a:p>
          <a:p>
            <a:r>
              <a:rPr lang="en-US" dirty="0"/>
              <a:t>Contains code systems (HL7 and external), identifier systems (normally external), value sets (some), concept maps (actually there are none at present)</a:t>
            </a:r>
          </a:p>
          <a:p>
            <a:r>
              <a:rPr lang="en-US" dirty="0"/>
              <a:t>THO is not a terminology service</a:t>
            </a:r>
          </a:p>
          <a:p>
            <a:pPr lvl="1"/>
            <a:r>
              <a:rPr lang="en-US" dirty="0"/>
              <a:t>But THO content is provided for the FHIR core and IG build ecosystem in </a:t>
            </a:r>
            <a:r>
              <a:rPr lang="en-US" dirty="0" err="1"/>
              <a:t>tx.fhir.org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14F11-31E3-5125-A2B5-1E71BCACF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1C9C-13D8-0D82-14D0-8A384F3F9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5127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you can send a PM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4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081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br>
              <a:rPr lang="en-CA" dirty="0"/>
            </a:br>
            <a:r>
              <a:rPr lang="en-CA" dirty="0"/>
              <a:t>(SNOMED CT|</a:t>
            </a:r>
            <a:r>
              <a:rPr lang="en-US" dirty="0"/>
              <a:t>Hypertensive disorder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https://fhir.hausamconsulting.com/r4/Condition?code=http%3A%2F%2Fsnomed.info%2Fsct|38341003</a:t>
            </a:r>
            <a:endParaRPr lang="en-CA" dirty="0"/>
          </a:p>
          <a:p>
            <a:pPr lvl="1"/>
            <a:r>
              <a:rPr lang="en-CA" dirty="0"/>
              <a:t>Code, any system: code</a:t>
            </a:r>
            <a:br>
              <a:rPr lang="en-CA" dirty="0"/>
            </a:br>
            <a:r>
              <a:rPr lang="en-CA" dirty="0"/>
              <a:t>(LOINC </a:t>
            </a:r>
            <a:r>
              <a:rPr lang="en-US" dirty="0"/>
              <a:t>Body weight Measured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3"/>
              </a:rPr>
              <a:t>http://hapi.fhir.org/baseR4/Observation?code=3141-9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78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42932</TotalTime>
  <Words>5472</Words>
  <Application>Microsoft Macintosh PowerPoint</Application>
  <PresentationFormat>On-screen Show (16:9)</PresentationFormat>
  <Paragraphs>531</Paragraphs>
  <Slides>78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Inter</vt:lpstr>
      <vt:lpstr>Source Sans 3</vt:lpstr>
      <vt:lpstr>Wingdings</vt:lpstr>
      <vt:lpstr>Office Theme</vt:lpstr>
      <vt:lpstr>Document</vt:lpstr>
      <vt:lpstr>HL7® FHIR® Terminology</vt:lpstr>
      <vt:lpstr>This presentation</vt:lpstr>
      <vt:lpstr>This presentation</vt:lpstr>
      <vt:lpstr>Tutorial Learning Objectives covered</vt:lpstr>
      <vt:lpstr>Tutorial Learning Objectives</vt:lpstr>
      <vt:lpstr>Tutorial Learning Objectives</vt:lpstr>
      <vt:lpstr>Part 2 Topics Searching and Services</vt:lpstr>
      <vt:lpstr>Some Terminology-based searching techniques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Search Paging</vt:lpstr>
      <vt:lpstr>Exploration of primary FHIR terminology service operations</vt:lpstr>
      <vt:lpstr>Terminology Service Rationale</vt:lpstr>
      <vt:lpstr>Terminology Service Rationale</vt:lpstr>
      <vt:lpstr>Terminology Service Operations - Overview</vt:lpstr>
      <vt:lpstr>FHIR Terminology Service Usage Scenarios</vt:lpstr>
      <vt:lpstr>$expand</vt:lpstr>
      <vt:lpstr>$expand examples</vt:lpstr>
      <vt:lpstr>$expand examples (cont.)</vt:lpstr>
      <vt:lpstr>$expand examples (cont.)</vt:lpstr>
      <vt:lpstr>$expand examples (cont.)</vt:lpstr>
      <vt:lpstr>$validate-code</vt:lpstr>
      <vt:lpstr>$validate-code example (ValueSet)</vt:lpstr>
      <vt:lpstr>$validate-code example (CodeSystem)</vt:lpstr>
      <vt:lpstr>$lookup</vt:lpstr>
      <vt:lpstr>$lookup example</vt:lpstr>
      <vt:lpstr>$subsumes</vt:lpstr>
      <vt:lpstr>$subsumes example</vt:lpstr>
      <vt:lpstr>$subsumes example (cont.)</vt:lpstr>
      <vt:lpstr>$subsumes example (cont.)</vt:lpstr>
      <vt:lpstr>$translate</vt:lpstr>
      <vt:lpstr>$translate example</vt:lpstr>
      <vt:lpstr>$translate example (cont.)</vt:lpstr>
      <vt:lpstr>$translate example (cont.)</vt:lpstr>
      <vt:lpstr>Tutorial Learning Objectives covered</vt:lpstr>
      <vt:lpstr>Tutorial Learning Objectives covered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further (Advanced) topics</vt:lpstr>
      <vt:lpstr>Using SNOMED CT Expression Constraint Language (ECL) in value set definitions</vt:lpstr>
      <vt:lpstr>SNOMED CT Expression Constraint Language (ECL)</vt:lpstr>
      <vt:lpstr>SNOMED CT Expression Constraint Language (ECL) (cont.)</vt:lpstr>
      <vt:lpstr>SNOMED CT Expression Constraint Language (ECL) (cont.)</vt:lpstr>
      <vt:lpstr>ECL Value Set Definition Example</vt:lpstr>
      <vt:lpstr>PowerPoint Presentation</vt:lpstr>
      <vt:lpstr>PowerPoint Presentation</vt:lpstr>
      <vt:lpstr>Using FHIR implicit value sets</vt:lpstr>
      <vt:lpstr>Implicit Value Sets</vt:lpstr>
      <vt:lpstr>Implicit Value Sets</vt:lpstr>
      <vt:lpstr>Implicit Value Set $expand (isa)</vt:lpstr>
      <vt:lpstr>Implicit Value Set $expand (ECL expression)</vt:lpstr>
      <vt:lpstr>Features and uses of code system supplements and fragments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FHIR R5 ConceptMap updates</vt:lpstr>
      <vt:lpstr>Summary of R5 ConceptMap changes</vt:lpstr>
      <vt:lpstr>Summary of R5 ConceptMap changes (2)</vt:lpstr>
      <vt:lpstr>Summary of R5 $translate changes</vt:lpstr>
      <vt:lpstr>Summary of R5 $translate changes (2)</vt:lpstr>
      <vt:lpstr>R5 ConceptMap server support</vt:lpstr>
      <vt:lpstr>UTG and THO</vt:lpstr>
      <vt:lpstr>Unified Terminology Governance (UTG)</vt:lpstr>
      <vt:lpstr>terminology.hl7.org (THO)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236</cp:revision>
  <dcterms:created xsi:type="dcterms:W3CDTF">2019-05-01T16:23:47Z</dcterms:created>
  <dcterms:modified xsi:type="dcterms:W3CDTF">2023-04-27T15:54:15Z</dcterms:modified>
</cp:coreProperties>
</file>