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672" r:id="rId2"/>
    <p:sldId id="690" r:id="rId3"/>
    <p:sldId id="691" r:id="rId4"/>
    <p:sldId id="665" r:id="rId5"/>
    <p:sldId id="313" r:id="rId6"/>
    <p:sldId id="692" r:id="rId7"/>
    <p:sldId id="744" r:id="rId8"/>
    <p:sldId id="763" r:id="rId9"/>
    <p:sldId id="758" r:id="rId10"/>
    <p:sldId id="760" r:id="rId11"/>
    <p:sldId id="759" r:id="rId12"/>
    <p:sldId id="761" r:id="rId13"/>
    <p:sldId id="764" r:id="rId14"/>
    <p:sldId id="762" r:id="rId15"/>
    <p:sldId id="775" r:id="rId16"/>
    <p:sldId id="765" r:id="rId17"/>
    <p:sldId id="766" r:id="rId18"/>
    <p:sldId id="768" r:id="rId19"/>
    <p:sldId id="767" r:id="rId20"/>
    <p:sldId id="773" r:id="rId21"/>
    <p:sldId id="290" r:id="rId22"/>
    <p:sldId id="285" r:id="rId23"/>
    <p:sldId id="289" r:id="rId24"/>
    <p:sldId id="291" r:id="rId25"/>
    <p:sldId id="292" r:id="rId26"/>
    <p:sldId id="776" r:id="rId27"/>
    <p:sldId id="777" r:id="rId28"/>
    <p:sldId id="277" r:id="rId29"/>
    <p:sldId id="774" r:id="rId30"/>
    <p:sldId id="769" r:id="rId31"/>
    <p:sldId id="770" r:id="rId32"/>
    <p:sldId id="771" r:id="rId33"/>
    <p:sldId id="772" r:id="rId34"/>
    <p:sldId id="270" r:id="rId35"/>
    <p:sldId id="288" r:id="rId3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07" autoAdjust="0"/>
  </p:normalViewPr>
  <p:slideViewPr>
    <p:cSldViewPr snapToGrid="0" snapToObjects="1">
      <p:cViewPr varScale="1">
        <p:scale>
          <a:sx n="144" d="100"/>
          <a:sy n="144" d="100"/>
        </p:scale>
        <p:origin x="576" y="120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94595A-6BB5-4EE5-BFD7-133370F2886F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F2DB6E32-C6B9-4501-BDDE-2E07142A0EB4}">
      <dgm:prSet phldrT="[Text]"/>
      <dgm:spPr/>
      <dgm:t>
        <a:bodyPr/>
        <a:lstStyle/>
        <a:p>
          <a:r>
            <a:rPr lang="en-US" dirty="0"/>
            <a:t>Workflow</a:t>
          </a:r>
          <a:endParaRPr lang="en-CA" dirty="0"/>
        </a:p>
      </dgm:t>
    </dgm:pt>
    <dgm:pt modelId="{3F1989F5-0A98-4ADD-9032-D3731127405C}" type="parTrans" cxnId="{CAAF68A0-C6CB-406A-9FD7-32E754DDF952}">
      <dgm:prSet/>
      <dgm:spPr/>
      <dgm:t>
        <a:bodyPr/>
        <a:lstStyle/>
        <a:p>
          <a:endParaRPr lang="en-CA"/>
        </a:p>
      </dgm:t>
    </dgm:pt>
    <dgm:pt modelId="{2D93AF53-4946-4092-88FE-634A4F89857C}" type="sibTrans" cxnId="{CAAF68A0-C6CB-406A-9FD7-32E754DDF952}">
      <dgm:prSet/>
      <dgm:spPr/>
      <dgm:t>
        <a:bodyPr/>
        <a:lstStyle/>
        <a:p>
          <a:endParaRPr lang="en-CA"/>
        </a:p>
      </dgm:t>
    </dgm:pt>
    <dgm:pt modelId="{27D904BA-9B96-40D4-AB93-B32F557A6DF4}">
      <dgm:prSet phldrT="[Text]"/>
      <dgm:spPr/>
      <dgm:t>
        <a:bodyPr/>
        <a:lstStyle/>
        <a:p>
          <a:r>
            <a:rPr lang="en-US" dirty="0"/>
            <a:t>Updateable</a:t>
          </a:r>
          <a:endParaRPr lang="en-CA" dirty="0"/>
        </a:p>
      </dgm:t>
    </dgm:pt>
    <dgm:pt modelId="{71262034-A6C8-418B-962F-7C1B3BE5F403}" type="parTrans" cxnId="{E02F97D3-F7BC-43D6-B1F9-3CDDDF34224B}">
      <dgm:prSet/>
      <dgm:spPr/>
      <dgm:t>
        <a:bodyPr/>
        <a:lstStyle/>
        <a:p>
          <a:endParaRPr lang="en-CA"/>
        </a:p>
      </dgm:t>
    </dgm:pt>
    <dgm:pt modelId="{0EEC1C13-C3C7-4457-950B-024E9CF98D82}" type="sibTrans" cxnId="{E02F97D3-F7BC-43D6-B1F9-3CDDDF34224B}">
      <dgm:prSet/>
      <dgm:spPr/>
      <dgm:t>
        <a:bodyPr/>
        <a:lstStyle/>
        <a:p>
          <a:endParaRPr lang="en-CA"/>
        </a:p>
      </dgm:t>
    </dgm:pt>
    <dgm:pt modelId="{879B05D5-415A-4290-8D04-2D797897587A}">
      <dgm:prSet phldrT="[Text]"/>
      <dgm:spPr/>
      <dgm:t>
        <a:bodyPr/>
        <a:lstStyle/>
        <a:p>
          <a:r>
            <a:rPr lang="en-US" dirty="0"/>
            <a:t>Write-once</a:t>
          </a:r>
        </a:p>
      </dgm:t>
    </dgm:pt>
    <dgm:pt modelId="{3C877976-3FC4-42C7-9062-73BDA4742D7E}" type="parTrans" cxnId="{9515D4D1-224D-4DF7-B4BC-1066F846EA0B}">
      <dgm:prSet/>
      <dgm:spPr/>
      <dgm:t>
        <a:bodyPr/>
        <a:lstStyle/>
        <a:p>
          <a:endParaRPr lang="en-CA"/>
        </a:p>
      </dgm:t>
    </dgm:pt>
    <dgm:pt modelId="{BCA87687-7434-482A-807C-2F9C735DA998}" type="sibTrans" cxnId="{9515D4D1-224D-4DF7-B4BC-1066F846EA0B}">
      <dgm:prSet/>
      <dgm:spPr/>
      <dgm:t>
        <a:bodyPr/>
        <a:lstStyle/>
        <a:p>
          <a:endParaRPr lang="en-CA"/>
        </a:p>
      </dgm:t>
    </dgm:pt>
    <dgm:pt modelId="{6DFABD13-DD66-46D2-8C94-B2504AA4D9E1}">
      <dgm:prSet phldrT="[Text]"/>
      <dgm:spPr/>
      <dgm:t>
        <a:bodyPr/>
        <a:lstStyle/>
        <a:p>
          <a:r>
            <a:rPr lang="en-US" dirty="0"/>
            <a:t>Read-only</a:t>
          </a:r>
        </a:p>
      </dgm:t>
    </dgm:pt>
    <dgm:pt modelId="{C38765CF-1E3C-4015-9DE8-BEBC192E1171}" type="parTrans" cxnId="{ADADD4C9-2BCE-4013-A05E-81E599352646}">
      <dgm:prSet/>
      <dgm:spPr/>
      <dgm:t>
        <a:bodyPr/>
        <a:lstStyle/>
        <a:p>
          <a:endParaRPr lang="en-CA"/>
        </a:p>
      </dgm:t>
    </dgm:pt>
    <dgm:pt modelId="{6B0969DE-D97D-4288-9EA9-F645D6E3CEAF}" type="sibTrans" cxnId="{ADADD4C9-2BCE-4013-A05E-81E599352646}">
      <dgm:prSet/>
      <dgm:spPr/>
      <dgm:t>
        <a:bodyPr/>
        <a:lstStyle/>
        <a:p>
          <a:endParaRPr lang="en-CA"/>
        </a:p>
      </dgm:t>
    </dgm:pt>
    <dgm:pt modelId="{6FAE2C64-DFCF-4DC7-9AB9-CECD80E23175}" type="pres">
      <dgm:prSet presAssocID="{2994595A-6BB5-4EE5-BFD7-133370F2886F}" presName="compositeShape" presStyleCnt="0">
        <dgm:presLayoutVars>
          <dgm:dir/>
          <dgm:resizeHandles/>
        </dgm:presLayoutVars>
      </dgm:prSet>
      <dgm:spPr/>
    </dgm:pt>
    <dgm:pt modelId="{5BF3F532-533A-4A55-A1F3-52220A3AA006}" type="pres">
      <dgm:prSet presAssocID="{2994595A-6BB5-4EE5-BFD7-133370F2886F}" presName="pyramid" presStyleLbl="node1" presStyleIdx="0" presStyleCnt="1"/>
      <dgm:spPr/>
    </dgm:pt>
    <dgm:pt modelId="{40C3019E-A1D6-4237-8CB6-1775D80325B6}" type="pres">
      <dgm:prSet presAssocID="{2994595A-6BB5-4EE5-BFD7-133370F2886F}" presName="theList" presStyleCnt="0"/>
      <dgm:spPr/>
    </dgm:pt>
    <dgm:pt modelId="{25FB9ADD-7C46-4CF9-BCC1-06CB8156BD1A}" type="pres">
      <dgm:prSet presAssocID="{F2DB6E32-C6B9-4501-BDDE-2E07142A0EB4}" presName="aNode" presStyleLbl="fgAcc1" presStyleIdx="0" presStyleCnt="4">
        <dgm:presLayoutVars>
          <dgm:bulletEnabled val="1"/>
        </dgm:presLayoutVars>
      </dgm:prSet>
      <dgm:spPr/>
    </dgm:pt>
    <dgm:pt modelId="{3DB53B55-56B1-415E-9FE7-1668C52A5D4D}" type="pres">
      <dgm:prSet presAssocID="{F2DB6E32-C6B9-4501-BDDE-2E07142A0EB4}" presName="aSpace" presStyleCnt="0"/>
      <dgm:spPr/>
    </dgm:pt>
    <dgm:pt modelId="{CA8CCD77-05E3-45F9-88FE-789CEF4842DD}" type="pres">
      <dgm:prSet presAssocID="{27D904BA-9B96-40D4-AB93-B32F557A6DF4}" presName="aNode" presStyleLbl="fgAcc1" presStyleIdx="1" presStyleCnt="4">
        <dgm:presLayoutVars>
          <dgm:bulletEnabled val="1"/>
        </dgm:presLayoutVars>
      </dgm:prSet>
      <dgm:spPr/>
    </dgm:pt>
    <dgm:pt modelId="{A3187685-F8DC-487A-A4BA-AB249EC1CC9F}" type="pres">
      <dgm:prSet presAssocID="{27D904BA-9B96-40D4-AB93-B32F557A6DF4}" presName="aSpace" presStyleCnt="0"/>
      <dgm:spPr/>
    </dgm:pt>
    <dgm:pt modelId="{D207E280-6B91-416C-8F34-41C0D90687CB}" type="pres">
      <dgm:prSet presAssocID="{879B05D5-415A-4290-8D04-2D797897587A}" presName="aNode" presStyleLbl="fgAcc1" presStyleIdx="2" presStyleCnt="4">
        <dgm:presLayoutVars>
          <dgm:bulletEnabled val="1"/>
        </dgm:presLayoutVars>
      </dgm:prSet>
      <dgm:spPr/>
    </dgm:pt>
    <dgm:pt modelId="{7C14472D-7254-4853-8F3E-08CD08E5128A}" type="pres">
      <dgm:prSet presAssocID="{879B05D5-415A-4290-8D04-2D797897587A}" presName="aSpace" presStyleCnt="0"/>
      <dgm:spPr/>
    </dgm:pt>
    <dgm:pt modelId="{FBC8CDDB-CA27-4FB1-9252-594BCB9F1544}" type="pres">
      <dgm:prSet presAssocID="{6DFABD13-DD66-46D2-8C94-B2504AA4D9E1}" presName="aNode" presStyleLbl="fgAcc1" presStyleIdx="3" presStyleCnt="4">
        <dgm:presLayoutVars>
          <dgm:bulletEnabled val="1"/>
        </dgm:presLayoutVars>
      </dgm:prSet>
      <dgm:spPr/>
    </dgm:pt>
    <dgm:pt modelId="{79CF161F-BC9F-40BB-9F8F-5EFE25CF5800}" type="pres">
      <dgm:prSet presAssocID="{6DFABD13-DD66-46D2-8C94-B2504AA4D9E1}" presName="aSpace" presStyleCnt="0"/>
      <dgm:spPr/>
    </dgm:pt>
  </dgm:ptLst>
  <dgm:cxnLst>
    <dgm:cxn modelId="{386A285C-5485-44C2-A865-C48A24266E61}" type="presOf" srcId="{27D904BA-9B96-40D4-AB93-B32F557A6DF4}" destId="{CA8CCD77-05E3-45F9-88FE-789CEF4842DD}" srcOrd="0" destOrd="0" presId="urn:microsoft.com/office/officeart/2005/8/layout/pyramid2"/>
    <dgm:cxn modelId="{9D39B64B-AC37-48E2-9260-4AE9691CC527}" type="presOf" srcId="{2994595A-6BB5-4EE5-BFD7-133370F2886F}" destId="{6FAE2C64-DFCF-4DC7-9AB9-CECD80E23175}" srcOrd="0" destOrd="0" presId="urn:microsoft.com/office/officeart/2005/8/layout/pyramid2"/>
    <dgm:cxn modelId="{85F6067C-60E9-4BC8-9FB2-C768FFEF306A}" type="presOf" srcId="{F2DB6E32-C6B9-4501-BDDE-2E07142A0EB4}" destId="{25FB9ADD-7C46-4CF9-BCC1-06CB8156BD1A}" srcOrd="0" destOrd="0" presId="urn:microsoft.com/office/officeart/2005/8/layout/pyramid2"/>
    <dgm:cxn modelId="{CAAF68A0-C6CB-406A-9FD7-32E754DDF952}" srcId="{2994595A-6BB5-4EE5-BFD7-133370F2886F}" destId="{F2DB6E32-C6B9-4501-BDDE-2E07142A0EB4}" srcOrd="0" destOrd="0" parTransId="{3F1989F5-0A98-4ADD-9032-D3731127405C}" sibTransId="{2D93AF53-4946-4092-88FE-634A4F89857C}"/>
    <dgm:cxn modelId="{ADADD4C9-2BCE-4013-A05E-81E599352646}" srcId="{2994595A-6BB5-4EE5-BFD7-133370F2886F}" destId="{6DFABD13-DD66-46D2-8C94-B2504AA4D9E1}" srcOrd="3" destOrd="0" parTransId="{C38765CF-1E3C-4015-9DE8-BEBC192E1171}" sibTransId="{6B0969DE-D97D-4288-9EA9-F645D6E3CEAF}"/>
    <dgm:cxn modelId="{9515D4D1-224D-4DF7-B4BC-1066F846EA0B}" srcId="{2994595A-6BB5-4EE5-BFD7-133370F2886F}" destId="{879B05D5-415A-4290-8D04-2D797897587A}" srcOrd="2" destOrd="0" parTransId="{3C877976-3FC4-42C7-9062-73BDA4742D7E}" sibTransId="{BCA87687-7434-482A-807C-2F9C735DA998}"/>
    <dgm:cxn modelId="{E02F97D3-F7BC-43D6-B1F9-3CDDDF34224B}" srcId="{2994595A-6BB5-4EE5-BFD7-133370F2886F}" destId="{27D904BA-9B96-40D4-AB93-B32F557A6DF4}" srcOrd="1" destOrd="0" parTransId="{71262034-A6C8-418B-962F-7C1B3BE5F403}" sibTransId="{0EEC1C13-C3C7-4457-950B-024E9CF98D82}"/>
    <dgm:cxn modelId="{BB8877DB-4CC3-4FB7-AE74-04F449184261}" type="presOf" srcId="{6DFABD13-DD66-46D2-8C94-B2504AA4D9E1}" destId="{FBC8CDDB-CA27-4FB1-9252-594BCB9F1544}" srcOrd="0" destOrd="0" presId="urn:microsoft.com/office/officeart/2005/8/layout/pyramid2"/>
    <dgm:cxn modelId="{5F522AE0-3C6A-46F8-AAD0-34F95E004658}" type="presOf" srcId="{879B05D5-415A-4290-8D04-2D797897587A}" destId="{D207E280-6B91-416C-8F34-41C0D90687CB}" srcOrd="0" destOrd="0" presId="urn:microsoft.com/office/officeart/2005/8/layout/pyramid2"/>
    <dgm:cxn modelId="{BD9C5B60-7E12-4792-90F2-28CC8A1F3923}" type="presParOf" srcId="{6FAE2C64-DFCF-4DC7-9AB9-CECD80E23175}" destId="{5BF3F532-533A-4A55-A1F3-52220A3AA006}" srcOrd="0" destOrd="0" presId="urn:microsoft.com/office/officeart/2005/8/layout/pyramid2"/>
    <dgm:cxn modelId="{27343A8A-8F9B-4DBC-98EE-B81222B7F705}" type="presParOf" srcId="{6FAE2C64-DFCF-4DC7-9AB9-CECD80E23175}" destId="{40C3019E-A1D6-4237-8CB6-1775D80325B6}" srcOrd="1" destOrd="0" presId="urn:microsoft.com/office/officeart/2005/8/layout/pyramid2"/>
    <dgm:cxn modelId="{E002D9DB-784B-4021-891E-0A15BC83C01F}" type="presParOf" srcId="{40C3019E-A1D6-4237-8CB6-1775D80325B6}" destId="{25FB9ADD-7C46-4CF9-BCC1-06CB8156BD1A}" srcOrd="0" destOrd="0" presId="urn:microsoft.com/office/officeart/2005/8/layout/pyramid2"/>
    <dgm:cxn modelId="{B7642B9E-6FD7-45CF-99C3-42FEA01CBBC9}" type="presParOf" srcId="{40C3019E-A1D6-4237-8CB6-1775D80325B6}" destId="{3DB53B55-56B1-415E-9FE7-1668C52A5D4D}" srcOrd="1" destOrd="0" presId="urn:microsoft.com/office/officeart/2005/8/layout/pyramid2"/>
    <dgm:cxn modelId="{972671BB-2690-4EED-BB98-FDDCF65B9A7F}" type="presParOf" srcId="{40C3019E-A1D6-4237-8CB6-1775D80325B6}" destId="{CA8CCD77-05E3-45F9-88FE-789CEF4842DD}" srcOrd="2" destOrd="0" presId="urn:microsoft.com/office/officeart/2005/8/layout/pyramid2"/>
    <dgm:cxn modelId="{B2864C03-F80D-4F1B-9B35-58DD8D84FF53}" type="presParOf" srcId="{40C3019E-A1D6-4237-8CB6-1775D80325B6}" destId="{A3187685-F8DC-487A-A4BA-AB249EC1CC9F}" srcOrd="3" destOrd="0" presId="urn:microsoft.com/office/officeart/2005/8/layout/pyramid2"/>
    <dgm:cxn modelId="{85E4336E-D111-4D17-9FC3-AA39E20658B0}" type="presParOf" srcId="{40C3019E-A1D6-4237-8CB6-1775D80325B6}" destId="{D207E280-6B91-416C-8F34-41C0D90687CB}" srcOrd="4" destOrd="0" presId="urn:microsoft.com/office/officeart/2005/8/layout/pyramid2"/>
    <dgm:cxn modelId="{655C5B40-3CAB-41F0-A545-54C9100202A5}" type="presParOf" srcId="{40C3019E-A1D6-4237-8CB6-1775D80325B6}" destId="{7C14472D-7254-4853-8F3E-08CD08E5128A}" srcOrd="5" destOrd="0" presId="urn:microsoft.com/office/officeart/2005/8/layout/pyramid2"/>
    <dgm:cxn modelId="{1463D614-0348-4F6D-8CB0-26BB9B1CB5C2}" type="presParOf" srcId="{40C3019E-A1D6-4237-8CB6-1775D80325B6}" destId="{FBC8CDDB-CA27-4FB1-9252-594BCB9F1544}" srcOrd="6" destOrd="0" presId="urn:microsoft.com/office/officeart/2005/8/layout/pyramid2"/>
    <dgm:cxn modelId="{8C0C022E-B53F-46A1-B65A-1676925008C1}" type="presParOf" srcId="{40C3019E-A1D6-4237-8CB6-1775D80325B6}" destId="{79CF161F-BC9F-40BB-9F8F-5EFE25CF580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3F532-533A-4A55-A1F3-52220A3AA006}">
      <dsp:nvSpPr>
        <dsp:cNvPr id="0" name=""/>
        <dsp:cNvSpPr/>
      </dsp:nvSpPr>
      <dsp:spPr>
        <a:xfrm>
          <a:off x="1106609" y="0"/>
          <a:ext cx="3234411" cy="3234411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B9ADD-7C46-4CF9-BCC1-06CB8156BD1A}">
      <dsp:nvSpPr>
        <dsp:cNvPr id="0" name=""/>
        <dsp:cNvSpPr/>
      </dsp:nvSpPr>
      <dsp:spPr>
        <a:xfrm>
          <a:off x="2723814" y="323756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Workflow</a:t>
          </a:r>
          <a:endParaRPr lang="en-CA" sz="2400" kern="1200" dirty="0"/>
        </a:p>
      </dsp:txBody>
      <dsp:txXfrm>
        <a:off x="2751877" y="351819"/>
        <a:ext cx="2046241" cy="518740"/>
      </dsp:txXfrm>
    </dsp:sp>
    <dsp:sp modelId="{CA8CCD77-05E3-45F9-88FE-789CEF4842DD}">
      <dsp:nvSpPr>
        <dsp:cNvPr id="0" name=""/>
        <dsp:cNvSpPr/>
      </dsp:nvSpPr>
      <dsp:spPr>
        <a:xfrm>
          <a:off x="2723814" y="970481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Updateable</a:t>
          </a:r>
          <a:endParaRPr lang="en-CA" sz="2400" kern="1200" dirty="0"/>
        </a:p>
      </dsp:txBody>
      <dsp:txXfrm>
        <a:off x="2751877" y="998544"/>
        <a:ext cx="2046241" cy="518740"/>
      </dsp:txXfrm>
    </dsp:sp>
    <dsp:sp modelId="{D207E280-6B91-416C-8F34-41C0D90687CB}">
      <dsp:nvSpPr>
        <dsp:cNvPr id="0" name=""/>
        <dsp:cNvSpPr/>
      </dsp:nvSpPr>
      <dsp:spPr>
        <a:xfrm>
          <a:off x="2723814" y="1617205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Write-once</a:t>
          </a:r>
        </a:p>
      </dsp:txBody>
      <dsp:txXfrm>
        <a:off x="2751877" y="1645268"/>
        <a:ext cx="2046241" cy="518740"/>
      </dsp:txXfrm>
    </dsp:sp>
    <dsp:sp modelId="{FBC8CDDB-CA27-4FB1-9252-594BCB9F1544}">
      <dsp:nvSpPr>
        <dsp:cNvPr id="0" name=""/>
        <dsp:cNvSpPr/>
      </dsp:nvSpPr>
      <dsp:spPr>
        <a:xfrm>
          <a:off x="2723814" y="2263929"/>
          <a:ext cx="2102367" cy="5748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Read-only</a:t>
          </a:r>
        </a:p>
      </dsp:txBody>
      <dsp:txXfrm>
        <a:off x="2751877" y="2291992"/>
        <a:ext cx="2046241" cy="518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12/4/2023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12/4/2023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still have more if Task was partial fulfillment (or filler not satisfied with result)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60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5.2.0/CodeSystem-common-tags.html#common-tags-actionable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workflow-ad-hoc.html" TargetMode="External"/><Relationship Id="rId2" Type="http://schemas.openxmlformats.org/officeDocument/2006/relationships/hyperlink" Target="https://build.fhir.org/workflow-communications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workflow-management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@dogwoodhealthconsulting.com" TargetMode="External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://hl7.org/fhir/uv/sd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3-12%20Webinar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Referrals and Orders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How to ask for stuff in FHIR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Dec 4-5, 2023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E49E-C3D3-1620-08F2-31DB2519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Which pattern?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05C1A-708C-24EF-B43E-0DF1B7D8AF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530725" cy="3098780"/>
          </a:xfrm>
        </p:spPr>
        <p:txBody>
          <a:bodyPr/>
          <a:lstStyle/>
          <a:p>
            <a:r>
              <a:rPr lang="en-US" dirty="0"/>
              <a:t>ServiceRequest</a:t>
            </a:r>
          </a:p>
          <a:p>
            <a:r>
              <a:rPr lang="en-US" dirty="0" err="1"/>
              <a:t>PlanDefinition</a:t>
            </a:r>
            <a:endParaRPr lang="en-US" dirty="0"/>
          </a:p>
          <a:p>
            <a:r>
              <a:rPr lang="en-US" dirty="0"/>
              <a:t>Encounter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Questionnaire</a:t>
            </a:r>
          </a:p>
          <a:p>
            <a:r>
              <a:rPr lang="en-US" dirty="0" err="1"/>
              <a:t>VisionPrescription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91A1-F28D-E869-2B47-56B72148F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CD47C-64AB-712D-8667-895B8F4F33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C97177-45D5-28BA-0019-5090809DE224}"/>
              </a:ext>
            </a:extLst>
          </p:cNvPr>
          <p:cNvSpPr txBox="1">
            <a:spLocks/>
          </p:cNvSpPr>
          <p:nvPr/>
        </p:nvSpPr>
        <p:spPr bwMode="auto">
          <a:xfrm>
            <a:off x="3998913" y="1359953"/>
            <a:ext cx="4530725" cy="3098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182880" indent="-18288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ImmunizationRecommendation</a:t>
            </a:r>
            <a:endParaRPr lang="en-US" dirty="0"/>
          </a:p>
          <a:p>
            <a:r>
              <a:rPr lang="en-US" dirty="0" err="1"/>
              <a:t>RiskAssessment</a:t>
            </a:r>
            <a:endParaRPr lang="en-US" dirty="0"/>
          </a:p>
          <a:p>
            <a:r>
              <a:rPr lang="en-US" dirty="0"/>
              <a:t>Patient</a:t>
            </a:r>
          </a:p>
          <a:p>
            <a:r>
              <a:rPr lang="en-US" dirty="0"/>
              <a:t>Measure</a:t>
            </a:r>
          </a:p>
          <a:p>
            <a:r>
              <a:rPr lang="en-US" dirty="0"/>
              <a:t>Task</a:t>
            </a:r>
          </a:p>
          <a:p>
            <a:r>
              <a:rPr lang="en-US" dirty="0"/>
              <a:t>Composition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623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86C6A-FEA2-B501-6EB5-E281E77B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patterns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3B9E4-058E-A3FD-2176-A507D48ED04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8F37AA-2328-9A99-573C-7A022FE2E7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6A60A-B968-D959-99A8-E921197C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578" y="925692"/>
            <a:ext cx="5786621" cy="40118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3FB5B-1C12-AF06-E48A-147B522242A3}"/>
              </a:ext>
            </a:extLst>
          </p:cNvPr>
          <p:cNvGrpSpPr/>
          <p:nvPr/>
        </p:nvGrpSpPr>
        <p:grpSpPr>
          <a:xfrm>
            <a:off x="1398519" y="3589312"/>
            <a:ext cx="6463443" cy="1417751"/>
            <a:chOff x="1398519" y="3589312"/>
            <a:chExt cx="6463443" cy="14177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064DB6-301E-4597-AB8E-B79D16124BFF}"/>
                </a:ext>
              </a:extLst>
            </p:cNvPr>
            <p:cNvSpPr txBox="1"/>
            <p:nvPr/>
          </p:nvSpPr>
          <p:spPr>
            <a:xfrm>
              <a:off x="6761981" y="3757971"/>
              <a:ext cx="10999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adheresTo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B78F96-F283-103E-EE0A-CD928170DFC5}"/>
                </a:ext>
              </a:extLst>
            </p:cNvPr>
            <p:cNvSpPr txBox="1"/>
            <p:nvPr/>
          </p:nvSpPr>
          <p:spPr>
            <a:xfrm>
              <a:off x="1398519" y="3589312"/>
              <a:ext cx="151996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compliesWith</a:t>
              </a:r>
              <a:endParaRPr lang="en-US" sz="1400" dirty="0"/>
            </a:p>
            <a:p>
              <a:r>
                <a:rPr lang="en-US" sz="1400" dirty="0" err="1"/>
                <a:t>generatedFrom</a:t>
              </a:r>
              <a:endParaRPr lang="en-US" sz="1400" dirty="0"/>
            </a:p>
            <a:p>
              <a:r>
                <a:rPr lang="en-US" sz="1400" dirty="0" err="1"/>
                <a:t>shallComplyWith</a:t>
              </a:r>
              <a:endParaRPr lang="en-US" sz="1400" dirty="0"/>
            </a:p>
            <a:p>
              <a:r>
                <a:rPr lang="en-US" sz="1400" dirty="0" err="1"/>
                <a:t>triggeredBy</a:t>
              </a:r>
              <a:endParaRPr lang="en-C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568D1A-A6F9-502E-0184-CC93E8AB4B88}"/>
                </a:ext>
              </a:extLst>
            </p:cNvPr>
            <p:cNvSpPr txBox="1"/>
            <p:nvPr/>
          </p:nvSpPr>
          <p:spPr>
            <a:xfrm>
              <a:off x="5222841" y="4699286"/>
              <a:ext cx="15199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shallComplyWith</a:t>
              </a:r>
              <a:endParaRPr lang="en-US" sz="14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FB3B6-3CAD-F69C-621F-EC97BAAB97A4}"/>
                </a:ext>
              </a:extLst>
            </p:cNvPr>
            <p:cNvCxnSpPr/>
            <p:nvPr/>
          </p:nvCxnSpPr>
          <p:spPr>
            <a:xfrm flipH="1">
              <a:off x="2857073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BC70E7-57E3-BA6E-F993-ABD433381E69}"/>
                </a:ext>
              </a:extLst>
            </p:cNvPr>
            <p:cNvCxnSpPr/>
            <p:nvPr/>
          </p:nvCxnSpPr>
          <p:spPr>
            <a:xfrm flipH="1">
              <a:off x="5901338" y="4046877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A50B3B8-D6AD-8D8B-190D-8CFB683009D5}"/>
                </a:ext>
              </a:extLst>
            </p:cNvPr>
            <p:cNvCxnSpPr/>
            <p:nvPr/>
          </p:nvCxnSpPr>
          <p:spPr>
            <a:xfrm flipH="1">
              <a:off x="4381370" y="4872038"/>
              <a:ext cx="841471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745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69ACD4-42D9-7234-FBB1-FE29220E5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75" y="988306"/>
            <a:ext cx="1243457" cy="34590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BB192A-C026-5519-9E0C-7CD8EA17D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091" y="840277"/>
            <a:ext cx="2376560" cy="3840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9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3558-10F2-65EA-4D10-5AB803AF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27A89-94C3-5C40-47D2-C10BBA59F5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78F55-6C57-92A0-3FBA-0EC783121C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7B6F49-3D4E-A087-3553-46F16E80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" y="1078806"/>
            <a:ext cx="6065646" cy="3484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48B16E-71F6-06EE-E284-8EA39EEFD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422" y="1949008"/>
            <a:ext cx="3698041" cy="284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4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4B2D-655E-F968-9506-C7472869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Pattern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A10DCA-9897-9D64-E6F8-2337443216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199A9-C407-D739-6E57-0C34BF98F47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5182-8F8F-F625-E5A6-4A815D69C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627" y="863411"/>
            <a:ext cx="4659651" cy="3753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67C572-1482-963B-3A5D-F842B168F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221" y="988307"/>
            <a:ext cx="2118666" cy="3561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70D858-A142-6CC0-5525-D6CD035C878B}"/>
              </a:ext>
            </a:extLst>
          </p:cNvPr>
          <p:cNvSpPr txBox="1"/>
          <p:nvPr/>
        </p:nvSpPr>
        <p:spPr>
          <a:xfrm>
            <a:off x="727657" y="1824458"/>
            <a:ext cx="279060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Exercise 2:</a:t>
            </a:r>
            <a:br>
              <a:rPr lang="en-US" sz="2800" dirty="0"/>
            </a:br>
            <a:r>
              <a:rPr lang="en-US" sz="2800" dirty="0"/>
              <a:t>What’s missing?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20700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894B08-70E7-9F4C-18D0-B6CF61B8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Exploring 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27382-27C4-DA75-5840-8BF2A46C6A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D3E4D-D5EB-C7A7-049C-72ECB96F2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943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5A9A-159C-F83D-F1DD-A7B60875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87B2F-4677-5700-F1AB-E3D88A9A7E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27350-0F16-939B-2C70-29F77259AE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AA996-04AF-3321-C4DC-1E900FF44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948" y="119870"/>
            <a:ext cx="4754129" cy="46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58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AAB9B1E-B92B-0352-14AD-4D24DB82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Task?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09A1AC7-D6B7-EF56-F60D-8186F54395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if performer is selected after order signed?</a:t>
            </a:r>
          </a:p>
          <a:p>
            <a:r>
              <a:rPr lang="en-US" sz="2000" dirty="0"/>
              <a:t>What if initial recipient says ‘no’?</a:t>
            </a:r>
          </a:p>
          <a:p>
            <a:r>
              <a:rPr lang="en-US" sz="2000" dirty="0"/>
              <a:t>What if you don’t want the whole order completed?</a:t>
            </a:r>
          </a:p>
          <a:p>
            <a:r>
              <a:rPr lang="en-US" sz="2000" dirty="0"/>
              <a:t>What if there’s extra information performer needs?</a:t>
            </a:r>
          </a:p>
          <a:p>
            <a:pPr lvl="1"/>
            <a:r>
              <a:rPr lang="en-US" sz="1800" dirty="0"/>
              <a:t>(not identified at order sign)</a:t>
            </a:r>
          </a:p>
          <a:p>
            <a:r>
              <a:rPr lang="en-US" sz="2000" dirty="0"/>
              <a:t>What if there’s communication that needs to happen during execution?</a:t>
            </a:r>
          </a:p>
          <a:p>
            <a:endParaRPr lang="en-US" sz="2000" dirty="0"/>
          </a:p>
          <a:p>
            <a:r>
              <a:rPr lang="en-US" sz="2000" dirty="0"/>
              <a:t>Task is only resource to be Request and Event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356D5-E59E-5C97-074E-1EDE19E7D6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18AE2-C51B-2DF0-BCC0-A37C2FD823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4018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3FDCB-E618-C9FC-1299-C96DDE98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Fulfillment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996BB1-D922-93AE-57CE-565878E30CF0}"/>
              </a:ext>
            </a:extLst>
          </p:cNvPr>
          <p:cNvSpPr/>
          <p:nvPr/>
        </p:nvSpPr>
        <p:spPr>
          <a:xfrm>
            <a:off x="951766" y="1397404"/>
            <a:ext cx="1417760" cy="81768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Request</a:t>
            </a:r>
            <a:endParaRPr lang="en-US" sz="1200" dirty="0"/>
          </a:p>
          <a:p>
            <a:pPr algn="ctr"/>
            <a:r>
              <a:rPr lang="en-US" sz="1200" dirty="0"/>
              <a:t>status=‘active’</a:t>
            </a:r>
            <a:endParaRPr lang="en-CA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8C0103-D8C6-88C3-4B33-B9644D82FEFE}"/>
              </a:ext>
            </a:extLst>
          </p:cNvPr>
          <p:cNvSpPr/>
          <p:nvPr/>
        </p:nvSpPr>
        <p:spPr>
          <a:xfrm>
            <a:off x="3811465" y="140543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endParaRPr lang="en-CA" sz="1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BFA37A-0EE2-CC6F-A343-272D2138DB0D}"/>
              </a:ext>
            </a:extLst>
          </p:cNvPr>
          <p:cNvSpPr/>
          <p:nvPr/>
        </p:nvSpPr>
        <p:spPr>
          <a:xfrm>
            <a:off x="6774473" y="1405431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name=‘clinic1’</a:t>
            </a:r>
            <a:endParaRPr lang="en-CA" sz="12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DFE9D0A-C9DE-3B70-D955-30905C7B03F7}"/>
              </a:ext>
            </a:extLst>
          </p:cNvPr>
          <p:cNvGrpSpPr/>
          <p:nvPr/>
        </p:nvGrpSpPr>
        <p:grpSpPr>
          <a:xfrm>
            <a:off x="2369526" y="1524793"/>
            <a:ext cx="1441939" cy="289481"/>
            <a:chOff x="3159368" y="2033057"/>
            <a:chExt cx="1922585" cy="3859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CDEF08-FDBC-0EEF-0B3B-BA135AA35F19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 flipV="1">
              <a:off x="3159368" y="2408328"/>
              <a:ext cx="1922585" cy="1070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E33BAC-F61C-FDDB-4F4A-BC3D2E2739F7}"/>
                </a:ext>
              </a:extLst>
            </p:cNvPr>
            <p:cNvSpPr txBox="1"/>
            <p:nvPr/>
          </p:nvSpPr>
          <p:spPr>
            <a:xfrm>
              <a:off x="3692767" y="2033057"/>
              <a:ext cx="855787" cy="369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65006C-18E2-7E41-2545-C76E1B2C9F6E}"/>
              </a:ext>
            </a:extLst>
          </p:cNvPr>
          <p:cNvGrpSpPr/>
          <p:nvPr/>
        </p:nvGrpSpPr>
        <p:grpSpPr>
          <a:xfrm>
            <a:off x="5332535" y="1535111"/>
            <a:ext cx="1441939" cy="279163"/>
            <a:chOff x="7110046" y="2046814"/>
            <a:chExt cx="1922585" cy="372217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E2DDB4B-5E9F-2444-0CBA-94DA693DD31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10046" y="2419031"/>
              <a:ext cx="192258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8D9868-EE3E-2FC7-4D58-9500E81FB842}"/>
                </a:ext>
              </a:extLst>
            </p:cNvPr>
            <p:cNvSpPr txBox="1"/>
            <p:nvPr/>
          </p:nvSpPr>
          <p:spPr>
            <a:xfrm>
              <a:off x="7578969" y="2046814"/>
              <a:ext cx="984738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owner</a:t>
              </a:r>
              <a:endParaRPr lang="en-CA" sz="12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B8F0202-C341-DA9E-7BB0-C567DAD7F18A}"/>
              </a:ext>
            </a:extLst>
          </p:cNvPr>
          <p:cNvSpPr txBox="1"/>
          <p:nvPr/>
        </p:nvSpPr>
        <p:spPr>
          <a:xfrm>
            <a:off x="2608017" y="1806246"/>
            <a:ext cx="96495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200" strike="sngStrike" dirty="0" err="1">
                <a:solidFill>
                  <a:srgbClr val="FF0000"/>
                </a:solidFill>
              </a:rPr>
              <a:t>basedOn</a:t>
            </a:r>
            <a:endParaRPr lang="en-CA" sz="1200" strike="sngStrike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9F93B29-F0C7-3CA6-B952-7D6011073C45}"/>
              </a:ext>
            </a:extLst>
          </p:cNvPr>
          <p:cNvSpPr/>
          <p:nvPr/>
        </p:nvSpPr>
        <p:spPr>
          <a:xfrm>
            <a:off x="3808019" y="1406830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status=requested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178D56-1490-C26E-042F-93089BC982C8}"/>
              </a:ext>
            </a:extLst>
          </p:cNvPr>
          <p:cNvSpPr/>
          <p:nvPr/>
        </p:nvSpPr>
        <p:spPr>
          <a:xfrm>
            <a:off x="3809742" y="1406830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status=rejected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0AC5CE-92CB-B4EF-A98A-76F0EA74D11E}"/>
              </a:ext>
            </a:extLst>
          </p:cNvPr>
          <p:cNvSpPr/>
          <p:nvPr/>
        </p:nvSpPr>
        <p:spPr>
          <a:xfrm>
            <a:off x="6774473" y="2436889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name=‘clinic2’</a:t>
            </a:r>
            <a:endParaRPr lang="en-CA" sz="12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67362B-AF2D-4B99-DFE6-CFB664A57279}"/>
              </a:ext>
            </a:extLst>
          </p:cNvPr>
          <p:cNvGrpSpPr/>
          <p:nvPr/>
        </p:nvGrpSpPr>
        <p:grpSpPr>
          <a:xfrm>
            <a:off x="1660646" y="2215088"/>
            <a:ext cx="5113827" cy="1042835"/>
            <a:chOff x="2214195" y="2953451"/>
            <a:chExt cx="6818436" cy="139044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BFC272D-3D8A-A6BD-D360-B10599750A4B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FFF80B-537F-60B8-633A-275A6FBCC3CB}"/>
                </a:ext>
              </a:extLst>
            </p:cNvPr>
            <p:cNvCxnSpPr>
              <a:cxnSpLocks/>
              <a:stCxn id="21" idx="1"/>
              <a:endCxn id="4" idx="2"/>
            </p:cNvCxnSpPr>
            <p:nvPr/>
          </p:nvCxnSpPr>
          <p:spPr>
            <a:xfrm flipH="1" flipV="1">
              <a:off x="2214195" y="2953451"/>
              <a:ext cx="2867758" cy="8453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8F7D7C5-AF77-7AAB-085C-65AC3B01C6E3}"/>
                </a:ext>
              </a:extLst>
            </p:cNvPr>
            <p:cNvSpPr txBox="1"/>
            <p:nvPr/>
          </p:nvSpPr>
          <p:spPr>
            <a:xfrm rot="1019671">
              <a:off x="3526139" y="3114600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EBF4892-A396-900F-683B-CC5F212A8E49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8FC96F4-75A2-37A6-6D92-0EF886C0C2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7E4DCDF-96DB-888C-B6BB-885422964147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53378C7-C439-4501-CE76-62495BF23DBA}"/>
              </a:ext>
            </a:extLst>
          </p:cNvPr>
          <p:cNvSpPr/>
          <p:nvPr/>
        </p:nvSpPr>
        <p:spPr>
          <a:xfrm>
            <a:off x="3808018" y="2440238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B0E3902-AFCA-05F7-4AA1-384CD6D47F45}"/>
              </a:ext>
            </a:extLst>
          </p:cNvPr>
          <p:cNvSpPr/>
          <p:nvPr/>
        </p:nvSpPr>
        <p:spPr>
          <a:xfrm>
            <a:off x="3814912" y="2443401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status=failed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484187E-95AD-7A60-621D-925BF29D6D1B}"/>
              </a:ext>
            </a:extLst>
          </p:cNvPr>
          <p:cNvSpPr/>
          <p:nvPr/>
        </p:nvSpPr>
        <p:spPr>
          <a:xfrm>
            <a:off x="6774473" y="3468348"/>
            <a:ext cx="1417760" cy="817685"/>
          </a:xfrm>
          <a:prstGeom prst="roundRect">
            <a:avLst/>
          </a:prstGeom>
          <a:solidFill>
            <a:srgbClr val="7030A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Organization</a:t>
            </a:r>
            <a:endParaRPr lang="en-US" sz="1200" dirty="0"/>
          </a:p>
          <a:p>
            <a:pPr algn="ctr"/>
            <a:r>
              <a:rPr lang="en-US" sz="1200" dirty="0"/>
              <a:t>name=‘clinic3’</a:t>
            </a:r>
            <a:endParaRPr lang="en-CA" sz="1200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098E9-6F43-2F09-9451-4D31C7709E94}"/>
              </a:ext>
            </a:extLst>
          </p:cNvPr>
          <p:cNvGrpSpPr/>
          <p:nvPr/>
        </p:nvGrpSpPr>
        <p:grpSpPr>
          <a:xfrm>
            <a:off x="1660646" y="2215089"/>
            <a:ext cx="5128194" cy="2088832"/>
            <a:chOff x="2195039" y="1558788"/>
            <a:chExt cx="6837592" cy="2785109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77CA1B6-887F-8B63-DBC2-F363F3761A95}"/>
                </a:ext>
              </a:extLst>
            </p:cNvPr>
            <p:cNvSpPr/>
            <p:nvPr/>
          </p:nvSpPr>
          <p:spPr>
            <a:xfrm>
              <a:off x="5081953" y="3253651"/>
              <a:ext cx="2028093" cy="1090246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Task</a:t>
              </a:r>
            </a:p>
            <a:p>
              <a:pPr algn="ctr"/>
              <a:r>
                <a:rPr lang="en-CA" sz="1200" dirty="0"/>
                <a:t>status=requested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A97A3C-2F09-8308-F1A0-62C6E4140952}"/>
                </a:ext>
              </a:extLst>
            </p:cNvPr>
            <p:cNvCxnSpPr>
              <a:cxnSpLocks/>
              <a:stCxn id="37" idx="1"/>
              <a:endCxn id="4" idx="2"/>
            </p:cNvCxnSpPr>
            <p:nvPr/>
          </p:nvCxnSpPr>
          <p:spPr>
            <a:xfrm flipH="1" flipV="1">
              <a:off x="2195039" y="1558788"/>
              <a:ext cx="2886914" cy="223998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17AA09-F9B2-61BE-5AE4-E224A041393E}"/>
                </a:ext>
              </a:extLst>
            </p:cNvPr>
            <p:cNvSpPr txBox="1"/>
            <p:nvPr/>
          </p:nvSpPr>
          <p:spPr>
            <a:xfrm rot="2289398">
              <a:off x="3502534" y="2546064"/>
              <a:ext cx="855787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focus</a:t>
              </a:r>
              <a:endParaRPr lang="en-CA" sz="1200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441B886-A269-664E-3140-47BB96048C31}"/>
                </a:ext>
              </a:extLst>
            </p:cNvPr>
            <p:cNvGrpSpPr/>
            <p:nvPr/>
          </p:nvGrpSpPr>
          <p:grpSpPr>
            <a:xfrm>
              <a:off x="7110046" y="3414253"/>
              <a:ext cx="1922585" cy="372217"/>
              <a:chOff x="7110046" y="2046814"/>
              <a:chExt cx="1922585" cy="372217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40DC92F7-0384-422D-766D-FD3A866AF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046" y="2419031"/>
                <a:ext cx="192258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FF1F62-E818-23F9-E02C-BD3B12C1AA14}"/>
                  </a:ext>
                </a:extLst>
              </p:cNvPr>
              <p:cNvSpPr txBox="1"/>
              <p:nvPr/>
            </p:nvSpPr>
            <p:spPr>
              <a:xfrm>
                <a:off x="7578969" y="2046814"/>
                <a:ext cx="984738" cy="369332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owner</a:t>
                </a:r>
                <a:endParaRPr lang="en-CA" sz="1200" dirty="0"/>
              </a:p>
            </p:txBody>
          </p:sp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1DB869C-830F-CF77-21BB-4E316B8FCDAE}"/>
              </a:ext>
            </a:extLst>
          </p:cNvPr>
          <p:cNvSpPr/>
          <p:nvPr/>
        </p:nvSpPr>
        <p:spPr>
          <a:xfrm>
            <a:off x="3825832" y="3485181"/>
            <a:ext cx="1521070" cy="817685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status=accepted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F11F45-FBAB-C81D-E967-75942B230353}"/>
              </a:ext>
            </a:extLst>
          </p:cNvPr>
          <p:cNvSpPr/>
          <p:nvPr/>
        </p:nvSpPr>
        <p:spPr>
          <a:xfrm>
            <a:off x="3825832" y="3485819"/>
            <a:ext cx="1521070" cy="817685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Task</a:t>
            </a:r>
          </a:p>
          <a:p>
            <a:pPr algn="ctr"/>
            <a:r>
              <a:rPr lang="en-CA" sz="1200" dirty="0"/>
              <a:t>status=completed</a:t>
            </a:r>
          </a:p>
        </p:txBody>
      </p:sp>
    </p:spTree>
    <p:extLst>
      <p:ext uri="{BB962C8B-B14F-4D97-AF65-F5344CB8AC3E}">
        <p14:creationId xmlns:p14="http://schemas.microsoft.com/office/powerpoint/2010/main" val="6122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7" grpId="0" animBg="1"/>
      <p:bldP spid="18" grpId="0" animBg="1"/>
      <p:bldP spid="19" grpId="0" animBg="1"/>
      <p:bldP spid="32" grpId="0" animBg="1"/>
      <p:bldP spid="34" grpId="0" animBg="1"/>
      <p:bldP spid="35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7073-AC38-BD98-CA80-3EB5E30C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D6EC9-4C5E-AB0A-99C8-8472B4EDF4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A7CF3-08F4-7664-33D3-1F1E7BFC4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D86B0CB-1019-B48A-6F67-A8A5B0D9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668" y="131502"/>
            <a:ext cx="6509231" cy="462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2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 Consulting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FHIR Infrastructure’s “Workflow” project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F359-27A0-BE44-9F2F-12536912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br>
              <a:rPr lang="en-US" dirty="0"/>
            </a:br>
            <a:r>
              <a:rPr lang="en-US" dirty="0"/>
              <a:t>Paths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06E56C-A8D8-15F3-03F3-097BFD089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391E-B95B-861C-BEC8-C3FC445573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B71DF-5489-61D0-DE89-E8A7EBEB8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7387"/>
            <a:ext cx="4649125" cy="4557487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CE0A8A7-A51E-1271-5E8E-7D5A8DB350F1}"/>
              </a:ext>
            </a:extLst>
          </p:cNvPr>
          <p:cNvGrpSpPr/>
          <p:nvPr/>
        </p:nvGrpSpPr>
        <p:grpSpPr>
          <a:xfrm>
            <a:off x="2823691" y="612057"/>
            <a:ext cx="388705" cy="1959693"/>
            <a:chOff x="2823691" y="612057"/>
            <a:chExt cx="388705" cy="1959693"/>
          </a:xfrm>
        </p:grpSpPr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3BC29375-9A11-A581-EF54-C0BE5F2272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624882" y="818866"/>
              <a:ext cx="782327" cy="368710"/>
            </a:xfrm>
            <a:prstGeom prst="bentConnector3">
              <a:avLst>
                <a:gd name="adj1" fmla="val 2455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9D455B8-4D24-E294-ED51-42D3A6404C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646567" y="2005921"/>
              <a:ext cx="742953" cy="388705"/>
            </a:xfrm>
            <a:prstGeom prst="bentConnector3">
              <a:avLst>
                <a:gd name="adj1" fmla="val 76194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01C799-09D9-A403-0BE4-01CFD2DB5CE8}"/>
              </a:ext>
            </a:extLst>
          </p:cNvPr>
          <p:cNvGrpSpPr/>
          <p:nvPr/>
        </p:nvGrpSpPr>
        <p:grpSpPr>
          <a:xfrm>
            <a:off x="3671226" y="612059"/>
            <a:ext cx="310558" cy="1959690"/>
            <a:chOff x="3671226" y="612059"/>
            <a:chExt cx="310558" cy="1959690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1FD3359-6957-F728-3A5F-7D2717A946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3880" y="655317"/>
              <a:ext cx="391160" cy="304644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E4917A0D-8EF8-D770-C3F2-F6D296844E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51164" y="2241129"/>
              <a:ext cx="350682" cy="310558"/>
            </a:xfrm>
            <a:prstGeom prst="bentConnector3">
              <a:avLst>
                <a:gd name="adj1" fmla="val 50000"/>
              </a:avLst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03A63A7-9426-1CB7-4914-E7E03D504B5E}"/>
              </a:ext>
            </a:extLst>
          </p:cNvPr>
          <p:cNvGrpSpPr/>
          <p:nvPr/>
        </p:nvGrpSpPr>
        <p:grpSpPr>
          <a:xfrm>
            <a:off x="3976482" y="1455089"/>
            <a:ext cx="982481" cy="303474"/>
            <a:chOff x="3976482" y="1455089"/>
            <a:chExt cx="982481" cy="30347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40B3191-30E6-58D4-712E-D6FA7D839B22}"/>
                </a:ext>
              </a:extLst>
            </p:cNvPr>
            <p:cNvCxnSpPr/>
            <p:nvPr/>
          </p:nvCxnSpPr>
          <p:spPr>
            <a:xfrm>
              <a:off x="3976482" y="1455089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3D3435D-D47B-EC53-4EDF-3862620E0005}"/>
                </a:ext>
              </a:extLst>
            </p:cNvPr>
            <p:cNvCxnSpPr>
              <a:cxnSpLocks/>
            </p:cNvCxnSpPr>
            <p:nvPr/>
          </p:nvCxnSpPr>
          <p:spPr>
            <a:xfrm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45BA484-4678-F22D-CA79-5838987080CF}"/>
              </a:ext>
            </a:extLst>
          </p:cNvPr>
          <p:cNvGrpSpPr/>
          <p:nvPr/>
        </p:nvGrpSpPr>
        <p:grpSpPr>
          <a:xfrm>
            <a:off x="4202265" y="1221850"/>
            <a:ext cx="983310" cy="536713"/>
            <a:chOff x="4202265" y="1221850"/>
            <a:chExt cx="983310" cy="5367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BEBC1EF-FE63-2275-A9BA-CBFD903EB261}"/>
                </a:ext>
              </a:extLst>
            </p:cNvPr>
            <p:cNvCxnSpPr/>
            <p:nvPr/>
          </p:nvCxnSpPr>
          <p:spPr>
            <a:xfrm>
              <a:off x="5185572" y="1456414"/>
              <a:ext cx="3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49B913-0CB2-8B2A-29BD-1834495EC331}"/>
                </a:ext>
              </a:extLst>
            </p:cNvPr>
            <p:cNvCxnSpPr>
              <a:cxnSpLocks/>
            </p:cNvCxnSpPr>
            <p:nvPr/>
          </p:nvCxnSpPr>
          <p:spPr>
            <a:xfrm>
              <a:off x="4442129" y="1221850"/>
              <a:ext cx="286318" cy="0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D01E21-A1E9-3F63-7E5A-C41E7B23B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02265" y="1456414"/>
              <a:ext cx="756698" cy="3021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05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A56-CE3A-6DE2-F401-B4623392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Location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B71CC-971B-E58D-E130-CD55D2FB2ABC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7176" y="1498600"/>
            <a:ext cx="7629524" cy="3168650"/>
          </a:xfrm>
        </p:spPr>
        <p:txBody>
          <a:bodyPr/>
          <a:lstStyle/>
          <a:p>
            <a:r>
              <a:rPr lang="en-US" sz="2400" dirty="0"/>
              <a:t>Filler</a:t>
            </a:r>
          </a:p>
          <a:p>
            <a:pPr lvl="1"/>
            <a:r>
              <a:rPr lang="en-US" sz="1400" dirty="0"/>
              <a:t>Placer monitors</a:t>
            </a:r>
          </a:p>
          <a:p>
            <a:r>
              <a:rPr lang="en-US" sz="2400" dirty="0"/>
              <a:t>Placer</a:t>
            </a:r>
          </a:p>
          <a:p>
            <a:pPr lvl="1"/>
            <a:r>
              <a:rPr lang="en-US" sz="1400" dirty="0"/>
              <a:t>Filler monitors</a:t>
            </a:r>
          </a:p>
          <a:p>
            <a:r>
              <a:rPr lang="en-US" sz="2400" dirty="0"/>
              <a:t>Intermediary</a:t>
            </a:r>
          </a:p>
          <a:p>
            <a:pPr lvl="1"/>
            <a:r>
              <a:rPr lang="en-US" sz="1400" dirty="0"/>
              <a:t>Both monitor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6D2F0-5650-E996-F3C7-81033F90C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98" y="988307"/>
            <a:ext cx="6306062" cy="3574168"/>
          </a:xfrm>
          <a:prstGeom prst="rect">
            <a:avLst/>
          </a:prstGeom>
        </p:spPr>
      </p:pic>
      <p:pic>
        <p:nvPicPr>
          <p:cNvPr id="7" name="Picture 6" hidden="1">
            <a:extLst>
              <a:ext uri="{FF2B5EF4-FFF2-40B4-BE49-F238E27FC236}">
                <a16:creationId xmlns:a16="http://schemas.microsoft.com/office/drawing/2014/main" id="{A1E6E4B7-1C4F-A60B-661E-A6D19A9A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034" y="1497928"/>
            <a:ext cx="4001011" cy="2650824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C9B56D3A-C331-2C5A-D120-FAC3062AC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034" y="1487973"/>
            <a:ext cx="4922750" cy="26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B031-CEE4-37CE-86A0-ED7DE263B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use Task?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96313-758D-531A-2248-D434EC366A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just post the ServiceRequest to filler</a:t>
            </a:r>
          </a:p>
          <a:p>
            <a:pPr lvl="1"/>
            <a:r>
              <a:rPr lang="en-US" dirty="0"/>
              <a:t>Must have ‘</a:t>
            </a:r>
            <a:r>
              <a:rPr lang="en-US" dirty="0">
                <a:hlinkClick r:id="rId2"/>
              </a:rPr>
              <a:t>actionable</a:t>
            </a:r>
            <a:r>
              <a:rPr lang="en-US" dirty="0"/>
              <a:t>’ tag</a:t>
            </a:r>
          </a:p>
          <a:p>
            <a:pPr lvl="1"/>
            <a:r>
              <a:rPr lang="en-US" dirty="0"/>
              <a:t>Can also post to placer with assigned performer (polling/subscription)</a:t>
            </a:r>
          </a:p>
          <a:p>
            <a:r>
              <a:rPr lang="en-US" dirty="0"/>
              <a:t>Use messaging</a:t>
            </a:r>
          </a:p>
          <a:p>
            <a:r>
              <a:rPr lang="en-US" dirty="0"/>
              <a:t>Use a custom operation?</a:t>
            </a:r>
          </a:p>
          <a:p>
            <a:r>
              <a:rPr lang="en-US" dirty="0"/>
              <a:t>Use a document?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1575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5F97-8DCF-6B4F-8990-5E86C56FC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have to have a Request resource?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ABC1D-3F28-3851-4BD6-89C5EB3803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NO:</a:t>
            </a:r>
          </a:p>
          <a:p>
            <a:r>
              <a:rPr lang="en-US" dirty="0"/>
              <a:t>Request a status change</a:t>
            </a:r>
          </a:p>
          <a:p>
            <a:r>
              <a:rPr lang="en-US" dirty="0"/>
              <a:t>Simple request that doesn’t require ‘authorization’</a:t>
            </a:r>
          </a:p>
          <a:p>
            <a:pPr lvl="1"/>
            <a:r>
              <a:rPr lang="en-US" dirty="0"/>
              <a:t>Change this bed</a:t>
            </a:r>
          </a:p>
          <a:p>
            <a:pPr lvl="1"/>
            <a:r>
              <a:rPr lang="en-US" dirty="0"/>
              <a:t>Review this report</a:t>
            </a:r>
          </a:p>
          <a:p>
            <a:pPr lvl="1"/>
            <a:r>
              <a:rPr lang="en-US" dirty="0"/>
              <a:t>Fill out this form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98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7336E-2782-95A3-7AC2-D8F3B434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/>
          <a:lstStyle/>
          <a:p>
            <a:r>
              <a:rPr lang="en-US" dirty="0"/>
              <a:t>But I need to send more than just the Request…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C1096-B491-E2A1-8309-EFD0889733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14362" y="1498600"/>
            <a:ext cx="7272337" cy="3168650"/>
          </a:xfrm>
        </p:spPr>
        <p:txBody>
          <a:bodyPr/>
          <a:lstStyle/>
          <a:p>
            <a:r>
              <a:rPr lang="en-US" sz="2000" dirty="0" err="1"/>
              <a:t>Request.supportingInfo</a:t>
            </a:r>
            <a:endParaRPr lang="en-US" sz="2000" dirty="0"/>
          </a:p>
          <a:p>
            <a:r>
              <a:rPr lang="en-US" sz="2000" dirty="0" err="1"/>
              <a:t>Task.input</a:t>
            </a:r>
            <a:endParaRPr lang="en-US" sz="2000" dirty="0"/>
          </a:p>
          <a:p>
            <a:r>
              <a:rPr lang="en-US" sz="2000" dirty="0"/>
              <a:t>Query what you need</a:t>
            </a:r>
          </a:p>
          <a:p>
            <a:r>
              <a:rPr lang="en-US" sz="2000" dirty="0"/>
              <a:t>Composition to tell a story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640952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ED0BD-61DE-1388-85E7-E438B323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Intent</a:t>
            </a:r>
            <a:endParaRPr lang="en-CA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1DC4B9E-2A01-AC3E-6647-D4EA1BDC6F0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8479" y="3446847"/>
            <a:ext cx="3697288" cy="52387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+ directive, reflex-order, etc.</a:t>
            </a:r>
            <a:endParaRPr lang="en-CA" sz="20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423D5F-8C70-DA80-62FC-87AF54DDB6A7}"/>
              </a:ext>
            </a:extLst>
          </p:cNvPr>
          <p:cNvSpPr/>
          <p:nvPr/>
        </p:nvSpPr>
        <p:spPr>
          <a:xfrm>
            <a:off x="628650" y="1124262"/>
            <a:ext cx="1052465" cy="52283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proposal</a:t>
            </a:r>
            <a:endParaRPr lang="en-CA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1FDE1F-7F2D-8BB8-8D6B-D45B3065DFAD}"/>
              </a:ext>
            </a:extLst>
          </p:cNvPr>
          <p:cNvSpPr/>
          <p:nvPr/>
        </p:nvSpPr>
        <p:spPr>
          <a:xfrm>
            <a:off x="2337208" y="1835542"/>
            <a:ext cx="1052465" cy="5228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plan</a:t>
            </a:r>
            <a:endParaRPr lang="en-CA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179E62-CB35-C2F6-E9EE-858DF30C3359}"/>
              </a:ext>
            </a:extLst>
          </p:cNvPr>
          <p:cNvSpPr/>
          <p:nvPr/>
        </p:nvSpPr>
        <p:spPr>
          <a:xfrm>
            <a:off x="4045767" y="2546823"/>
            <a:ext cx="1052465" cy="52283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original-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895FFE-5D01-A4BC-BACB-B2A5E3E7B7D4}"/>
              </a:ext>
            </a:extLst>
          </p:cNvPr>
          <p:cNvSpPr/>
          <p:nvPr/>
        </p:nvSpPr>
        <p:spPr>
          <a:xfrm>
            <a:off x="5754325" y="3258103"/>
            <a:ext cx="1052465" cy="522838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filler-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2F3EA9-6F26-9BE0-53F0-8A6829771E2F}"/>
              </a:ext>
            </a:extLst>
          </p:cNvPr>
          <p:cNvSpPr/>
          <p:nvPr/>
        </p:nvSpPr>
        <p:spPr>
          <a:xfrm>
            <a:off x="7462885" y="3969383"/>
            <a:ext cx="1052465" cy="5228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instance-</a:t>
            </a:r>
          </a:p>
          <a:p>
            <a:pPr algn="ctr"/>
            <a:r>
              <a:rPr lang="en-US" sz="1400" dirty="0"/>
              <a:t>order</a:t>
            </a:r>
            <a:endParaRPr lang="en-CA" sz="1400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6609D31E-1D71-546F-3562-28EEC34979F7}"/>
              </a:ext>
            </a:extLst>
          </p:cNvPr>
          <p:cNvCxnSpPr>
            <a:stCxn id="7" idx="1"/>
            <a:endCxn id="6" idx="2"/>
          </p:cNvCxnSpPr>
          <p:nvPr/>
        </p:nvCxnSpPr>
        <p:spPr>
          <a:xfrm rot="10800000">
            <a:off x="1154882" y="1647099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EA90C8F6-973B-024A-464A-DBF7730EA0B6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2863441" y="235838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C57513A-8D30-590C-888E-5645104B2603}"/>
              </a:ext>
            </a:extLst>
          </p:cNvPr>
          <p:cNvCxnSpPr>
            <a:cxnSpLocks/>
            <a:stCxn id="9" idx="1"/>
            <a:endCxn id="8" idx="2"/>
          </p:cNvCxnSpPr>
          <p:nvPr/>
        </p:nvCxnSpPr>
        <p:spPr>
          <a:xfrm rot="10800000">
            <a:off x="4571999" y="3069660"/>
            <a:ext cx="1182326" cy="44986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2CE4906-82A2-9BCF-B274-364AEB9D7FEF}"/>
              </a:ext>
            </a:extLst>
          </p:cNvPr>
          <p:cNvCxnSpPr>
            <a:cxnSpLocks/>
            <a:stCxn id="10" idx="1"/>
            <a:endCxn id="9" idx="2"/>
          </p:cNvCxnSpPr>
          <p:nvPr/>
        </p:nvCxnSpPr>
        <p:spPr>
          <a:xfrm rot="10800000">
            <a:off x="6280559" y="3780942"/>
            <a:ext cx="1182326" cy="44986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F00C399-7947-EBC6-F533-3D277D046F1F}"/>
              </a:ext>
            </a:extLst>
          </p:cNvPr>
          <p:cNvSpPr txBox="1"/>
          <p:nvPr/>
        </p:nvSpPr>
        <p:spPr>
          <a:xfrm>
            <a:off x="1284743" y="1862252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3C91F4-B08A-9DDF-9C6E-4E6A646BB8D8}"/>
              </a:ext>
            </a:extLst>
          </p:cNvPr>
          <p:cNvSpPr txBox="1"/>
          <p:nvPr/>
        </p:nvSpPr>
        <p:spPr>
          <a:xfrm>
            <a:off x="2993302" y="2573921"/>
            <a:ext cx="807139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B4A5CB-DF16-3656-E4FD-2DB2F94DBE05}"/>
              </a:ext>
            </a:extLst>
          </p:cNvPr>
          <p:cNvSpPr txBox="1"/>
          <p:nvPr/>
        </p:nvSpPr>
        <p:spPr>
          <a:xfrm>
            <a:off x="4701860" y="3293213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D29F9A9-160A-F670-F322-681F2F9D3BD1}"/>
              </a:ext>
            </a:extLst>
          </p:cNvPr>
          <p:cNvSpPr txBox="1"/>
          <p:nvPr/>
        </p:nvSpPr>
        <p:spPr>
          <a:xfrm>
            <a:off x="6410420" y="3992314"/>
            <a:ext cx="807138" cy="25391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050" dirty="0" err="1"/>
              <a:t>basedOn</a:t>
            </a:r>
            <a:endParaRPr lang="en-CA" sz="1050" dirty="0"/>
          </a:p>
        </p:txBody>
      </p:sp>
    </p:spTree>
    <p:extLst>
      <p:ext uri="{BB962C8B-B14F-4D97-AF65-F5344CB8AC3E}">
        <p14:creationId xmlns:p14="http://schemas.microsoft.com/office/powerpoint/2010/main" val="2105321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8027-69C8-AE8E-A26B-5948BAFC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Requests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861C7-03A5-478B-39C8-11EBF678BB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Request.groupIdentifier</a:t>
            </a:r>
            <a:r>
              <a:rPr lang="en-US" dirty="0"/>
              <a:t> (aka requisition)</a:t>
            </a:r>
          </a:p>
          <a:p>
            <a:pPr lvl="1"/>
            <a:r>
              <a:rPr lang="en-US" dirty="0"/>
              <a:t>“co-incident” orders</a:t>
            </a:r>
          </a:p>
          <a:p>
            <a:pPr lvl="2"/>
            <a:r>
              <a:rPr lang="en-US" dirty="0"/>
              <a:t>~ same time, same ordering ‘provider’</a:t>
            </a:r>
          </a:p>
          <a:p>
            <a:pPr lvl="1"/>
            <a:r>
              <a:rPr lang="en-US" dirty="0"/>
              <a:t>No interdependencies, independent status</a:t>
            </a:r>
          </a:p>
          <a:p>
            <a:r>
              <a:rPr lang="en-US" dirty="0" err="1"/>
              <a:t>RequestGroup</a:t>
            </a:r>
            <a:r>
              <a:rPr lang="en-US" dirty="0"/>
              <a:t>/</a:t>
            </a:r>
            <a:r>
              <a:rPr lang="en-US" dirty="0" err="1"/>
              <a:t>RequestOrchestration</a:t>
            </a:r>
            <a:endParaRPr lang="en-US" dirty="0"/>
          </a:p>
          <a:p>
            <a:pPr lvl="1"/>
            <a:r>
              <a:rPr lang="en-US" dirty="0"/>
              <a:t>Timing, occurrence dependencies</a:t>
            </a:r>
          </a:p>
          <a:p>
            <a:pPr lvl="1"/>
            <a:r>
              <a:rPr lang="en-US" dirty="0"/>
              <a:t>One status for all orders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82BD0-BB3A-F158-B823-3C2E18DA03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04A94-4C2F-6F18-6DA4-9A23ECD31C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91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0183-3CAF-767D-34B9-AEB54D000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Requests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8901A-F379-BDCF-3FEE-332D5FEDF8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CarePlan</a:t>
            </a:r>
          </a:p>
          <a:p>
            <a:pPr lvl="1"/>
            <a:r>
              <a:rPr lang="en-US" dirty="0"/>
              <a:t>Extensions to define interdependencies</a:t>
            </a:r>
          </a:p>
          <a:p>
            <a:pPr lvl="1"/>
            <a:r>
              <a:rPr lang="en-US" dirty="0"/>
              <a:t>One status for the plan, other statuses for referenced children</a:t>
            </a:r>
          </a:p>
          <a:p>
            <a:pPr lvl="1"/>
            <a:r>
              <a:rPr lang="en-US" dirty="0"/>
              <a:t>Progress tracking of sub-activities</a:t>
            </a:r>
          </a:p>
          <a:p>
            <a:r>
              <a:rPr lang="en-US" dirty="0" err="1"/>
              <a:t>ServiceRequest.orderDetail</a:t>
            </a:r>
            <a:endParaRPr lang="en-US" dirty="0"/>
          </a:p>
          <a:p>
            <a:pPr lvl="1"/>
            <a:r>
              <a:rPr lang="en-US" dirty="0"/>
              <a:t>Allows defining device, medication and product components to a larger order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82CB0-9265-FED0-64A5-A52BDEDE72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0D060-F0AF-E392-A60B-8F1649F82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6355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82A48-0E92-417D-7FED-5D433A23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FHIR pages for this…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1550-F4C7-CE82-507A-1F78E5DC04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>
                <a:hlinkClick r:id="rId2"/>
              </a:rPr>
              <a:t>https://build.fhir.org/workflow-communications.html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https://build.fhir.org/workflow-ad-hoc.html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https://build.fhir.org/workflow-management.html</a:t>
            </a:r>
            <a:endParaRPr lang="en-CA" dirty="0"/>
          </a:p>
          <a:p>
            <a:pPr lvl="1"/>
            <a:endParaRPr lang="en-CA" dirty="0"/>
          </a:p>
          <a:p>
            <a:r>
              <a:rPr lang="en-CA" dirty="0"/>
              <a:t>Also: https://chat.fhir.org/#narrow/stream/179196-workflow</a:t>
            </a:r>
          </a:p>
          <a:p>
            <a:r>
              <a:rPr lang="en-CA" dirty="0"/>
              <a:t>Or come join our calls</a:t>
            </a:r>
          </a:p>
          <a:p>
            <a:pPr lvl="1"/>
            <a:r>
              <a:rPr lang="en-CA" dirty="0"/>
              <a:t>Mondays, 2 Eastern</a:t>
            </a:r>
          </a:p>
          <a:p>
            <a:pPr lvl="2"/>
            <a:r>
              <a:rPr lang="en-CA" dirty="0"/>
              <a:t>Details on FHIR-I Confluence page - https://confluence.hl7.org/display/FHIRI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4381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5FA919-9EB9-73A4-4391-77E5D9D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C40168-42EE-19C4-E1CE-4D5F2278D5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B0BE3-6A7B-5B34-F81B-804F7C316F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404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6EC5E-2A29-4E00-A3AD-B934115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are you?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38F8-3E95-4633-8D0C-6792802FE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will make this training most valuable to you?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55A27-ABC5-4523-A93E-C7A09A75E3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594CD-B668-462A-A218-06D8BAAFB7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32084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1B0F-90C8-55F4-972A-B9D201F9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B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EC33-6943-5484-92BB-F24934835A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99C17-D33D-D069-6E86-7B2A470D2F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1026" name="Picture 2" descr="Diagram showing direct POST of request to fulfiller's system workflow">
            <a:extLst>
              <a:ext uri="{FF2B5EF4-FFF2-40B4-BE49-F238E27FC236}">
                <a16:creationId xmlns:a16="http://schemas.microsoft.com/office/drawing/2014/main" id="{996D1D5B-E4E1-C46B-4F46-E17BA8388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1128713"/>
            <a:ext cx="2762250" cy="3374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36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7C82-BBF4-1B79-1A3E-114271BC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08274-C579-380E-A8BF-818FD74EA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A274C-8B22-0CB8-7CC5-03D263A5A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2050" name="Picture 2" descr="Diagram showing POST of request to placer/queue server system, receiver uses polling workflow">
            <a:extLst>
              <a:ext uri="{FF2B5EF4-FFF2-40B4-BE49-F238E27FC236}">
                <a16:creationId xmlns:a16="http://schemas.microsoft.com/office/drawing/2014/main" id="{AE549B3F-7467-F4DB-B02D-381ECF93F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195" y="838200"/>
            <a:ext cx="5608868" cy="387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420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CF7A-BA10-A408-E515-3C6FBD5D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F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31F04-90EF-7BAE-F90C-B4CE52A36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77C7C-2283-4A56-CF1A-2F3F827813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pic>
        <p:nvPicPr>
          <p:cNvPr id="3074" name="Picture 2" descr="Diagram showing creation of Task on placer system workflow">
            <a:extLst>
              <a:ext uri="{FF2B5EF4-FFF2-40B4-BE49-F238E27FC236}">
                <a16:creationId xmlns:a16="http://schemas.microsoft.com/office/drawing/2014/main" id="{13D96505-7AAB-E621-725E-AB63DFB0B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952499"/>
            <a:ext cx="5721023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72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9C3D2-B757-CCC0-497D-AD25D18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H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44748A-EB5E-B151-1791-71E1728452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1747E-0975-E1E2-CD4C-F7BFDBA8C2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pic>
        <p:nvPicPr>
          <p:cNvPr id="4098" name="Picture 2" descr="Diagram showing workflow broker workflow">
            <a:extLst>
              <a:ext uri="{FF2B5EF4-FFF2-40B4-BE49-F238E27FC236}">
                <a16:creationId xmlns:a16="http://schemas.microsoft.com/office/drawing/2014/main" id="{2D6A8172-F58F-F277-B251-F5224EDD2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0" y="823913"/>
            <a:ext cx="65151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57374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What did you learn?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28710"/>
            <a:ext cx="8228883" cy="309878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Order = authorization; Fulfillment = workflow process</a:t>
            </a:r>
          </a:p>
          <a:p>
            <a:r>
              <a:rPr lang="en-US" dirty="0"/>
              <a:t>Can seek fulfillment by</a:t>
            </a:r>
          </a:p>
          <a:p>
            <a:pPr lvl="1"/>
            <a:r>
              <a:rPr lang="en-US" dirty="0"/>
              <a:t>REST (variety of architectures), messaging, operation</a:t>
            </a:r>
          </a:p>
          <a:p>
            <a:r>
              <a:rPr lang="en-US" dirty="0"/>
              <a:t>FHIR offers more flexibility than “referral package”</a:t>
            </a:r>
          </a:p>
          <a:p>
            <a:r>
              <a:rPr lang="en-US" dirty="0"/>
              <a:t>Task is the one resource intended to be updated by ‘placer’ and ‘filler’</a:t>
            </a:r>
          </a:p>
          <a:p>
            <a:r>
              <a:rPr lang="en-US" dirty="0"/>
              <a:t>Workflow can tie resources together in complex chains</a:t>
            </a:r>
          </a:p>
          <a:p>
            <a:r>
              <a:rPr lang="en-US" dirty="0"/>
              <a:t>For guidance, look to Workflow in spec and chat.fhir.org</a:t>
            </a:r>
          </a:p>
        </p:txBody>
      </p:sp>
    </p:spTree>
    <p:extLst>
      <p:ext uri="{BB962C8B-B14F-4D97-AF65-F5344CB8AC3E}">
        <p14:creationId xmlns:p14="http://schemas.microsoft.com/office/powerpoint/2010/main" val="30635882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22C7F0A-9133-4E4A-93FB-471895A10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95" y="1018224"/>
            <a:ext cx="1292480" cy="14729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CA" dirty="0">
              <a:hlinkClick r:id="rId3"/>
            </a:endParaRPr>
          </a:p>
          <a:p>
            <a:pPr marL="0" indent="0">
              <a:buNone/>
            </a:pPr>
            <a:r>
              <a:rPr lang="en-CA" dirty="0">
                <a:hlinkClick r:id="rId3"/>
              </a:rPr>
              <a:t>lloyd@dogwoodhealthconsulting.com</a:t>
            </a:r>
            <a:endParaRPr lang="en-CA" dirty="0"/>
          </a:p>
          <a:p>
            <a:pPr marL="0" indent="0">
              <a:buNone/>
            </a:pPr>
            <a:endParaRPr lang="en-CA" dirty="0">
              <a:hlinkClick r:id="rId4"/>
            </a:endParaRPr>
          </a:p>
          <a:p>
            <a:endParaRPr lang="en-CA" dirty="0"/>
          </a:p>
          <a:p>
            <a:r>
              <a:rPr lang="en-CA" dirty="0"/>
              <a:t>Or, better yet, include the community and ask/discuss on chat.fhir.org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84ADD6-8920-456F-8598-EFE37BF9A7B3}"/>
              </a:ext>
            </a:extLst>
          </p:cNvPr>
          <p:cNvSpPr/>
          <p:nvPr/>
        </p:nvSpPr>
        <p:spPr>
          <a:xfrm>
            <a:off x="7084595" y="884283"/>
            <a:ext cx="1122218" cy="124545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096A40-77E2-46CD-AD07-1F8170921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54" y="576393"/>
            <a:ext cx="1420742" cy="15533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8690A7-9186-4FAD-B512-3BB0AEC6A4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6657920">
            <a:off x="5845287" y="298280"/>
            <a:ext cx="1472700" cy="155334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B68BE33-3F1F-15E6-A3C8-8163F8F41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514" y="3872000"/>
            <a:ext cx="3816626" cy="11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299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</a:t>
            </a:r>
            <a:r>
              <a:rPr lang="en-CA">
                <a:hlinkClick r:id="rId2"/>
              </a:rPr>
              <a:t>/2023-12%20Webinars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2023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Understand workflow resource patterns</a:t>
            </a:r>
          </a:p>
          <a:p>
            <a:r>
              <a:rPr lang="en-CA" dirty="0"/>
              <a:t>Differentiate ‘Request’ and ‘Task’ resources</a:t>
            </a:r>
          </a:p>
          <a:p>
            <a:r>
              <a:rPr lang="en-CA" dirty="0"/>
              <a:t>Alternatives for ‘grouping’ Request resources</a:t>
            </a:r>
          </a:p>
          <a:p>
            <a:r>
              <a:rPr lang="en-CA" dirty="0"/>
              <a:t>Choose appropriate mechanism to seek fulfillment</a:t>
            </a:r>
          </a:p>
          <a:p>
            <a:r>
              <a:rPr lang="en-CA" dirty="0"/>
              <a:t>Know when Task alone can suffice</a:t>
            </a:r>
          </a:p>
          <a:p>
            <a:r>
              <a:rPr lang="en-CA" dirty="0"/>
              <a:t>Explore your workflow questions</a:t>
            </a:r>
          </a:p>
        </p:txBody>
      </p:sp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CE4E831-C960-4901-BE25-E9DE4347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Workflow basics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7355B-C74E-439B-937C-6F869BBDBF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EED2-AE72-4C2F-BDA6-CDC1B0031E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333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4F29E-4811-4720-BDA9-B7D6A002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is everywhere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62119-E805-4DF4-9C98-5CB756D1D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Admit a patient</a:t>
            </a:r>
          </a:p>
          <a:p>
            <a:r>
              <a:rPr lang="en-AU" dirty="0"/>
              <a:t>Order a lab</a:t>
            </a:r>
          </a:p>
          <a:p>
            <a:r>
              <a:rPr lang="en-AU" dirty="0"/>
              <a:t>Ask patient to fill out a form</a:t>
            </a:r>
          </a:p>
          <a:p>
            <a:r>
              <a:rPr lang="en-AU" dirty="0"/>
              <a:t>Dispense a drug</a:t>
            </a:r>
          </a:p>
          <a:p>
            <a:r>
              <a:rPr lang="en-AU" dirty="0"/>
              <a:t>Execute a study protocol</a:t>
            </a:r>
          </a:p>
          <a:p>
            <a:r>
              <a:rPr lang="en-AU" dirty="0"/>
              <a:t>Request a prior authorization</a:t>
            </a:r>
          </a:p>
          <a:p>
            <a:r>
              <a:rPr lang="en-AU" dirty="0"/>
              <a:t>Schedule a home visit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1A948B-EC2C-462D-9A99-323053BE3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 dirty="0"/>
              <a:t>© 2023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2570C-04E9-4972-B6C7-A4E4413EE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406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AB5CA8-A290-9165-1489-5EEB866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adoption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B7609-1270-B400-543E-07FF12E2BA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ED780-1ECE-28EA-18B4-8344F9A6F5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147AAB-38E4-971A-2796-3593A2086F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042341"/>
              </p:ext>
            </p:extLst>
          </p:nvPr>
        </p:nvGraphicFramePr>
        <p:xfrm>
          <a:off x="1875327" y="1132763"/>
          <a:ext cx="5932791" cy="3234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665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6009D-8749-17F0-5B59-3C3810215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‘patterns’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C77C9-C101-F15D-AC9D-D6CF55EF09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Definition</a:t>
            </a:r>
          </a:p>
          <a:p>
            <a:pPr lvl="1"/>
            <a:r>
              <a:rPr lang="en-US" dirty="0"/>
              <a:t>What </a:t>
            </a:r>
            <a:r>
              <a:rPr lang="en-US" i="1" dirty="0"/>
              <a:t>can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(relatively) Independent of time and specific subject</a:t>
            </a:r>
          </a:p>
          <a:p>
            <a:r>
              <a:rPr lang="en-US" b="1" dirty="0"/>
              <a:t>Request</a:t>
            </a:r>
          </a:p>
          <a:p>
            <a:pPr lvl="1"/>
            <a:r>
              <a:rPr lang="en-US" dirty="0"/>
              <a:t>Plan/proposal/order for what </a:t>
            </a:r>
            <a:r>
              <a:rPr lang="en-US" i="1" dirty="0"/>
              <a:t>should</a:t>
            </a:r>
            <a:r>
              <a:rPr lang="en-US" dirty="0"/>
              <a:t> happen</a:t>
            </a:r>
          </a:p>
          <a:p>
            <a:pPr lvl="1"/>
            <a:r>
              <a:rPr lang="en-US" dirty="0"/>
              <a:t>Specific time and subject</a:t>
            </a:r>
          </a:p>
          <a:p>
            <a:r>
              <a:rPr lang="en-US" b="1" dirty="0"/>
              <a:t>Event</a:t>
            </a:r>
          </a:p>
          <a:p>
            <a:pPr lvl="1"/>
            <a:r>
              <a:rPr lang="en-US" dirty="0"/>
              <a:t>What did happen/is happening</a:t>
            </a:r>
          </a:p>
          <a:p>
            <a:pPr lvl="1"/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C4927-CE55-673F-4523-A8484F0F02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2023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76580-9907-26CF-17AD-0F7012ADC3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930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13952</TotalTime>
  <Words>1385</Words>
  <Application>Microsoft Office PowerPoint</Application>
  <PresentationFormat>On-screen Show (16:9)</PresentationFormat>
  <Paragraphs>258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Referrals and Orders</vt:lpstr>
      <vt:lpstr>Who am I?</vt:lpstr>
      <vt:lpstr>Who are you?</vt:lpstr>
      <vt:lpstr>This presentation</vt:lpstr>
      <vt:lpstr>Objectives</vt:lpstr>
      <vt:lpstr>Workflow basics</vt:lpstr>
      <vt:lpstr>Workflow is everywhere</vt:lpstr>
      <vt:lpstr>EHR adoption</vt:lpstr>
      <vt:lpstr>Workflow ‘patterns’</vt:lpstr>
      <vt:lpstr>Exercise: Which pattern?</vt:lpstr>
      <vt:lpstr>Workflow patterns</vt:lpstr>
      <vt:lpstr>Definition Pattern</vt:lpstr>
      <vt:lpstr>Event Pattern</vt:lpstr>
      <vt:lpstr>Request Pattern</vt:lpstr>
      <vt:lpstr>Exploring Task</vt:lpstr>
      <vt:lpstr>Task</vt:lpstr>
      <vt:lpstr>Why Task?</vt:lpstr>
      <vt:lpstr>Seeking Fulfillment</vt:lpstr>
      <vt:lpstr>Task</vt:lpstr>
      <vt:lpstr>Task Paths</vt:lpstr>
      <vt:lpstr>Task Location</vt:lpstr>
      <vt:lpstr>Do you have to use Task?</vt:lpstr>
      <vt:lpstr>Do you have to have a Request resource?</vt:lpstr>
      <vt:lpstr>But I need to send more than just the Request…</vt:lpstr>
      <vt:lpstr>Intent</vt:lpstr>
      <vt:lpstr>Combining Requests</vt:lpstr>
      <vt:lpstr>Combining Requests</vt:lpstr>
      <vt:lpstr>There are FHIR pages for this…</vt:lpstr>
      <vt:lpstr>Pros and Cons</vt:lpstr>
      <vt:lpstr>Option B</vt:lpstr>
      <vt:lpstr>Option C</vt:lpstr>
      <vt:lpstr>Option F</vt:lpstr>
      <vt:lpstr>Option H</vt:lpstr>
      <vt:lpstr>What did you learn?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126</cp:revision>
  <dcterms:created xsi:type="dcterms:W3CDTF">2019-03-22T18:05:01Z</dcterms:created>
  <dcterms:modified xsi:type="dcterms:W3CDTF">2023-12-05T05:04:14Z</dcterms:modified>
</cp:coreProperties>
</file>