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8"/>
  </p:notes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60" r:id="rId1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972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Reliable Questionnaire Population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93EE2-3908-EB8B-033B-FB1D49BC9A31}"/>
              </a:ext>
            </a:extLst>
          </p:cNvPr>
          <p:cNvSpPr txBox="1"/>
          <p:nvPr/>
        </p:nvSpPr>
        <p:spPr>
          <a:xfrm>
            <a:off x="4585486" y="4348560"/>
            <a:ext cx="6513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u="sng" dirty="0"/>
              <a:t>Lloyd McKenzie, P.Eng</a:t>
            </a:r>
            <a:r>
              <a:rPr lang="en-US" dirty="0"/>
              <a:t> HL7 Da Vinci Project Deputy Technical Director, CRD IG Lead, and Chief Standards Officer, Dogwood Health Consulting</a:t>
            </a:r>
          </a:p>
          <a:p>
            <a:endParaRPr lang="en-US" dirty="0"/>
          </a:p>
          <a:p>
            <a:r>
              <a:rPr lang="en-US" b="1" u="sng" dirty="0"/>
              <a:t>Robert Dieterle</a:t>
            </a:r>
            <a:r>
              <a:rPr lang="en-US" dirty="0"/>
              <a:t> HL7 Da Vinci Project Sr. Advisor and Burden Reduction Lead, and CEO, EnableCare Group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65F96-F14B-9039-4411-EC446439F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Explore payer-side population</a:t>
            </a:r>
          </a:p>
          <a:p>
            <a:pPr lvl="1"/>
            <a:r>
              <a:rPr lang="en-CA" dirty="0"/>
              <a:t>Can use data submitted by other means</a:t>
            </a:r>
          </a:p>
          <a:p>
            <a:pPr lvl="2"/>
            <a:r>
              <a:rPr lang="en-CA" dirty="0"/>
              <a:t>Claims</a:t>
            </a:r>
          </a:p>
          <a:p>
            <a:pPr lvl="2"/>
            <a:r>
              <a:rPr lang="en-CA" dirty="0"/>
              <a:t>Quality measures</a:t>
            </a:r>
          </a:p>
          <a:p>
            <a:pPr lvl="2"/>
            <a:r>
              <a:rPr lang="en-CA" dirty="0"/>
              <a:t>Clinical Data Exchange</a:t>
            </a:r>
          </a:p>
          <a:p>
            <a:pPr lvl="1"/>
            <a:r>
              <a:rPr lang="en-CA" dirty="0"/>
              <a:t>Not limited to CQL</a:t>
            </a:r>
          </a:p>
          <a:p>
            <a:pPr lvl="2"/>
            <a:r>
              <a:rPr lang="en-CA" dirty="0"/>
              <a:t>E.g. AI and NLP to extract data from reports</a:t>
            </a:r>
          </a:p>
          <a:p>
            <a:r>
              <a:rPr lang="en-CA" dirty="0"/>
              <a:t>EHRs can supplement CQL population</a:t>
            </a:r>
          </a:p>
          <a:p>
            <a:pPr lvl="1"/>
            <a:r>
              <a:rPr lang="en-CA" dirty="0"/>
              <a:t>Also look at AI/NLP</a:t>
            </a:r>
          </a:p>
          <a:p>
            <a:pPr lvl="1"/>
            <a:endParaRPr lang="en-CA" dirty="0"/>
          </a:p>
          <a:p>
            <a:r>
              <a:rPr lang="en-CA" dirty="0"/>
              <a:t>NOTE: These mechanisms do not supplant conformance requirements for CQL-based population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9A25C-348D-2931-81AD-7E4F2C9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9DD4-4037-9E00-9259-9C35283C8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48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637A-8DB3-C4B1-F10F-73ED0F84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EE0B8-DA4D-13FD-8113-9DFF4739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0637-A9EF-2E0C-BA8D-077D5BF681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47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05588-3FD7-C67E-36AB-E05F086C6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Population is important for burden reduction &amp; quality</a:t>
            </a:r>
          </a:p>
          <a:p>
            <a:r>
              <a:rPr lang="en-CA" dirty="0"/>
              <a:t>While standards exist, data won’t necessarily be consistent</a:t>
            </a:r>
          </a:p>
          <a:p>
            <a:r>
              <a:rPr lang="en-CA" dirty="0"/>
              <a:t>Design queries to account for variability</a:t>
            </a:r>
          </a:p>
          <a:p>
            <a:r>
              <a:rPr lang="en-CA" dirty="0"/>
              <a:t>Expect iteration both in form design and </a:t>
            </a:r>
            <a:r>
              <a:rPr lang="en-CA"/>
              <a:t>data representation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C8D07-A283-FDB9-56A8-E5EC5BD8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take-aways</a:t>
            </a:r>
          </a:p>
        </p:txBody>
      </p:sp>
    </p:spTree>
    <p:extLst>
      <p:ext uri="{BB962C8B-B14F-4D97-AF65-F5344CB8AC3E}">
        <p14:creationId xmlns:p14="http://schemas.microsoft.com/office/powerpoint/2010/main" val="5801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9F72D2-D238-0421-A1D0-272FA671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DE4C-91BF-07A8-FC55-EB6434E178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0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Reduce clinician burden</a:t>
            </a:r>
          </a:p>
          <a:p>
            <a:pPr lvl="1"/>
            <a:r>
              <a:rPr lang="en-CA" dirty="0"/>
              <a:t>Less time looking things up</a:t>
            </a:r>
          </a:p>
          <a:p>
            <a:pPr lvl="1"/>
            <a:r>
              <a:rPr lang="en-CA" dirty="0"/>
              <a:t>Less time typing</a:t>
            </a:r>
          </a:p>
          <a:p>
            <a:r>
              <a:rPr lang="en-CA" dirty="0"/>
              <a:t>Improve data quality</a:t>
            </a:r>
          </a:p>
          <a:p>
            <a:pPr lvl="1"/>
            <a:r>
              <a:rPr lang="en-CA" dirty="0"/>
              <a:t>Less missed/incorrect data</a:t>
            </a:r>
          </a:p>
          <a:p>
            <a:pPr lvl="1"/>
            <a:r>
              <a:rPr lang="en-CA" dirty="0"/>
              <a:t>Fewer transcription errors</a:t>
            </a:r>
          </a:p>
          <a:p>
            <a:r>
              <a:rPr lang="en-CA" dirty="0"/>
              <a:t>Improved data content</a:t>
            </a:r>
          </a:p>
          <a:p>
            <a:pPr lvl="1"/>
            <a:r>
              <a:rPr lang="en-CA" dirty="0"/>
              <a:t>Can populate data it’s unrealistic to enter manually</a:t>
            </a:r>
          </a:p>
          <a:p>
            <a:pPr lvl="2"/>
            <a:r>
              <a:rPr lang="en-CA" dirty="0"/>
              <a:t>Raw data, more coded data, higher volumes of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form population?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72461-38D8-D538-A861-3037B3E7A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Payers</a:t>
            </a:r>
          </a:p>
          <a:p>
            <a:pPr lvl="1"/>
            <a:r>
              <a:rPr lang="en-US" dirty="0"/>
              <a:t>“Questionnaires </a:t>
            </a:r>
            <a:r>
              <a:rPr lang="en-US" b="1" dirty="0"/>
              <a:t>SHALL</a:t>
            </a:r>
            <a:r>
              <a:rPr lang="en-US" dirty="0"/>
              <a:t> include logic that supports population from the EHR where possible”</a:t>
            </a:r>
          </a:p>
          <a:p>
            <a:pPr lvl="2"/>
            <a:r>
              <a:rPr lang="en-US" dirty="0"/>
              <a:t>Not all questions are appropriate to be populated</a:t>
            </a:r>
          </a:p>
          <a:p>
            <a:pPr lvl="2"/>
            <a:r>
              <a:rPr lang="en-US" dirty="0"/>
              <a:t>Not all answers will be extractable from the EHR</a:t>
            </a:r>
          </a:p>
          <a:p>
            <a:r>
              <a:rPr lang="en-US" dirty="0"/>
              <a:t>Clients</a:t>
            </a:r>
          </a:p>
          <a:p>
            <a:pPr lvl="1"/>
            <a:r>
              <a:rPr lang="en-US" dirty="0"/>
              <a:t>“the DTR client </a:t>
            </a:r>
            <a:r>
              <a:rPr lang="en-US" b="1" dirty="0"/>
              <a:t>SHALL</a:t>
            </a:r>
            <a:r>
              <a:rPr lang="en-US" dirty="0"/>
              <a:t> execute all CQL necessary to resolve the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 and </a:t>
            </a:r>
            <a:r>
              <a:rPr lang="en-US" dirty="0" err="1"/>
              <a:t>calculatedExpression</a:t>
            </a:r>
            <a:r>
              <a:rPr lang="en-US" dirty="0"/>
              <a:t> extensions found in the Questionnaire for any enabled elements”</a:t>
            </a:r>
          </a:p>
          <a:p>
            <a:pPr lvl="2"/>
            <a:r>
              <a:rPr lang="en-US" dirty="0"/>
              <a:t>In short, if there’s CQL to perform population, EHRs must run it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6137C-5953-1029-81FB-C3DCC0B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5D25-1708-A95F-E93C-03BE5FCFEE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2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61B07-117E-D540-E984-05D84ABB2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 populate an element, you must first retrieve the data</a:t>
            </a:r>
          </a:p>
          <a:p>
            <a:pPr lvl="1"/>
            <a:r>
              <a:rPr lang="en-CA" dirty="0"/>
              <a:t>I.e. US Core Patient API RESTful searches</a:t>
            </a:r>
          </a:p>
          <a:p>
            <a:r>
              <a:rPr lang="en-CA" dirty="0"/>
              <a:t>Can filter based on context</a:t>
            </a:r>
          </a:p>
          <a:p>
            <a:pPr lvl="1"/>
            <a:r>
              <a:rPr lang="en-CA" dirty="0"/>
              <a:t>Who is the patient?</a:t>
            </a:r>
          </a:p>
          <a:p>
            <a:pPr lvl="2"/>
            <a:r>
              <a:rPr lang="en-CA" dirty="0"/>
              <a:t>almost always</a:t>
            </a:r>
          </a:p>
          <a:p>
            <a:pPr lvl="1"/>
            <a:r>
              <a:rPr lang="en-CA" dirty="0"/>
              <a:t>What is the relevant timeframe</a:t>
            </a:r>
          </a:p>
          <a:p>
            <a:pPr lvl="2"/>
            <a:r>
              <a:rPr lang="en-CA" dirty="0"/>
              <a:t>maybe? – driven by order/appointment</a:t>
            </a:r>
          </a:p>
          <a:p>
            <a:pPr lvl="1"/>
            <a:r>
              <a:rPr lang="en-CA" dirty="0"/>
              <a:t>What are the relevant codes</a:t>
            </a:r>
          </a:p>
          <a:p>
            <a:pPr lvl="2"/>
            <a:r>
              <a:rPr lang="en-CA" dirty="0"/>
              <a:t>Driven by order/appointment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1DF97-447C-27ED-B167-1F3C6F7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requires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2DDD-F260-035B-007D-06D4F645C2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F5F6C-DD08-8B3B-52B9-5E1DA506A4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Common set of resources that are expected to be exposed</a:t>
            </a:r>
          </a:p>
          <a:p>
            <a:pPr lvl="1"/>
            <a:r>
              <a:rPr lang="en-CA" dirty="0"/>
              <a:t>Only exposed if relevant data exists</a:t>
            </a:r>
          </a:p>
          <a:p>
            <a:r>
              <a:rPr lang="en-CA" dirty="0"/>
              <a:t>Common profiles on those resources</a:t>
            </a:r>
          </a:p>
          <a:p>
            <a:pPr lvl="1"/>
            <a:r>
              <a:rPr lang="en-CA" dirty="0"/>
              <a:t>Expectations for constraints and terminology</a:t>
            </a:r>
          </a:p>
          <a:p>
            <a:r>
              <a:rPr lang="en-CA" dirty="0"/>
              <a:t>Common search parameters</a:t>
            </a:r>
          </a:p>
          <a:p>
            <a:r>
              <a:rPr lang="en-CA" dirty="0"/>
              <a:t>Certification process to verify software can do all of the above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C8B48-E8E7-DFFE-8E3D-4998CDAA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US Core give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2053-066D-530E-2845-BC3E33472B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1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6A32-D7E9-62CD-4A72-530CF9EC11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Certification is for software, not deployed site</a:t>
            </a:r>
          </a:p>
          <a:p>
            <a:pPr lvl="1"/>
            <a:r>
              <a:rPr lang="en-CA" dirty="0"/>
              <a:t>No guarantee a given site will comply with the rules</a:t>
            </a:r>
          </a:p>
          <a:p>
            <a:pPr lvl="2"/>
            <a:r>
              <a:rPr lang="en-CA" dirty="0"/>
              <a:t>Configuration settings may turn things off</a:t>
            </a:r>
          </a:p>
          <a:p>
            <a:pPr lvl="2"/>
            <a:r>
              <a:rPr lang="en-CA" dirty="0"/>
              <a:t>Alternate choices can be made for code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 Core allows exceptions for legacy/external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Conformance requirements are low</a:t>
            </a:r>
          </a:p>
          <a:p>
            <a:pPr lvl="1"/>
            <a:r>
              <a:rPr lang="en-CA" dirty="0"/>
              <a:t>E.g. data-absent-reason escape valve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Few search parameters are mandatory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same data could appear in different places</a:t>
            </a:r>
          </a:p>
          <a:p>
            <a:pPr lvl="1"/>
            <a:r>
              <a:rPr lang="en-CA" dirty="0"/>
              <a:t>Observation, DiagnosticReport, </a:t>
            </a:r>
            <a:r>
              <a:rPr lang="en-CA" dirty="0" err="1"/>
              <a:t>DocumentReference</a:t>
            </a:r>
            <a:r>
              <a:rPr lang="en-CA" dirty="0"/>
              <a:t>, Condition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493C0-EA9E-5416-F2CA-1A11458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1FDF-F6F9-75DE-4A55-F37D50E5B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5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BB5B5-F77E-D5A6-6BAC-3A90F08DE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Search for multiple codes</a:t>
            </a:r>
          </a:p>
          <a:p>
            <a:pPr lvl="1"/>
            <a:r>
              <a:rPr lang="en-CA" dirty="0"/>
              <a:t>Consider all possible ways a condition, observation, drug, etc. might be coded</a:t>
            </a:r>
          </a:p>
          <a:p>
            <a:pPr lvl="1"/>
            <a:r>
              <a:rPr lang="en-CA" dirty="0"/>
              <a:t>Use all candidate code systems (SNOMED, ICD, CPT, </a:t>
            </a:r>
            <a:r>
              <a:rPr lang="en-CA" dirty="0" err="1"/>
              <a:t>RxNorm</a:t>
            </a:r>
            <a:r>
              <a:rPr lang="en-CA" dirty="0"/>
              <a:t>, NDC, etc.)</a:t>
            </a:r>
          </a:p>
          <a:p>
            <a:r>
              <a:rPr lang="en-CA" dirty="0"/>
              <a:t>Adapt searches based on </a:t>
            </a:r>
            <a:r>
              <a:rPr lang="en-CA" dirty="0" err="1"/>
              <a:t>CapabilityStatements</a:t>
            </a:r>
            <a:endParaRPr lang="en-CA" dirty="0"/>
          </a:p>
          <a:p>
            <a:r>
              <a:rPr lang="en-CA" dirty="0"/>
              <a:t>Leverage CQL libraries that manage search parameter support variation</a:t>
            </a:r>
          </a:p>
          <a:p>
            <a:pPr lvl="1"/>
            <a:r>
              <a:rPr lang="en-CA" dirty="0"/>
              <a:t>CQL can apply filters that EHRs don’t implement</a:t>
            </a:r>
          </a:p>
          <a:p>
            <a:r>
              <a:rPr lang="en-CA" dirty="0"/>
              <a:t>Look for data in multiple places</a:t>
            </a:r>
          </a:p>
          <a:p>
            <a:pPr lvl="1"/>
            <a:r>
              <a:rPr lang="en-CA" dirty="0"/>
              <a:t>E.g. “Patient is diabetic” could be determined by looking at:</a:t>
            </a:r>
          </a:p>
          <a:p>
            <a:pPr lvl="2"/>
            <a:r>
              <a:rPr lang="en-CA" dirty="0"/>
              <a:t>Observations, Conditions, </a:t>
            </a:r>
            <a:r>
              <a:rPr lang="en-CA" dirty="0" err="1"/>
              <a:t>MedicationStatements</a:t>
            </a:r>
            <a:r>
              <a:rPr lang="en-CA" dirty="0"/>
              <a:t>, </a:t>
            </a:r>
            <a:r>
              <a:rPr lang="en-CA" dirty="0" err="1"/>
              <a:t>MedicationRequests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1B96D-3ADF-2A1B-C488-69479B1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5C84-3418-AEE5-1C9D-561B8E4D1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95C6C-409A-8F0A-D9A7-ED1CF5658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Leverage the metrics</a:t>
            </a:r>
          </a:p>
          <a:p>
            <a:pPr lvl="1"/>
            <a:r>
              <a:rPr lang="en-CA" dirty="0"/>
              <a:t>Is it populated?  How long to complete?</a:t>
            </a:r>
          </a:p>
          <a:p>
            <a:r>
              <a:rPr lang="en-CA" dirty="0"/>
              <a:t>Adapt form design</a:t>
            </a:r>
          </a:p>
          <a:p>
            <a:pPr lvl="1"/>
            <a:r>
              <a:rPr lang="en-CA" dirty="0"/>
              <a:t>Identify what’s being successfully populated and what isn’t</a:t>
            </a:r>
          </a:p>
          <a:p>
            <a:pPr lvl="1"/>
            <a:r>
              <a:rPr lang="en-CA" dirty="0"/>
              <a:t>Adapt queries that aren’t working</a:t>
            </a:r>
          </a:p>
          <a:p>
            <a:r>
              <a:rPr lang="en-CA" dirty="0"/>
              <a:t>Encourage EHR conformance</a:t>
            </a:r>
          </a:p>
          <a:p>
            <a:pPr lvl="1"/>
            <a:r>
              <a:rPr lang="en-CA" dirty="0"/>
              <a:t>If the issue is non-compliance with standardized terms, let the organization know</a:t>
            </a:r>
          </a:p>
          <a:p>
            <a:pPr lvl="2"/>
            <a:r>
              <a:rPr lang="en-CA" dirty="0"/>
              <a:t>“Non-standard data is costing your users time”</a:t>
            </a:r>
          </a:p>
          <a:p>
            <a:r>
              <a:rPr lang="en-CA" dirty="0"/>
              <a:t>Identify and optimize high-priority elements</a:t>
            </a:r>
          </a:p>
          <a:p>
            <a:pPr lvl="1"/>
            <a:r>
              <a:rPr lang="en-CA" dirty="0"/>
              <a:t>What’s most commonly captured?</a:t>
            </a:r>
          </a:p>
          <a:p>
            <a:pPr lvl="1"/>
            <a:r>
              <a:rPr lang="en-CA" dirty="0"/>
              <a:t>What is hardest for users to look up/enter</a:t>
            </a:r>
          </a:p>
          <a:p>
            <a:r>
              <a:rPr lang="en-CA" dirty="0"/>
              <a:t>Partner with EHRs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A558-3696-2901-F6FC-6C79BB6D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Longer-term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C981-8E6D-01A1-350C-DA19E0B92F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8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09CD5-1044-A8B1-73D7-638495046B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Data will change</a:t>
            </a:r>
          </a:p>
          <a:p>
            <a:pPr lvl="1"/>
            <a:r>
              <a:rPr lang="en-CA" dirty="0"/>
              <a:t>What’s collected, how it’s exposed</a:t>
            </a:r>
          </a:p>
          <a:p>
            <a:pPr lvl="1"/>
            <a:r>
              <a:rPr lang="en-CA" dirty="0"/>
              <a:t>Driven by USCDI &amp; business needs</a:t>
            </a:r>
          </a:p>
          <a:p>
            <a:r>
              <a:rPr lang="en-CA" dirty="0"/>
              <a:t>Feedback from payers can drive this in a positive direction</a:t>
            </a:r>
          </a:p>
          <a:p>
            <a:r>
              <a:rPr lang="en-CA" dirty="0"/>
              <a:t>Questionnaires will need to evolve</a:t>
            </a:r>
          </a:p>
          <a:p>
            <a:pPr lvl="1"/>
            <a:r>
              <a:rPr lang="en-CA" dirty="0"/>
              <a:t>Address (and take advantage of) data changes</a:t>
            </a:r>
          </a:p>
          <a:p>
            <a:pPr lvl="1"/>
            <a:r>
              <a:rPr lang="en-CA" dirty="0"/>
              <a:t>Better align with what systems are actually doing</a:t>
            </a:r>
          </a:p>
          <a:p>
            <a:pPr lvl="1"/>
            <a:r>
              <a:rPr lang="en-CA" dirty="0"/>
              <a:t>Changing rules around coverage/authorization</a:t>
            </a:r>
          </a:p>
          <a:p>
            <a:pPr lvl="1"/>
            <a:endParaRPr lang="en-CA" dirty="0"/>
          </a:p>
          <a:p>
            <a:r>
              <a:rPr lang="en-CA" dirty="0"/>
              <a:t>Expect Questionnaires to continue to be updated</a:t>
            </a:r>
          </a:p>
          <a:p>
            <a:pPr lvl="1"/>
            <a:r>
              <a:rPr lang="en-CA" dirty="0"/>
              <a:t>Look at modular forms to help with maintenance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4980C-3C0E-9338-158F-43654E06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Evolution will be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40C-04AE-DDFA-0BD5-300D3171C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19968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105</TotalTime>
  <Words>699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CV Master Rev 02-2024</vt:lpstr>
      <vt:lpstr>PowerPoint Presentation</vt:lpstr>
      <vt:lpstr>Why form population?</vt:lpstr>
      <vt:lpstr>Population expectations</vt:lpstr>
      <vt:lpstr>Population requires queries</vt:lpstr>
      <vt:lpstr>What does US Core give us</vt:lpstr>
      <vt:lpstr>What’s the problem?</vt:lpstr>
      <vt:lpstr>Short-term Solutions</vt:lpstr>
      <vt:lpstr>Longer-term solutions</vt:lpstr>
      <vt:lpstr>Evolution will be necessary</vt:lpstr>
      <vt:lpstr>Additional options</vt:lpstr>
      <vt:lpstr>Summing Up</vt:lpstr>
      <vt:lpstr>Key take-aways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10</cp:revision>
  <dcterms:created xsi:type="dcterms:W3CDTF">2025-04-08T03:37:55Z</dcterms:created>
  <dcterms:modified xsi:type="dcterms:W3CDTF">2025-04-22T04:06:01Z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