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4"/>
  </p:sldMasterIdLst>
  <p:notesMasterIdLst>
    <p:notesMasterId r:id="rId34"/>
  </p:notesMasterIdLst>
  <p:sldIdLst>
    <p:sldId id="256" r:id="rId5"/>
    <p:sldId id="257" r:id="rId6"/>
    <p:sldId id="259" r:id="rId7"/>
    <p:sldId id="260" r:id="rId8"/>
    <p:sldId id="272" r:id="rId9"/>
    <p:sldId id="261" r:id="rId10"/>
    <p:sldId id="268" r:id="rId11"/>
    <p:sldId id="258" r:id="rId12"/>
    <p:sldId id="270" r:id="rId13"/>
    <p:sldId id="271" r:id="rId14"/>
    <p:sldId id="262" r:id="rId15"/>
    <p:sldId id="263" r:id="rId16"/>
    <p:sldId id="278" r:id="rId17"/>
    <p:sldId id="2147483268" r:id="rId18"/>
    <p:sldId id="2147483269" r:id="rId19"/>
    <p:sldId id="2147483270" r:id="rId20"/>
    <p:sldId id="2147483271" r:id="rId21"/>
    <p:sldId id="279" r:id="rId22"/>
    <p:sldId id="2147483272" r:id="rId23"/>
    <p:sldId id="265" r:id="rId24"/>
    <p:sldId id="264" r:id="rId25"/>
    <p:sldId id="277" r:id="rId26"/>
    <p:sldId id="273" r:id="rId27"/>
    <p:sldId id="274" r:id="rId28"/>
    <p:sldId id="276" r:id="rId29"/>
    <p:sldId id="275" r:id="rId30"/>
    <p:sldId id="267" r:id="rId31"/>
    <p:sldId id="266" r:id="rId32"/>
    <p:sldId id="269" r:id="rId33"/>
  </p:sldIdLst>
  <p:sldSz cx="12192000" cy="6858000"/>
  <p:notesSz cx="7010400" cy="9296400"/>
  <p:embeddedFontLst>
    <p:embeddedFont>
      <p:font typeface="Consolas" panose="020B0609020204030204" pitchFamily="49"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600" userDrawn="1">
          <p15:clr>
            <a:srgbClr val="A4A3A4"/>
          </p15:clr>
        </p15:guide>
        <p15:guide id="2" orient="horz" pos="2664" userDrawn="1">
          <p15:clr>
            <a:srgbClr val="A4A3A4"/>
          </p15:clr>
        </p15:guide>
        <p15:guide id="3"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5FB4114-6BE1-6949-A4E0-C95ACCC1C3B1}" name="Crystal Kallem" initials="" userId="S::crystal.kallem@pocp.com::cf198385-2c46-4200-97af-81ffa90ba811" providerId="AD"/>
  <p188:author id="{B4E91F57-4575-39C6-1247-3E33EA7CFF16}" name="Crystal Kallem" initials="CK" userId="S::crystal.kallem@ckconsultingllc.com::d0b49d48-d104-4cc9-a5a8-057dc311aeba" providerId="AD"/>
  <p188:author id="{13AA608C-18F5-9CD5-7F38-B06DDD59B843}" name="Guest User" initials="GU" userId="S::urn:spo:anon#2de5f567545df82bacb812e29d64652add563552d69fea97197e9963dd265113::" providerId="AD"/>
  <p188:author id="{F75CD995-BEB9-609C-5AA2-9F282FE27860}" name="Michele Galioto" initials="MG" userId="S::michele.galioto@pocp.com::166f4011-c300-4111-b6e8-58838df26dc7" providerId="AD"/>
  <p188:author id="{2C1768AA-E4C0-C584-A340-2B3F8FE75C5D}" name="Leslie Amoros" initials="" userId="S::leslie.amoros@pocp.com::feb29b94-f3f8-48e9-aee9-8cf49a642336" providerId="AD"/>
  <p188:author id="{485FF3D2-16CD-67B1-CB16-3EDCCBFAC87B}" name="Jocelyn Keegan" initials="JK" userId="S::jocelyn.keegan@pocp.com::1c79b783-4f44-4a01-a608-d390b403a403" providerId="AD"/>
  <p188:author id="{87E33CE1-988F-A09D-5926-B4B866B39288}" name="Alix Goss" initials="AG" userId="S::alix.goss@pocp.com::66981775-1c87-4ec0-9080-c2d94b58a85f" providerId="AD"/>
  <p188:author id="{51BC55F5-65B6-3272-E0A2-405AD7166879}" name="Yan Heras" initials="YH" userId="f2b1316761da924a"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7" name="Vanessa Candelora" initials="VC" lastIdx="3" clrIdx="6">
    <p:extLst>
      <p:ext uri="{19B8F6BF-5375-455C-9EA6-DF929625EA0E}">
        <p15:presenceInfo xmlns:p15="http://schemas.microsoft.com/office/powerpoint/2012/main" userId="Vanessa Candelora" providerId="None"/>
      </p:ext>
    </p:extLst>
  </p:cmAuthor>
  <p:cmAuthor id="1" name="Dana Marcelonis" initials="DM" lastIdx="106" clrIdx="0">
    <p:extLst>
      <p:ext uri="{19B8F6BF-5375-455C-9EA6-DF929625EA0E}">
        <p15:presenceInfo xmlns:p15="http://schemas.microsoft.com/office/powerpoint/2012/main" userId="Dana Marcelonis" providerId="None"/>
      </p:ext>
    </p:extLst>
  </p:cmAuthor>
  <p:cmAuthor id="8" name="Guest User" initials="GU [2]" lastIdx="30" clrIdx="7">
    <p:extLst>
      <p:ext uri="{19B8F6BF-5375-455C-9EA6-DF929625EA0E}">
        <p15:presenceInfo xmlns:p15="http://schemas.microsoft.com/office/powerpoint/2012/main" userId="S::urn:spo:anon#4b16d5f1a5f512349c7f84a3a5afa89e699b93847f7f5764df98f2852b5f403c::" providerId="AD"/>
      </p:ext>
    </p:extLst>
  </p:cmAuthor>
  <p:cmAuthor id="2" name="Jocelyn Keegan" initials="JK" lastIdx="56" clrIdx="1">
    <p:extLst>
      <p:ext uri="{19B8F6BF-5375-455C-9EA6-DF929625EA0E}">
        <p15:presenceInfo xmlns:p15="http://schemas.microsoft.com/office/powerpoint/2012/main" userId="Jocelyn Keegan" providerId="None"/>
      </p:ext>
    </p:extLst>
  </p:cmAuthor>
  <p:cmAuthor id="3" name="Kathy Moncelsi" initials="KM" lastIdx="4" clrIdx="2">
    <p:extLst>
      <p:ext uri="{19B8F6BF-5375-455C-9EA6-DF929625EA0E}">
        <p15:presenceInfo xmlns:p15="http://schemas.microsoft.com/office/powerpoint/2012/main" userId="Kathy Moncelsi" providerId="None"/>
      </p:ext>
    </p:extLst>
  </p:cmAuthor>
  <p:cmAuthor id="4" name="Alix Goss" initials="AG" lastIdx="1" clrIdx="3">
    <p:extLst>
      <p:ext uri="{19B8F6BF-5375-455C-9EA6-DF929625EA0E}">
        <p15:presenceInfo xmlns:p15="http://schemas.microsoft.com/office/powerpoint/2012/main" userId="S::alix@imprado.com::48a8f9be-3a6f-4085-90cb-1a4a0cce6f59" providerId="AD"/>
      </p:ext>
    </p:extLst>
  </p:cmAuthor>
  <p:cmAuthor id="5" name="Jocelyn Keegan" initials="JK [2]" lastIdx="12" clrIdx="4">
    <p:extLst>
      <p:ext uri="{19B8F6BF-5375-455C-9EA6-DF929625EA0E}">
        <p15:presenceInfo xmlns:p15="http://schemas.microsoft.com/office/powerpoint/2012/main" userId="S::jocelyn.keegan@pocp.com::1c79b783-4f44-4a01-a608-d390b403a403" providerId="AD"/>
      </p:ext>
    </p:extLst>
  </p:cmAuthor>
  <p:cmAuthor id="6" name="Guest User" initials="GU" lastIdx="3" clrIdx="5">
    <p:extLst>
      <p:ext uri="{19B8F6BF-5375-455C-9EA6-DF929625EA0E}">
        <p15:presenceInfo xmlns:p15="http://schemas.microsoft.com/office/powerpoint/2012/main" userId="S::urn:spo:anon#9bf65f3cdd3c6e88b9646dad6aa4a9ebe37c124c18c13df3c5fda69c8a94c4f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6161"/>
    <a:srgbClr val="A91F24"/>
    <a:srgbClr val="51657F"/>
    <a:srgbClr val="042F52"/>
    <a:srgbClr val="EFB47F"/>
    <a:srgbClr val="677D9D"/>
    <a:srgbClr val="384049"/>
    <a:srgbClr val="E4E4E4"/>
    <a:srgbClr val="D6843C"/>
    <a:srgbClr val="D5A2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3C30CC-4989-4B5D-A6AA-14DD91046E4D}">
  <a:tblStyle styleId="{263C30CC-4989-4B5D-A6AA-14DD91046E4D}"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1E7E7"/>
          </a:solidFill>
        </a:fill>
      </a:tcStyle>
    </a:wholeTbl>
    <a:band1H>
      <a:tcTxStyle/>
      <a:tcStyle>
        <a:tcBdr/>
        <a:fill>
          <a:solidFill>
            <a:srgbClr val="E1CBCB"/>
          </a:solidFill>
        </a:fill>
      </a:tcStyle>
    </a:band1H>
    <a:band2H>
      <a:tcTxStyle/>
      <a:tcStyle>
        <a:tcBdr/>
      </a:tcStyle>
    </a:band2H>
    <a:band1V>
      <a:tcTxStyle/>
      <a:tcStyle>
        <a:tcBdr/>
        <a:fill>
          <a:solidFill>
            <a:srgbClr val="E1CBC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395" autoAdjust="0"/>
  </p:normalViewPr>
  <p:slideViewPr>
    <p:cSldViewPr snapToGrid="0">
      <p:cViewPr varScale="1">
        <p:scale>
          <a:sx n="95" d="100"/>
          <a:sy n="95" d="100"/>
        </p:scale>
        <p:origin x="1134" y="96"/>
      </p:cViewPr>
      <p:guideLst>
        <p:guide pos="600"/>
        <p:guide orient="horz" pos="2664"/>
        <p:guide orient="horz" pos="3144"/>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notesMaster" Target="notesMasters/notesMaster1.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3.fntdata"/><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2.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1.fntdata"/><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6434"/>
          </a:xfrm>
          <a:prstGeom prst="rect">
            <a:avLst/>
          </a:prstGeom>
          <a:noFill/>
          <a:ln>
            <a:noFill/>
          </a:ln>
        </p:spPr>
        <p:txBody>
          <a:bodyPr spcFirstLastPara="1" wrap="square" lIns="93175" tIns="46575" rIns="93175" bIns="4657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6434"/>
          </a:xfrm>
          <a:prstGeom prst="rect">
            <a:avLst/>
          </a:prstGeom>
          <a:noFill/>
          <a:ln>
            <a:noFill/>
          </a:ln>
        </p:spPr>
        <p:txBody>
          <a:bodyPr spcFirstLastPara="1" wrap="square" lIns="93175" tIns="46575" rIns="93175" bIns="4657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6433"/>
          </a:xfrm>
          <a:prstGeom prst="rect">
            <a:avLst/>
          </a:prstGeom>
          <a:noFill/>
          <a:ln>
            <a:noFill/>
          </a:ln>
        </p:spPr>
        <p:txBody>
          <a:bodyPr spcFirstLastPara="1" wrap="square" lIns="93175" tIns="46575" rIns="93175" bIns="4657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905049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While CRD, DTR, and PAS aren’t mandated, signals from CMS have hinted they may be mandated in the future.</a:t>
            </a:r>
          </a:p>
          <a:p>
            <a:r>
              <a:rPr lang="en-CA" dirty="0"/>
              <a:t>There are no other FHIR guides that cover the needed functionality</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490617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FAA7B7C-BCF4-4226-B195-CE771F4386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936303" cy="6858000"/>
          </a:xfrm>
          <a:prstGeom prst="rect">
            <a:avLst/>
          </a:prstGeom>
        </p:spPr>
      </p:pic>
      <p:sp>
        <p:nvSpPr>
          <p:cNvPr id="8" name="Text Placeholder 7">
            <a:extLst>
              <a:ext uri="{FF2B5EF4-FFF2-40B4-BE49-F238E27FC236}">
                <a16:creationId xmlns:a16="http://schemas.microsoft.com/office/drawing/2014/main" id="{C210965C-DF07-4C6E-A6AB-EFDD090441E5}"/>
              </a:ext>
            </a:extLst>
          </p:cNvPr>
          <p:cNvSpPr>
            <a:spLocks noGrp="1"/>
          </p:cNvSpPr>
          <p:nvPr>
            <p:ph type="body" sz="quarter" idx="10" hasCustomPrompt="1"/>
          </p:nvPr>
        </p:nvSpPr>
        <p:spPr>
          <a:xfrm>
            <a:off x="4763293" y="2677278"/>
            <a:ext cx="6335882" cy="911892"/>
          </a:xfrm>
          <a:prstGeom prst="rect">
            <a:avLst/>
          </a:prstGeom>
        </p:spPr>
        <p:txBody>
          <a:bodyPr anchor="b"/>
          <a:lstStyle>
            <a:lvl1pPr marL="0" indent="0" algn="r">
              <a:buNone/>
              <a:defRPr sz="3200" b="1">
                <a:solidFill>
                  <a:schemeClr val="accent1"/>
                </a:solidFill>
              </a:defRPr>
            </a:lvl1pPr>
            <a:lvl2pPr marL="457200" indent="0">
              <a:buNone/>
              <a:defRPr sz="3200"/>
            </a:lvl2pPr>
            <a:lvl3pPr marL="914400" indent="0">
              <a:buNone/>
              <a:defRPr sz="3200"/>
            </a:lvl3pPr>
            <a:lvl4pPr marL="1371600" indent="0">
              <a:buNone/>
              <a:defRPr sz="3200"/>
            </a:lvl4pPr>
            <a:lvl5pPr marL="1828800" indent="0">
              <a:buNone/>
              <a:defRPr sz="3200"/>
            </a:lvl5pPr>
          </a:lstStyle>
          <a:p>
            <a:pPr lvl="0"/>
            <a:r>
              <a:rPr lang="en-US" dirty="0"/>
              <a:t>PRESENTATION TITLE</a:t>
            </a:r>
          </a:p>
        </p:txBody>
      </p:sp>
      <p:pic>
        <p:nvPicPr>
          <p:cNvPr id="3" name="Picture 2" descr="Text, logo&#10;&#10;Description automatically generated">
            <a:extLst>
              <a:ext uri="{FF2B5EF4-FFF2-40B4-BE49-F238E27FC236}">
                <a16:creationId xmlns:a16="http://schemas.microsoft.com/office/drawing/2014/main" id="{85DBC1B3-9973-A383-A8E1-DEC586C9172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54711" y="275461"/>
            <a:ext cx="3136398" cy="801626"/>
          </a:xfrm>
          <a:prstGeom prst="rect">
            <a:avLst/>
          </a:prstGeom>
        </p:spPr>
      </p:pic>
      <p:sp>
        <p:nvSpPr>
          <p:cNvPr id="5" name="Google Shape;102;p19">
            <a:extLst>
              <a:ext uri="{FF2B5EF4-FFF2-40B4-BE49-F238E27FC236}">
                <a16:creationId xmlns:a16="http://schemas.microsoft.com/office/drawing/2014/main" id="{BC92C4EF-7C64-DA8F-F95C-01B769FB5E27}"/>
              </a:ext>
            </a:extLst>
          </p:cNvPr>
          <p:cNvSpPr txBox="1"/>
          <p:nvPr userDrawn="1"/>
        </p:nvSpPr>
        <p:spPr>
          <a:xfrm>
            <a:off x="2332645" y="1518170"/>
            <a:ext cx="8795730" cy="511615"/>
          </a:xfrm>
          <a:prstGeom prst="rect">
            <a:avLst/>
          </a:prstGeom>
          <a:noFill/>
          <a:ln>
            <a:noFill/>
          </a:ln>
        </p:spPr>
        <p:txBody>
          <a:bodyPr spcFirstLastPara="1" wrap="square" lIns="0" tIns="0" rIns="0" bIns="0" anchor="t" anchorCtr="0">
            <a:noAutofit/>
          </a:bodyPr>
          <a:lstStyle/>
          <a:p>
            <a:pPr lvl="0" algn="r"/>
            <a:r>
              <a:rPr lang="en-US" sz="2800" b="1" dirty="0">
                <a:solidFill>
                  <a:schemeClr val="bg2"/>
                </a:solidFill>
                <a:latin typeface="+mj-lt"/>
                <a:cs typeface="Arial" panose="020B0604020202020204" pitchFamily="34" charset="0"/>
              </a:rPr>
              <a:t>Strategy to Execution:</a:t>
            </a:r>
          </a:p>
          <a:p>
            <a:pPr lvl="0" algn="r"/>
            <a:r>
              <a:rPr lang="en-US" sz="1800" b="1" dirty="0">
                <a:solidFill>
                  <a:schemeClr val="bg2"/>
                </a:solidFill>
                <a:latin typeface="+mj-lt"/>
                <a:cs typeface="Arial" panose="020B0604020202020204" pitchFamily="34" charset="0"/>
              </a:rPr>
              <a:t>Better Prior Authorization by Integrating Operations, FHIR and CMS-0057</a:t>
            </a:r>
            <a:endParaRPr lang="en-US" sz="1800" b="0" i="0" u="none" strike="noStrike" cap="none" dirty="0">
              <a:solidFill>
                <a:schemeClr val="bg2"/>
              </a:solidFill>
              <a:latin typeface="+mj-lt"/>
              <a:cs typeface="Arial" panose="020B0604020202020204" pitchFamily="34" charset="0"/>
              <a:sym typeface="Arial"/>
            </a:endParaRPr>
          </a:p>
        </p:txBody>
      </p:sp>
      <p:sp>
        <p:nvSpPr>
          <p:cNvPr id="9" name="Rectangle 8">
            <a:extLst>
              <a:ext uri="{FF2B5EF4-FFF2-40B4-BE49-F238E27FC236}">
                <a16:creationId xmlns:a16="http://schemas.microsoft.com/office/drawing/2014/main" id="{58BF7FDD-131B-74EA-B910-B6EDCDE333D7}"/>
              </a:ext>
            </a:extLst>
          </p:cNvPr>
          <p:cNvSpPr/>
          <p:nvPr userDrawn="1"/>
        </p:nvSpPr>
        <p:spPr>
          <a:xfrm>
            <a:off x="4936303" y="6552771"/>
            <a:ext cx="2051774" cy="159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Footer Placeholder 11">
            <a:extLst>
              <a:ext uri="{FF2B5EF4-FFF2-40B4-BE49-F238E27FC236}">
                <a16:creationId xmlns:a16="http://schemas.microsoft.com/office/drawing/2014/main" id="{4260114E-7EAB-81A6-5172-8B041FF30BBA}"/>
              </a:ext>
            </a:extLst>
          </p:cNvPr>
          <p:cNvSpPr txBox="1">
            <a:spLocks/>
          </p:cNvSpPr>
          <p:nvPr userDrawn="1"/>
        </p:nvSpPr>
        <p:spPr>
          <a:xfrm>
            <a:off x="5087919" y="6581429"/>
            <a:ext cx="6496050" cy="159035"/>
          </a:xfrm>
          <a:prstGeom prst="rect">
            <a:avLst/>
          </a:prstGeom>
        </p:spPr>
        <p:txBody>
          <a:bodyPr lIns="0" tIns="0" rIns="0" bIns="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defRPr/>
            </a:pPr>
            <a:r>
              <a:rPr lang="en-US" sz="700" dirty="0">
                <a:solidFill>
                  <a:schemeClr val="bg1">
                    <a:lumMod val="65000"/>
                  </a:schemeClr>
                </a:solidFill>
                <a:latin typeface="Arial" panose="020B0604020202020204" pitchFamily="34" charset="0"/>
                <a:cs typeface="Arial" panose="020B0604020202020204" pitchFamily="34" charset="0"/>
              </a:rPr>
              <a:t>®Health Level Seven and HL7 are registered trademarks of Health Level Seven International, registered with the United States Patent and Trademark Office.</a:t>
            </a:r>
          </a:p>
        </p:txBody>
      </p:sp>
      <p:sp>
        <p:nvSpPr>
          <p:cNvPr id="13" name="Text Placeholder 7">
            <a:extLst>
              <a:ext uri="{FF2B5EF4-FFF2-40B4-BE49-F238E27FC236}">
                <a16:creationId xmlns:a16="http://schemas.microsoft.com/office/drawing/2014/main" id="{6F295D07-E05E-A8EC-4E16-09E68757537C}"/>
              </a:ext>
            </a:extLst>
          </p:cNvPr>
          <p:cNvSpPr>
            <a:spLocks noGrp="1"/>
          </p:cNvSpPr>
          <p:nvPr>
            <p:ph type="body" sz="quarter" idx="11" hasCustomPrompt="1"/>
          </p:nvPr>
        </p:nvSpPr>
        <p:spPr>
          <a:xfrm>
            <a:off x="4763293" y="3595969"/>
            <a:ext cx="6335882" cy="535531"/>
          </a:xfrm>
          <a:prstGeom prst="rect">
            <a:avLst/>
          </a:prstGeom>
        </p:spPr>
        <p:txBody>
          <a:bodyPr anchor="t"/>
          <a:lstStyle>
            <a:lvl1pPr marL="0" indent="0" algn="r">
              <a:buNone/>
              <a:defRPr sz="3200" b="0">
                <a:solidFill>
                  <a:schemeClr val="accent3"/>
                </a:solidFill>
              </a:defRPr>
            </a:lvl1pPr>
            <a:lvl2pPr marL="457200" indent="0">
              <a:buNone/>
              <a:defRPr sz="3200"/>
            </a:lvl2pPr>
            <a:lvl3pPr marL="914400" indent="0">
              <a:buNone/>
              <a:defRPr sz="3200"/>
            </a:lvl3pPr>
            <a:lvl4pPr marL="1371600" indent="0">
              <a:buNone/>
              <a:defRPr sz="3200"/>
            </a:lvl4pPr>
            <a:lvl5pPr marL="1828800" indent="0">
              <a:buNone/>
              <a:defRPr sz="3200"/>
            </a:lvl5pPr>
          </a:lstStyle>
          <a:p>
            <a:pPr lvl="0"/>
            <a:r>
              <a:rPr lang="en-US" dirty="0"/>
              <a:t>Presentation Subtitle</a:t>
            </a:r>
          </a:p>
        </p:txBody>
      </p:sp>
    </p:spTree>
    <p:extLst>
      <p:ext uri="{BB962C8B-B14F-4D97-AF65-F5344CB8AC3E}">
        <p14:creationId xmlns:p14="http://schemas.microsoft.com/office/powerpoint/2010/main" val="3998408816"/>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ubtitl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E8DA59A-9CB6-4EF8-84D5-BB0533F59D4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18534" y="0"/>
            <a:ext cx="5373466" cy="6858000"/>
          </a:xfrm>
          <a:prstGeom prst="rect">
            <a:avLst/>
          </a:prstGeom>
        </p:spPr>
      </p:pic>
      <p:sp>
        <p:nvSpPr>
          <p:cNvPr id="3" name="Text Placeholder 2">
            <a:extLst>
              <a:ext uri="{FF2B5EF4-FFF2-40B4-BE49-F238E27FC236}">
                <a16:creationId xmlns:a16="http://schemas.microsoft.com/office/drawing/2014/main" id="{079C41A2-7EB3-438C-A345-77D58413DFC1}"/>
              </a:ext>
            </a:extLst>
          </p:cNvPr>
          <p:cNvSpPr>
            <a:spLocks noGrp="1"/>
          </p:cNvSpPr>
          <p:nvPr>
            <p:ph type="body" sz="quarter" idx="16" hasCustomPrompt="1"/>
          </p:nvPr>
        </p:nvSpPr>
        <p:spPr>
          <a:xfrm>
            <a:off x="1941529" y="3348989"/>
            <a:ext cx="6324777" cy="535531"/>
          </a:xfrm>
          <a:prstGeom prst="rect">
            <a:avLst/>
          </a:prstGeom>
        </p:spPr>
        <p:txBody>
          <a:bodyPr>
            <a:spAutoFit/>
          </a:bodyPr>
          <a:lstStyle>
            <a:lvl1pPr marL="0" indent="0" algn="l">
              <a:buNone/>
              <a:defRPr sz="3200">
                <a:solidFill>
                  <a:schemeClr val="accent3"/>
                </a:solidFill>
              </a:defRPr>
            </a:lvl1pPr>
          </a:lstStyle>
          <a:p>
            <a:r>
              <a:rPr lang="en-US" dirty="0">
                <a:solidFill>
                  <a:srgbClr val="CB915F"/>
                </a:solidFill>
              </a:rPr>
              <a:t>Section Subtitle</a:t>
            </a:r>
          </a:p>
        </p:txBody>
      </p:sp>
      <p:pic>
        <p:nvPicPr>
          <p:cNvPr id="7" name="Picture 6">
            <a:extLst>
              <a:ext uri="{FF2B5EF4-FFF2-40B4-BE49-F238E27FC236}">
                <a16:creationId xmlns:a16="http://schemas.microsoft.com/office/drawing/2014/main" id="{83DC3FD4-64B5-4278-942E-156D356BF4A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4298535" cy="1890031"/>
          </a:xfrm>
          <a:prstGeom prst="rect">
            <a:avLst/>
          </a:prstGeom>
        </p:spPr>
      </p:pic>
      <p:sp>
        <p:nvSpPr>
          <p:cNvPr id="2" name="Title 1">
            <a:extLst>
              <a:ext uri="{FF2B5EF4-FFF2-40B4-BE49-F238E27FC236}">
                <a16:creationId xmlns:a16="http://schemas.microsoft.com/office/drawing/2014/main" id="{EA00FB23-823C-744E-C8B9-004E6345A097}"/>
              </a:ext>
            </a:extLst>
          </p:cNvPr>
          <p:cNvSpPr>
            <a:spLocks noGrp="1"/>
          </p:cNvSpPr>
          <p:nvPr>
            <p:ph type="title" hasCustomPrompt="1"/>
          </p:nvPr>
        </p:nvSpPr>
        <p:spPr>
          <a:xfrm>
            <a:off x="1941707" y="2733724"/>
            <a:ext cx="6324599" cy="535532"/>
          </a:xfrm>
          <a:prstGeom prst="rect">
            <a:avLst/>
          </a:prstGeom>
        </p:spPr>
        <p:txBody>
          <a:bodyPr/>
          <a:lstStyle>
            <a:lvl1pPr>
              <a:defRPr sz="3200" b="1">
                <a:solidFill>
                  <a:srgbClr val="51657F"/>
                </a:solidFill>
                <a:latin typeface="+mn-lt"/>
              </a:defRPr>
            </a:lvl1pPr>
          </a:lstStyle>
          <a:p>
            <a:r>
              <a:rPr lang="en-US" dirty="0"/>
              <a:t>SECTION TITLE</a:t>
            </a:r>
            <a:endParaRPr lang="en-CA" dirty="0"/>
          </a:p>
        </p:txBody>
      </p:sp>
    </p:spTree>
    <p:extLst>
      <p:ext uri="{BB962C8B-B14F-4D97-AF65-F5344CB8AC3E}">
        <p14:creationId xmlns:p14="http://schemas.microsoft.com/office/powerpoint/2010/main" val="360948351"/>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ody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86B4A48-247A-4C16-A6A8-B6C3BA5D1B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936303" cy="6858000"/>
          </a:xfrm>
          <a:prstGeom prst="rect">
            <a:avLst/>
          </a:prstGeom>
        </p:spPr>
      </p:pic>
      <p:pic>
        <p:nvPicPr>
          <p:cNvPr id="10" name="Picture 9">
            <a:extLst>
              <a:ext uri="{FF2B5EF4-FFF2-40B4-BE49-F238E27FC236}">
                <a16:creationId xmlns:a16="http://schemas.microsoft.com/office/drawing/2014/main" id="{0C38BA55-8814-44D0-977F-268352C7169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 t="-1" r="-1466" b="-11706"/>
          <a:stretch/>
        </p:blipFill>
        <p:spPr>
          <a:xfrm>
            <a:off x="3713482" y="680665"/>
            <a:ext cx="8288017" cy="354616"/>
          </a:xfrm>
          <a:prstGeom prst="rect">
            <a:avLst/>
          </a:prstGeom>
        </p:spPr>
      </p:pic>
      <p:sp>
        <p:nvSpPr>
          <p:cNvPr id="16" name="Text Placeholder 15">
            <a:extLst>
              <a:ext uri="{FF2B5EF4-FFF2-40B4-BE49-F238E27FC236}">
                <a16:creationId xmlns:a16="http://schemas.microsoft.com/office/drawing/2014/main" id="{A93D870D-F2BF-4966-BD69-729039903A26}"/>
              </a:ext>
            </a:extLst>
          </p:cNvPr>
          <p:cNvSpPr>
            <a:spLocks noGrp="1"/>
          </p:cNvSpPr>
          <p:nvPr>
            <p:ph type="body" sz="quarter" idx="14" hasCustomPrompt="1"/>
          </p:nvPr>
        </p:nvSpPr>
        <p:spPr>
          <a:xfrm>
            <a:off x="3974740" y="1452134"/>
            <a:ext cx="7849086" cy="4980416"/>
          </a:xfrm>
          <a:prstGeom prst="rect">
            <a:avLst/>
          </a:prstGeom>
        </p:spPr>
        <p:txBody>
          <a:bodyPr/>
          <a:lstStyle>
            <a:lvl1pPr>
              <a:defRPr sz="2400">
                <a:solidFill>
                  <a:srgbClr val="472005"/>
                </a:solidFill>
              </a:defRPr>
            </a:lvl1pPr>
            <a:lvl2pPr>
              <a:defRPr sz="2000">
                <a:solidFill>
                  <a:srgbClr val="472005"/>
                </a:solidFill>
              </a:defRPr>
            </a:lvl2pPr>
            <a:lvl3pPr>
              <a:defRPr sz="1800">
                <a:solidFill>
                  <a:srgbClr val="472005"/>
                </a:solidFill>
              </a:defRPr>
            </a:lvl3pPr>
            <a:lvl4pPr>
              <a:defRPr sz="1600">
                <a:solidFill>
                  <a:srgbClr val="472005"/>
                </a:solidFill>
              </a:defRPr>
            </a:lvl4pPr>
            <a:lvl5pPr>
              <a:defRPr sz="1600">
                <a:solidFill>
                  <a:srgbClr val="472005"/>
                </a:solidFill>
              </a:defRPr>
            </a:lvl5pPr>
          </a:lstStyle>
          <a:p>
            <a:pPr lvl="0"/>
            <a:r>
              <a:rPr lang="en-US"/>
              <a:t>Level 1 Bullet</a:t>
            </a:r>
          </a:p>
          <a:p>
            <a:pPr lvl="1"/>
            <a:r>
              <a:rPr lang="en-US"/>
              <a:t>Level 2 Bullet</a:t>
            </a:r>
          </a:p>
          <a:p>
            <a:pPr lvl="2"/>
            <a:r>
              <a:rPr lang="en-US"/>
              <a:t>Level 3 Bullet</a:t>
            </a:r>
          </a:p>
          <a:p>
            <a:pPr lvl="3"/>
            <a:r>
              <a:rPr lang="en-US"/>
              <a:t>Level 4 Bullet</a:t>
            </a:r>
          </a:p>
          <a:p>
            <a:pPr lvl="4"/>
            <a:r>
              <a:rPr lang="en-US"/>
              <a:t>Level 5 Bullet</a:t>
            </a:r>
          </a:p>
        </p:txBody>
      </p:sp>
      <p:sp>
        <p:nvSpPr>
          <p:cNvPr id="2" name="Title 1">
            <a:extLst>
              <a:ext uri="{FF2B5EF4-FFF2-40B4-BE49-F238E27FC236}">
                <a16:creationId xmlns:a16="http://schemas.microsoft.com/office/drawing/2014/main" id="{BDAA99DA-F40E-66C3-5002-82CC0D4111E4}"/>
              </a:ext>
            </a:extLst>
          </p:cNvPr>
          <p:cNvSpPr>
            <a:spLocks noGrp="1"/>
          </p:cNvSpPr>
          <p:nvPr>
            <p:ph type="title" hasCustomPrompt="1"/>
          </p:nvPr>
        </p:nvSpPr>
        <p:spPr>
          <a:xfrm>
            <a:off x="3951214" y="197346"/>
            <a:ext cx="7654644" cy="775778"/>
          </a:xfrm>
          <a:prstGeom prst="rect">
            <a:avLst/>
          </a:prstGeom>
        </p:spPr>
        <p:txBody>
          <a:bodyPr/>
          <a:lstStyle>
            <a:lvl1pPr algn="r">
              <a:defRPr sz="4000"/>
            </a:lvl1pPr>
          </a:lstStyle>
          <a:p>
            <a:r>
              <a:rPr lang="en-US" dirty="0"/>
              <a:t>Slide Title</a:t>
            </a:r>
            <a:endParaRPr lang="en-CA" dirty="0"/>
          </a:p>
        </p:txBody>
      </p:sp>
      <p:sp>
        <p:nvSpPr>
          <p:cNvPr id="3" name="Holder 6">
            <a:extLst>
              <a:ext uri="{FF2B5EF4-FFF2-40B4-BE49-F238E27FC236}">
                <a16:creationId xmlns:a16="http://schemas.microsoft.com/office/drawing/2014/main" id="{B7F52926-A9FE-9093-3497-236692AFA6BE}"/>
              </a:ext>
            </a:extLst>
          </p:cNvPr>
          <p:cNvSpPr>
            <a:spLocks noGrp="1"/>
          </p:cNvSpPr>
          <p:nvPr>
            <p:ph type="sldNum" sz="quarter" idx="7"/>
          </p:nvPr>
        </p:nvSpPr>
        <p:spPr>
          <a:xfrm>
            <a:off x="11401424" y="6489700"/>
            <a:ext cx="581025" cy="365125"/>
          </a:xfrm>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Rectangle 6">
            <a:extLst>
              <a:ext uri="{FF2B5EF4-FFF2-40B4-BE49-F238E27FC236}">
                <a16:creationId xmlns:a16="http://schemas.microsoft.com/office/drawing/2014/main" id="{1ADEB901-1488-2139-CEA4-36184AA8226B}"/>
              </a:ext>
            </a:extLst>
          </p:cNvPr>
          <p:cNvSpPr/>
          <p:nvPr userDrawn="1"/>
        </p:nvSpPr>
        <p:spPr>
          <a:xfrm>
            <a:off x="4936303" y="6552771"/>
            <a:ext cx="2051774" cy="159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 Placeholder 3">
            <a:extLst>
              <a:ext uri="{FF2B5EF4-FFF2-40B4-BE49-F238E27FC236}">
                <a16:creationId xmlns:a16="http://schemas.microsoft.com/office/drawing/2014/main" id="{A0C86904-2559-0628-8373-A6E915EA57C8}"/>
              </a:ext>
            </a:extLst>
          </p:cNvPr>
          <p:cNvSpPr txBox="1">
            <a:spLocks/>
          </p:cNvSpPr>
          <p:nvPr userDrawn="1"/>
        </p:nvSpPr>
        <p:spPr>
          <a:xfrm>
            <a:off x="4370276" y="6585627"/>
            <a:ext cx="6816520" cy="203133"/>
          </a:xfrm>
          <a:prstGeom prst="rect">
            <a:avLst/>
          </a:prstGeom>
        </p:spPr>
        <p:txBody>
          <a:bodyPr wrap="square" anchor="b">
            <a:spAutoFit/>
          </a:bodyPr>
          <a:lstStyle>
            <a:lvl1pPr marL="0" indent="0" algn="l" defTabSz="914400" rtl="0" eaLnBrk="1" latinLnBrk="0" hangingPunct="1">
              <a:lnSpc>
                <a:spcPct val="90000"/>
              </a:lnSpc>
              <a:spcBef>
                <a:spcPts val="1000"/>
              </a:spcBef>
              <a:buFont typeface="Arial" panose="020B0604020202020204" pitchFamily="34" charset="0"/>
              <a:buNone/>
              <a:defRPr sz="800" kern="1200">
                <a:solidFill>
                  <a:schemeClr val="bg1">
                    <a:lumMod val="6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800" dirty="0">
                <a:solidFill>
                  <a:schemeClr val="bg1">
                    <a:lumMod val="65000"/>
                  </a:schemeClr>
                </a:solidFill>
              </a:rPr>
              <a:t>Strategy to Execution: Better Prior Authorization by Integrating Operations, FHIR and CMS-0057; </a:t>
            </a:r>
            <a:r>
              <a:rPr lang="en-US" sz="600" dirty="0">
                <a:solidFill>
                  <a:schemeClr val="bg1">
                    <a:lumMod val="65000"/>
                  </a:schemeClr>
                </a:solidFill>
              </a:rPr>
              <a:t>April 2025</a:t>
            </a:r>
            <a:r>
              <a:rPr lang="en-US" sz="800" dirty="0">
                <a:solidFill>
                  <a:schemeClr val="bg1">
                    <a:lumMod val="65000"/>
                  </a:schemeClr>
                </a:solidFill>
              </a:rPr>
              <a:t>  </a:t>
            </a:r>
            <a:r>
              <a:rPr lang="en-CA" dirty="0"/>
              <a:t>© 2025 HL7® International</a:t>
            </a:r>
            <a:endParaRPr lang="en-US" dirty="0"/>
          </a:p>
        </p:txBody>
      </p:sp>
    </p:spTree>
    <p:extLst>
      <p:ext uri="{BB962C8B-B14F-4D97-AF65-F5344CB8AC3E}">
        <p14:creationId xmlns:p14="http://schemas.microsoft.com/office/powerpoint/2010/main" val="1044344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970C457-9F9E-46F0-A916-CC6DB41D9F12}"/>
              </a:ext>
            </a:extLst>
          </p:cNvPr>
          <p:cNvSpPr>
            <a:spLocks noGrp="1"/>
          </p:cNvSpPr>
          <p:nvPr>
            <p:ph type="sldNum" sz="quarter" idx="12"/>
          </p:nvPr>
        </p:nvSpPr>
        <p:spPr>
          <a:xfrm>
            <a:off x="9239250" y="6489700"/>
            <a:ext cx="2743200" cy="365125"/>
          </a:xfrm>
          <a:prstGeom prst="rect">
            <a:avLst/>
          </a:prstGeom>
        </p:spPr>
        <p:txBody>
          <a:bodyPr anchor="ctr"/>
          <a:lstStyle>
            <a:lvl1pPr algn="r">
              <a:defRPr sz="1100">
                <a:solidFill>
                  <a:schemeClr val="bg2">
                    <a:lumMod val="60000"/>
                    <a:lumOff val="40000"/>
                  </a:schemeClr>
                </a:solidFill>
              </a:defRPr>
            </a:lvl1pPr>
          </a:lstStyle>
          <a:p>
            <a:fld id="{B4887C3B-057F-4D1D-8672-DA58E661878F}" type="slidenum">
              <a:rPr lang="en-US" smtClean="0"/>
              <a:pPr/>
              <a:t>‹#›</a:t>
            </a:fld>
            <a:endParaRPr lang="en-US"/>
          </a:p>
        </p:txBody>
      </p:sp>
      <p:pic>
        <p:nvPicPr>
          <p:cNvPr id="7" name="Picture 6">
            <a:extLst>
              <a:ext uri="{FF2B5EF4-FFF2-40B4-BE49-F238E27FC236}">
                <a16:creationId xmlns:a16="http://schemas.microsoft.com/office/drawing/2014/main" id="{83DC3FD4-64B5-4278-942E-156D356BF4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298535" cy="1890031"/>
          </a:xfrm>
          <a:prstGeom prst="rect">
            <a:avLst/>
          </a:prstGeom>
        </p:spPr>
      </p:pic>
      <p:sp>
        <p:nvSpPr>
          <p:cNvPr id="2" name="Title 1">
            <a:extLst>
              <a:ext uri="{FF2B5EF4-FFF2-40B4-BE49-F238E27FC236}">
                <a16:creationId xmlns:a16="http://schemas.microsoft.com/office/drawing/2014/main" id="{24BCC1CF-727A-9D7C-16E1-5C30259441C3}"/>
              </a:ext>
            </a:extLst>
          </p:cNvPr>
          <p:cNvSpPr>
            <a:spLocks noGrp="1"/>
          </p:cNvSpPr>
          <p:nvPr>
            <p:ph type="title" hasCustomPrompt="1"/>
          </p:nvPr>
        </p:nvSpPr>
        <p:spPr>
          <a:xfrm>
            <a:off x="3951214" y="365126"/>
            <a:ext cx="7654644" cy="775778"/>
          </a:xfrm>
          <a:prstGeom prst="rect">
            <a:avLst/>
          </a:prstGeom>
        </p:spPr>
        <p:txBody>
          <a:bodyPr/>
          <a:lstStyle>
            <a:lvl1pPr algn="r">
              <a:defRPr sz="4000"/>
            </a:lvl1pPr>
          </a:lstStyle>
          <a:p>
            <a:r>
              <a:rPr lang="en-US" dirty="0"/>
              <a:t>Slide Title</a:t>
            </a:r>
            <a:endParaRPr lang="en-CA" dirty="0"/>
          </a:p>
        </p:txBody>
      </p:sp>
    </p:spTree>
    <p:extLst>
      <p:ext uri="{BB962C8B-B14F-4D97-AF65-F5344CB8AC3E}">
        <p14:creationId xmlns:p14="http://schemas.microsoft.com/office/powerpoint/2010/main" val="1117300327"/>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970C457-9F9E-46F0-A916-CC6DB41D9F12}"/>
              </a:ext>
            </a:extLst>
          </p:cNvPr>
          <p:cNvSpPr>
            <a:spLocks noGrp="1"/>
          </p:cNvSpPr>
          <p:nvPr>
            <p:ph type="sldNum" sz="quarter" idx="12"/>
          </p:nvPr>
        </p:nvSpPr>
        <p:spPr>
          <a:xfrm>
            <a:off x="9239250" y="6489700"/>
            <a:ext cx="2743200" cy="365125"/>
          </a:xfrm>
          <a:prstGeom prst="rect">
            <a:avLst/>
          </a:prstGeom>
        </p:spPr>
        <p:txBody>
          <a:bodyPr anchor="ctr"/>
          <a:lstStyle>
            <a:lvl1pPr algn="r">
              <a:defRPr sz="1100">
                <a:solidFill>
                  <a:schemeClr val="bg2">
                    <a:lumMod val="60000"/>
                    <a:lumOff val="40000"/>
                  </a:schemeClr>
                </a:solidFill>
              </a:defRPr>
            </a:lvl1pPr>
          </a:lstStyle>
          <a:p>
            <a:fld id="{B4887C3B-057F-4D1D-8672-DA58E661878F}" type="slidenum">
              <a:rPr lang="en-US" smtClean="0"/>
              <a:pPr/>
              <a:t>‹#›</a:t>
            </a:fld>
            <a:endParaRPr lang="en-US"/>
          </a:p>
        </p:txBody>
      </p:sp>
      <p:pic>
        <p:nvPicPr>
          <p:cNvPr id="7" name="Picture 6">
            <a:extLst>
              <a:ext uri="{FF2B5EF4-FFF2-40B4-BE49-F238E27FC236}">
                <a16:creationId xmlns:a16="http://schemas.microsoft.com/office/drawing/2014/main" id="{83DC3FD4-64B5-4278-942E-156D356BF4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298535" cy="1890031"/>
          </a:xfrm>
          <a:prstGeom prst="rect">
            <a:avLst/>
          </a:prstGeom>
        </p:spPr>
      </p:pic>
      <p:sp>
        <p:nvSpPr>
          <p:cNvPr id="13" name="Text Placeholder 11">
            <a:extLst>
              <a:ext uri="{FF2B5EF4-FFF2-40B4-BE49-F238E27FC236}">
                <a16:creationId xmlns:a16="http://schemas.microsoft.com/office/drawing/2014/main" id="{3DC60153-C4A0-4ABD-BB96-7A6F62145BFF}"/>
              </a:ext>
            </a:extLst>
          </p:cNvPr>
          <p:cNvSpPr>
            <a:spLocks noGrp="1"/>
          </p:cNvSpPr>
          <p:nvPr>
            <p:ph type="body" sz="quarter" idx="14" hasCustomPrompt="1"/>
          </p:nvPr>
        </p:nvSpPr>
        <p:spPr>
          <a:xfrm>
            <a:off x="1104900" y="1890031"/>
            <a:ext cx="4794768" cy="1795363"/>
          </a:xfrm>
          <a:prstGeom prst="rect">
            <a:avLst/>
          </a:prstGeom>
        </p:spPr>
        <p:txBody>
          <a:bodyPr>
            <a:spAutoFit/>
          </a:bodyPr>
          <a:lstStyle>
            <a:lvl1pPr>
              <a:lnSpc>
                <a:spcPct val="100000"/>
              </a:lnSpc>
              <a:buClr>
                <a:schemeClr val="bg2"/>
              </a:buClr>
              <a:defRPr sz="2400"/>
            </a:lvl1pPr>
            <a:lvl2pPr marL="685800" indent="-228600">
              <a:lnSpc>
                <a:spcPct val="100000"/>
              </a:lnSpc>
              <a:buClr>
                <a:schemeClr val="accent1"/>
              </a:buClr>
              <a:buFont typeface="Arial" panose="020B0604020202020204" pitchFamily="34" charset="0"/>
              <a:buChar char="‒"/>
              <a:defRPr sz="2000"/>
            </a:lvl2pPr>
            <a:lvl3pPr>
              <a:lnSpc>
                <a:spcPct val="100000"/>
              </a:lnSpc>
              <a:buClr>
                <a:schemeClr val="accent3"/>
              </a:buClr>
              <a:defRPr sz="1800"/>
            </a:lvl3pPr>
            <a:lvl4pPr marL="1600200" indent="-228600">
              <a:lnSpc>
                <a:spcPct val="100000"/>
              </a:lnSpc>
              <a:buClr>
                <a:schemeClr val="accent4"/>
              </a:buClr>
              <a:buFont typeface="Arial" panose="020B0604020202020204" pitchFamily="34" charset="0"/>
              <a:buChar char="‒"/>
              <a:defRPr sz="1600"/>
            </a:lvl4pPr>
            <a:lvl5pPr>
              <a:lnSpc>
                <a:spcPct val="100000"/>
              </a:lnSpc>
              <a:buClr>
                <a:schemeClr val="bg2"/>
              </a:buClr>
              <a:defRPr sz="16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a:extLst>
              <a:ext uri="{FF2B5EF4-FFF2-40B4-BE49-F238E27FC236}">
                <a16:creationId xmlns:a16="http://schemas.microsoft.com/office/drawing/2014/main" id="{14C08CF0-4515-4A31-9BA6-4B5F111047F6}"/>
              </a:ext>
            </a:extLst>
          </p:cNvPr>
          <p:cNvSpPr>
            <a:spLocks noGrp="1"/>
          </p:cNvSpPr>
          <p:nvPr>
            <p:ph type="body" sz="quarter" idx="15" hasCustomPrompt="1"/>
          </p:nvPr>
        </p:nvSpPr>
        <p:spPr>
          <a:xfrm>
            <a:off x="6457950" y="1890030"/>
            <a:ext cx="4794768" cy="1795363"/>
          </a:xfrm>
          <a:prstGeom prst="rect">
            <a:avLst/>
          </a:prstGeom>
        </p:spPr>
        <p:txBody>
          <a:bodyPr>
            <a:spAutoFit/>
          </a:bodyPr>
          <a:lstStyle>
            <a:lvl1pPr>
              <a:lnSpc>
                <a:spcPct val="100000"/>
              </a:lnSpc>
              <a:buClr>
                <a:schemeClr val="bg2"/>
              </a:buClr>
              <a:defRPr sz="2400"/>
            </a:lvl1pPr>
            <a:lvl2pPr marL="685800" indent="-228600">
              <a:lnSpc>
                <a:spcPct val="100000"/>
              </a:lnSpc>
              <a:buClr>
                <a:schemeClr val="accent1"/>
              </a:buClr>
              <a:buFont typeface="Arial" panose="020B0604020202020204" pitchFamily="34" charset="0"/>
              <a:buChar char="‒"/>
              <a:defRPr sz="2000"/>
            </a:lvl2pPr>
            <a:lvl3pPr>
              <a:lnSpc>
                <a:spcPct val="100000"/>
              </a:lnSpc>
              <a:buClr>
                <a:schemeClr val="accent3"/>
              </a:buClr>
              <a:defRPr sz="1800"/>
            </a:lvl3pPr>
            <a:lvl4pPr marL="1600200" indent="-228600">
              <a:lnSpc>
                <a:spcPct val="100000"/>
              </a:lnSpc>
              <a:buClr>
                <a:schemeClr val="accent4"/>
              </a:buClr>
              <a:buFont typeface="Arial" panose="020B0604020202020204" pitchFamily="34" charset="0"/>
              <a:buChar char="‒"/>
              <a:defRPr sz="1600"/>
            </a:lvl4pPr>
            <a:lvl5pPr>
              <a:lnSpc>
                <a:spcPct val="100000"/>
              </a:lnSpc>
              <a:buClr>
                <a:schemeClr val="bg2"/>
              </a:buClr>
              <a:defRPr sz="16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54DEF1C7-E37F-C422-6CD6-BA12D75E48B6}"/>
              </a:ext>
            </a:extLst>
          </p:cNvPr>
          <p:cNvSpPr>
            <a:spLocks noGrp="1"/>
          </p:cNvSpPr>
          <p:nvPr>
            <p:ph type="title" hasCustomPrompt="1"/>
          </p:nvPr>
        </p:nvSpPr>
        <p:spPr>
          <a:xfrm>
            <a:off x="3951214" y="365126"/>
            <a:ext cx="7654644" cy="775778"/>
          </a:xfrm>
          <a:prstGeom prst="rect">
            <a:avLst/>
          </a:prstGeom>
        </p:spPr>
        <p:txBody>
          <a:bodyPr/>
          <a:lstStyle>
            <a:lvl1pPr algn="r">
              <a:defRPr sz="4000"/>
            </a:lvl1pPr>
          </a:lstStyle>
          <a:p>
            <a:r>
              <a:rPr lang="en-US" dirty="0"/>
              <a:t>Slide Title</a:t>
            </a:r>
            <a:endParaRPr lang="en-CA" dirty="0"/>
          </a:p>
        </p:txBody>
      </p:sp>
    </p:spTree>
    <p:extLst>
      <p:ext uri="{BB962C8B-B14F-4D97-AF65-F5344CB8AC3E}">
        <p14:creationId xmlns:p14="http://schemas.microsoft.com/office/powerpoint/2010/main" val="175988972"/>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7320" userDrawn="1">
          <p15:clr>
            <a:srgbClr val="FBAE40"/>
          </p15:clr>
        </p15:guide>
        <p15:guide id="3" orient="horz" pos="19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uble Body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86B4A48-247A-4C16-A6A8-B6C3BA5D1B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936303" cy="6858000"/>
          </a:xfrm>
          <a:prstGeom prst="rect">
            <a:avLst/>
          </a:prstGeom>
        </p:spPr>
      </p:pic>
      <p:pic>
        <p:nvPicPr>
          <p:cNvPr id="10" name="Picture 9">
            <a:extLst>
              <a:ext uri="{FF2B5EF4-FFF2-40B4-BE49-F238E27FC236}">
                <a16:creationId xmlns:a16="http://schemas.microsoft.com/office/drawing/2014/main" id="{0C38BA55-8814-44D0-977F-268352C7169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 t="-1" r="-1466" b="-11706"/>
          <a:stretch/>
        </p:blipFill>
        <p:spPr>
          <a:xfrm>
            <a:off x="3713482" y="680665"/>
            <a:ext cx="8288017" cy="354616"/>
          </a:xfrm>
          <a:prstGeom prst="rect">
            <a:avLst/>
          </a:prstGeom>
        </p:spPr>
      </p:pic>
      <p:sp>
        <p:nvSpPr>
          <p:cNvPr id="16" name="Text Placeholder 15">
            <a:extLst>
              <a:ext uri="{FF2B5EF4-FFF2-40B4-BE49-F238E27FC236}">
                <a16:creationId xmlns:a16="http://schemas.microsoft.com/office/drawing/2014/main" id="{A93D870D-F2BF-4966-BD69-729039903A26}"/>
              </a:ext>
            </a:extLst>
          </p:cNvPr>
          <p:cNvSpPr>
            <a:spLocks noGrp="1"/>
          </p:cNvSpPr>
          <p:nvPr>
            <p:ph type="body" sz="quarter" idx="14" hasCustomPrompt="1"/>
          </p:nvPr>
        </p:nvSpPr>
        <p:spPr>
          <a:xfrm>
            <a:off x="3974740" y="1452134"/>
            <a:ext cx="3649526" cy="4980416"/>
          </a:xfrm>
          <a:prstGeom prst="rect">
            <a:avLst/>
          </a:prstGeom>
        </p:spPr>
        <p:txBody>
          <a:bodyPr/>
          <a:lstStyle>
            <a:lvl1pPr>
              <a:defRPr sz="2400">
                <a:solidFill>
                  <a:srgbClr val="472005"/>
                </a:solidFill>
              </a:defRPr>
            </a:lvl1pPr>
            <a:lvl2pPr>
              <a:defRPr sz="2000">
                <a:solidFill>
                  <a:srgbClr val="472005"/>
                </a:solidFill>
              </a:defRPr>
            </a:lvl2pPr>
            <a:lvl3pPr>
              <a:defRPr sz="1800">
                <a:solidFill>
                  <a:srgbClr val="472005"/>
                </a:solidFill>
              </a:defRPr>
            </a:lvl3pPr>
            <a:lvl4pPr>
              <a:defRPr sz="1600">
                <a:solidFill>
                  <a:srgbClr val="472005"/>
                </a:solidFill>
              </a:defRPr>
            </a:lvl4pPr>
            <a:lvl5pPr>
              <a:defRPr sz="1600">
                <a:solidFill>
                  <a:srgbClr val="472005"/>
                </a:solidFill>
              </a:defRPr>
            </a:lvl5pPr>
          </a:lstStyle>
          <a:p>
            <a:pPr lvl="0"/>
            <a:r>
              <a:rPr lang="en-US"/>
              <a:t>Level 1 Bullet</a:t>
            </a:r>
          </a:p>
          <a:p>
            <a:pPr lvl="1"/>
            <a:r>
              <a:rPr lang="en-US"/>
              <a:t>Level 2 Bullet</a:t>
            </a:r>
          </a:p>
          <a:p>
            <a:pPr lvl="2"/>
            <a:r>
              <a:rPr lang="en-US"/>
              <a:t>Level 3 Bullet</a:t>
            </a:r>
          </a:p>
          <a:p>
            <a:pPr lvl="3"/>
            <a:r>
              <a:rPr lang="en-US"/>
              <a:t>Level 4 Bullet</a:t>
            </a:r>
          </a:p>
          <a:p>
            <a:pPr lvl="4"/>
            <a:r>
              <a:rPr lang="en-US"/>
              <a:t>Level 5 Bullet</a:t>
            </a:r>
          </a:p>
        </p:txBody>
      </p:sp>
      <p:sp>
        <p:nvSpPr>
          <p:cNvPr id="17" name="Text Placeholder 15">
            <a:extLst>
              <a:ext uri="{FF2B5EF4-FFF2-40B4-BE49-F238E27FC236}">
                <a16:creationId xmlns:a16="http://schemas.microsoft.com/office/drawing/2014/main" id="{EC59813A-0323-4CF7-BDB8-3CABDC2732F0}"/>
              </a:ext>
            </a:extLst>
          </p:cNvPr>
          <p:cNvSpPr>
            <a:spLocks noGrp="1"/>
          </p:cNvSpPr>
          <p:nvPr>
            <p:ph type="body" sz="quarter" idx="15" hasCustomPrompt="1"/>
          </p:nvPr>
        </p:nvSpPr>
        <p:spPr>
          <a:xfrm>
            <a:off x="8037648" y="1452134"/>
            <a:ext cx="3649526" cy="4980416"/>
          </a:xfrm>
          <a:prstGeom prst="rect">
            <a:avLst/>
          </a:prstGeom>
        </p:spPr>
        <p:txBody>
          <a:bodyPr/>
          <a:lstStyle>
            <a:lvl1pPr>
              <a:defRPr sz="2400">
                <a:solidFill>
                  <a:srgbClr val="472005"/>
                </a:solidFill>
              </a:defRPr>
            </a:lvl1pPr>
            <a:lvl2pPr>
              <a:defRPr sz="2000">
                <a:solidFill>
                  <a:srgbClr val="472005"/>
                </a:solidFill>
              </a:defRPr>
            </a:lvl2pPr>
            <a:lvl3pPr>
              <a:defRPr sz="1800">
                <a:solidFill>
                  <a:srgbClr val="472005"/>
                </a:solidFill>
              </a:defRPr>
            </a:lvl3pPr>
            <a:lvl4pPr>
              <a:defRPr sz="1600">
                <a:solidFill>
                  <a:srgbClr val="472005"/>
                </a:solidFill>
              </a:defRPr>
            </a:lvl4pPr>
            <a:lvl5pPr>
              <a:defRPr sz="1600">
                <a:solidFill>
                  <a:srgbClr val="472005"/>
                </a:solidFill>
              </a:defRPr>
            </a:lvl5pPr>
          </a:lstStyle>
          <a:p>
            <a:pPr lvl="0"/>
            <a:r>
              <a:rPr lang="en-US"/>
              <a:t>Level 1 Bullet</a:t>
            </a:r>
          </a:p>
          <a:p>
            <a:pPr lvl="1"/>
            <a:r>
              <a:rPr lang="en-US"/>
              <a:t>Level 2 Bullet</a:t>
            </a:r>
          </a:p>
          <a:p>
            <a:pPr lvl="2"/>
            <a:r>
              <a:rPr lang="en-US"/>
              <a:t>Level 3 Bullet</a:t>
            </a:r>
          </a:p>
          <a:p>
            <a:pPr lvl="3"/>
            <a:r>
              <a:rPr lang="en-US"/>
              <a:t>Level 4 Bullet</a:t>
            </a:r>
          </a:p>
          <a:p>
            <a:pPr lvl="4"/>
            <a:r>
              <a:rPr lang="en-US"/>
              <a:t>Level 5 Bullet</a:t>
            </a:r>
          </a:p>
        </p:txBody>
      </p:sp>
      <p:sp>
        <p:nvSpPr>
          <p:cNvPr id="2" name="Title 1">
            <a:extLst>
              <a:ext uri="{FF2B5EF4-FFF2-40B4-BE49-F238E27FC236}">
                <a16:creationId xmlns:a16="http://schemas.microsoft.com/office/drawing/2014/main" id="{BDAA99DA-F40E-66C3-5002-82CC0D4111E4}"/>
              </a:ext>
            </a:extLst>
          </p:cNvPr>
          <p:cNvSpPr>
            <a:spLocks noGrp="1"/>
          </p:cNvSpPr>
          <p:nvPr>
            <p:ph type="title" hasCustomPrompt="1"/>
          </p:nvPr>
        </p:nvSpPr>
        <p:spPr>
          <a:xfrm>
            <a:off x="3951214" y="197346"/>
            <a:ext cx="7654644" cy="775778"/>
          </a:xfrm>
          <a:prstGeom prst="rect">
            <a:avLst/>
          </a:prstGeom>
        </p:spPr>
        <p:txBody>
          <a:bodyPr/>
          <a:lstStyle>
            <a:lvl1pPr algn="r">
              <a:defRPr sz="4000"/>
            </a:lvl1pPr>
          </a:lstStyle>
          <a:p>
            <a:r>
              <a:rPr lang="en-US" dirty="0"/>
              <a:t>Slide Title</a:t>
            </a:r>
            <a:endParaRPr lang="en-CA" dirty="0"/>
          </a:p>
        </p:txBody>
      </p:sp>
      <p:sp>
        <p:nvSpPr>
          <p:cNvPr id="3" name="Holder 6">
            <a:extLst>
              <a:ext uri="{FF2B5EF4-FFF2-40B4-BE49-F238E27FC236}">
                <a16:creationId xmlns:a16="http://schemas.microsoft.com/office/drawing/2014/main" id="{B7F52926-A9FE-9093-3497-236692AFA6BE}"/>
              </a:ext>
            </a:extLst>
          </p:cNvPr>
          <p:cNvSpPr>
            <a:spLocks noGrp="1"/>
          </p:cNvSpPr>
          <p:nvPr>
            <p:ph type="sldNum" sz="quarter" idx="7"/>
          </p:nvPr>
        </p:nvSpPr>
        <p:spPr>
          <a:xfrm>
            <a:off x="11001374" y="6489700"/>
            <a:ext cx="981075" cy="365125"/>
          </a:xfrm>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4" name="Rectangle 3">
            <a:extLst>
              <a:ext uri="{FF2B5EF4-FFF2-40B4-BE49-F238E27FC236}">
                <a16:creationId xmlns:a16="http://schemas.microsoft.com/office/drawing/2014/main" id="{2B8FE8E2-8837-C885-5A15-05673E5B1106}"/>
              </a:ext>
            </a:extLst>
          </p:cNvPr>
          <p:cNvSpPr/>
          <p:nvPr userDrawn="1"/>
        </p:nvSpPr>
        <p:spPr>
          <a:xfrm>
            <a:off x="4936303" y="6552771"/>
            <a:ext cx="2051774" cy="159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 Placeholder 3">
            <a:extLst>
              <a:ext uri="{FF2B5EF4-FFF2-40B4-BE49-F238E27FC236}">
                <a16:creationId xmlns:a16="http://schemas.microsoft.com/office/drawing/2014/main" id="{1E1F95DE-ECDC-BB81-81D9-9B53C45DBECD}"/>
              </a:ext>
            </a:extLst>
          </p:cNvPr>
          <p:cNvSpPr txBox="1">
            <a:spLocks/>
          </p:cNvSpPr>
          <p:nvPr userDrawn="1"/>
        </p:nvSpPr>
        <p:spPr>
          <a:xfrm>
            <a:off x="4370276" y="6585627"/>
            <a:ext cx="6816520" cy="203133"/>
          </a:xfrm>
          <a:prstGeom prst="rect">
            <a:avLst/>
          </a:prstGeom>
        </p:spPr>
        <p:txBody>
          <a:bodyPr wrap="square" anchor="b">
            <a:spAutoFit/>
          </a:bodyPr>
          <a:lstStyle>
            <a:lvl1pPr marL="0" indent="0" algn="l" defTabSz="914400" rtl="0" eaLnBrk="1" latinLnBrk="0" hangingPunct="1">
              <a:lnSpc>
                <a:spcPct val="90000"/>
              </a:lnSpc>
              <a:spcBef>
                <a:spcPts val="1000"/>
              </a:spcBef>
              <a:buFont typeface="Arial" panose="020B0604020202020204" pitchFamily="34" charset="0"/>
              <a:buNone/>
              <a:defRPr sz="800" kern="1200">
                <a:solidFill>
                  <a:schemeClr val="bg1">
                    <a:lumMod val="6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800" dirty="0">
                <a:solidFill>
                  <a:schemeClr val="bg1">
                    <a:lumMod val="65000"/>
                  </a:schemeClr>
                </a:solidFill>
              </a:rPr>
              <a:t>Strategy to Execution: Better Prior Authorization by Integrating Operations, FHIR and CMS-0057; </a:t>
            </a:r>
            <a:r>
              <a:rPr lang="en-US" sz="600" dirty="0">
                <a:solidFill>
                  <a:schemeClr val="bg1">
                    <a:lumMod val="65000"/>
                  </a:schemeClr>
                </a:solidFill>
              </a:rPr>
              <a:t>April 2025</a:t>
            </a:r>
            <a:r>
              <a:rPr lang="en-US" sz="800" dirty="0">
                <a:solidFill>
                  <a:schemeClr val="bg1">
                    <a:lumMod val="65000"/>
                  </a:schemeClr>
                </a:solidFill>
              </a:rPr>
              <a:t>  </a:t>
            </a:r>
            <a:r>
              <a:rPr lang="en-CA" dirty="0"/>
              <a:t>© 2025 HL7® International</a:t>
            </a:r>
            <a:endParaRPr lang="en-US" dirty="0"/>
          </a:p>
        </p:txBody>
      </p:sp>
    </p:spTree>
    <p:extLst>
      <p:ext uri="{BB962C8B-B14F-4D97-AF65-F5344CB8AC3E}">
        <p14:creationId xmlns:p14="http://schemas.microsoft.com/office/powerpoint/2010/main" val="11673814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E6FA0222-D974-4942-B426-D99A124E13DD}"/>
              </a:ext>
            </a:extLst>
          </p:cNvPr>
          <p:cNvSpPr>
            <a:spLocks noGrp="1"/>
          </p:cNvSpPr>
          <p:nvPr>
            <p:ph type="sldNum" sz="quarter" idx="4"/>
          </p:nvPr>
        </p:nvSpPr>
        <p:spPr>
          <a:xfrm>
            <a:off x="9239250" y="6489700"/>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887C3B-057F-4D1D-8672-DA58E661878F}" type="slidenum">
              <a:rPr kumimoji="0" lang="en-US" sz="1100" b="0" i="0" u="none" strike="noStrike" kern="1200" cap="none" spc="0" normalizeH="0" baseline="0" noProof="0" smtClean="0">
                <a:ln>
                  <a:noFill/>
                </a:ln>
                <a:solidFill>
                  <a:srgbClr val="51657F">
                    <a:lumMod val="60000"/>
                    <a:lumOff val="40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a:ln>
                <a:noFill/>
              </a:ln>
              <a:solidFill>
                <a:srgbClr val="51657F">
                  <a:lumMod val="60000"/>
                  <a:lumOff val="40000"/>
                </a:srgbClr>
              </a:solidFill>
              <a:effectLst/>
              <a:uLnTx/>
              <a:uFillTx/>
              <a:latin typeface="Arial" panose="020B0604020202020204"/>
              <a:ea typeface="+mn-ea"/>
              <a:cs typeface="+mn-cs"/>
            </a:endParaRPr>
          </a:p>
        </p:txBody>
      </p:sp>
      <p:sp>
        <p:nvSpPr>
          <p:cNvPr id="5" name="Text Placeholder 3">
            <a:extLst>
              <a:ext uri="{FF2B5EF4-FFF2-40B4-BE49-F238E27FC236}">
                <a16:creationId xmlns:a16="http://schemas.microsoft.com/office/drawing/2014/main" id="{2B4E3928-6F20-08F9-6AE6-7E968E0F7365}"/>
              </a:ext>
            </a:extLst>
          </p:cNvPr>
          <p:cNvSpPr txBox="1">
            <a:spLocks/>
          </p:cNvSpPr>
          <p:nvPr userDrawn="1"/>
        </p:nvSpPr>
        <p:spPr>
          <a:xfrm>
            <a:off x="209550" y="6545502"/>
            <a:ext cx="8752503" cy="203133"/>
          </a:xfrm>
          <a:prstGeom prst="rect">
            <a:avLst/>
          </a:prstGeom>
        </p:spPr>
        <p:txBody>
          <a:bodyPr wrap="square" anchor="b">
            <a:spAutoFit/>
          </a:bodyPr>
          <a:lstStyle>
            <a:lvl1pPr marL="0" indent="0" algn="l" defTabSz="914400" rtl="0" eaLnBrk="1" latinLnBrk="0" hangingPunct="1">
              <a:lnSpc>
                <a:spcPct val="90000"/>
              </a:lnSpc>
              <a:spcBef>
                <a:spcPts val="1000"/>
              </a:spcBef>
              <a:buFont typeface="Arial" panose="020B0604020202020204" pitchFamily="34" charset="0"/>
              <a:buNone/>
              <a:defRPr sz="800" kern="1200">
                <a:solidFill>
                  <a:schemeClr val="bg1">
                    <a:lumMod val="6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800" dirty="0">
                <a:solidFill>
                  <a:schemeClr val="bg1">
                    <a:lumMod val="65000"/>
                  </a:schemeClr>
                </a:solidFill>
              </a:rPr>
              <a:t>Strategy to Execution: Better Prior Authorization by Integrating Operations, FHIR and CMS-0057; </a:t>
            </a:r>
            <a:r>
              <a:rPr lang="en-US" sz="600" dirty="0">
                <a:solidFill>
                  <a:schemeClr val="bg1">
                    <a:lumMod val="65000"/>
                  </a:schemeClr>
                </a:solidFill>
              </a:rPr>
              <a:t>April 2025</a:t>
            </a:r>
            <a:r>
              <a:rPr lang="en-US" sz="800" dirty="0">
                <a:solidFill>
                  <a:schemeClr val="bg1">
                    <a:lumMod val="65000"/>
                  </a:schemeClr>
                </a:solidFill>
              </a:rPr>
              <a:t>  </a:t>
            </a:r>
            <a:r>
              <a:rPr lang="en-CA" dirty="0"/>
              <a:t>© 2025 HL7® International</a:t>
            </a:r>
            <a:endParaRPr lang="en-US" dirty="0"/>
          </a:p>
        </p:txBody>
      </p:sp>
    </p:spTree>
    <p:extLst>
      <p:ext uri="{BB962C8B-B14F-4D97-AF65-F5344CB8AC3E}">
        <p14:creationId xmlns:p14="http://schemas.microsoft.com/office/powerpoint/2010/main" val="1855317499"/>
      </p:ext>
    </p:extLst>
  </p:cSld>
  <p:clrMap bg1="lt1" tx1="dk1" bg2="lt2" tx2="dk2" accent1="accent1" accent2="accent2" accent3="accent3" accent4="accent4" accent5="accent5" accent6="accent6" hlink="hlink" folHlink="folHlink"/>
  <p:sldLayoutIdLst>
    <p:sldLayoutId id="2147483831" r:id="rId1"/>
    <p:sldLayoutId id="2147483674" r:id="rId2"/>
    <p:sldLayoutId id="2147483829" r:id="rId3"/>
    <p:sldLayoutId id="2147483676" r:id="rId4"/>
    <p:sldLayoutId id="2147483672" r:id="rId5"/>
    <p:sldLayoutId id="2147483828" r:id="rId6"/>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8D705C0-083F-D0D6-8073-ABC776F63123}"/>
              </a:ext>
            </a:extLst>
          </p:cNvPr>
          <p:cNvSpPr>
            <a:spLocks noGrp="1"/>
          </p:cNvSpPr>
          <p:nvPr>
            <p:ph type="body" sz="quarter" idx="10"/>
          </p:nvPr>
        </p:nvSpPr>
        <p:spPr/>
        <p:txBody>
          <a:bodyPr/>
          <a:lstStyle/>
          <a:p>
            <a:r>
              <a:rPr lang="en-CA" dirty="0"/>
              <a:t>Burden Reduction</a:t>
            </a:r>
          </a:p>
        </p:txBody>
      </p:sp>
      <p:sp>
        <p:nvSpPr>
          <p:cNvPr id="7" name="Text Placeholder 6">
            <a:extLst>
              <a:ext uri="{FF2B5EF4-FFF2-40B4-BE49-F238E27FC236}">
                <a16:creationId xmlns:a16="http://schemas.microsoft.com/office/drawing/2014/main" id="{23E4537E-6F6F-4ABF-8131-C68FCA7995E1}"/>
              </a:ext>
            </a:extLst>
          </p:cNvPr>
          <p:cNvSpPr>
            <a:spLocks noGrp="1"/>
          </p:cNvSpPr>
          <p:nvPr>
            <p:ph type="body" sz="quarter" idx="11"/>
          </p:nvPr>
        </p:nvSpPr>
        <p:spPr>
          <a:xfrm>
            <a:off x="4021394" y="3595969"/>
            <a:ext cx="7077781" cy="535531"/>
          </a:xfrm>
        </p:spPr>
        <p:txBody>
          <a:bodyPr/>
          <a:lstStyle/>
          <a:p>
            <a:r>
              <a:rPr lang="en-CA" dirty="0"/>
              <a:t>Approach for Achieving Conformance</a:t>
            </a:r>
          </a:p>
        </p:txBody>
      </p:sp>
    </p:spTree>
    <p:extLst>
      <p:ext uri="{BB962C8B-B14F-4D97-AF65-F5344CB8AC3E}">
        <p14:creationId xmlns:p14="http://schemas.microsoft.com/office/powerpoint/2010/main" val="3550266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66700F-E577-687D-0911-E353AD7820C4}"/>
              </a:ext>
            </a:extLst>
          </p:cNvPr>
          <p:cNvSpPr>
            <a:spLocks noGrp="1"/>
          </p:cNvSpPr>
          <p:nvPr>
            <p:ph type="body" sz="quarter" idx="14"/>
          </p:nvPr>
        </p:nvSpPr>
        <p:spPr/>
        <p:txBody>
          <a:bodyPr/>
          <a:lstStyle/>
          <a:p>
            <a:r>
              <a:rPr lang="en-CA" dirty="0"/>
              <a:t>Response time requirement is tight</a:t>
            </a:r>
          </a:p>
          <a:p>
            <a:pPr lvl="1"/>
            <a:r>
              <a:rPr lang="en-CA" dirty="0"/>
              <a:t>May need to support other hooks for caching purposes</a:t>
            </a:r>
          </a:p>
          <a:p>
            <a:r>
              <a:rPr lang="en-CA" dirty="0"/>
              <a:t>Integration between CRD &amp; DTR</a:t>
            </a:r>
          </a:p>
          <a:p>
            <a:pPr lvl="1"/>
            <a:r>
              <a:rPr lang="en-CA" dirty="0"/>
              <a:t>CRD can establish context for later DTR calls</a:t>
            </a:r>
          </a:p>
          <a:p>
            <a:r>
              <a:rPr lang="en-CA" dirty="0"/>
              <a:t>Real-time prior auth in CRD is a goal</a:t>
            </a:r>
          </a:p>
          <a:p>
            <a:pPr lvl="1"/>
            <a:r>
              <a:rPr lang="en-CA" dirty="0"/>
              <a:t>But not required to meet Jan 1, 2027 deadline</a:t>
            </a:r>
          </a:p>
          <a:p>
            <a:endParaRPr lang="en-CA" dirty="0"/>
          </a:p>
          <a:p>
            <a:r>
              <a:rPr lang="en-CA" dirty="0"/>
              <a:t>Expect the expectations for how much you do in CRD to grow over time</a:t>
            </a:r>
          </a:p>
        </p:txBody>
      </p:sp>
      <p:sp>
        <p:nvSpPr>
          <p:cNvPr id="3" name="Title 2">
            <a:extLst>
              <a:ext uri="{FF2B5EF4-FFF2-40B4-BE49-F238E27FC236}">
                <a16:creationId xmlns:a16="http://schemas.microsoft.com/office/drawing/2014/main" id="{656546AA-6EF6-F017-6B7D-B9994E998257}"/>
              </a:ext>
            </a:extLst>
          </p:cNvPr>
          <p:cNvSpPr>
            <a:spLocks noGrp="1"/>
          </p:cNvSpPr>
          <p:nvPr>
            <p:ph type="title"/>
          </p:nvPr>
        </p:nvSpPr>
        <p:spPr/>
        <p:txBody>
          <a:bodyPr/>
          <a:lstStyle/>
          <a:p>
            <a:r>
              <a:rPr lang="en-CA" dirty="0"/>
              <a:t>Other considerations</a:t>
            </a:r>
          </a:p>
        </p:txBody>
      </p:sp>
      <p:sp>
        <p:nvSpPr>
          <p:cNvPr id="4" name="Slide Number Placeholder 3">
            <a:extLst>
              <a:ext uri="{FF2B5EF4-FFF2-40B4-BE49-F238E27FC236}">
                <a16:creationId xmlns:a16="http://schemas.microsoft.com/office/drawing/2014/main" id="{4F66EE11-B0D2-13AA-9918-7482A72EDC8D}"/>
              </a:ext>
            </a:extLst>
          </p:cNvPr>
          <p:cNvSpPr>
            <a:spLocks noGrp="1"/>
          </p:cNvSpPr>
          <p:nvPr>
            <p:ph type="sldNum" sz="quarter" idx="7"/>
          </p:nvPr>
        </p:nvSpPr>
        <p:spPr/>
        <p:txBody>
          <a:bodyPr/>
          <a:lstStyle/>
          <a:p>
            <a:fld id="{B6F15528-21DE-4FAA-801E-634DDDAF4B2B}" type="slidenum">
              <a:rPr lang="en-CA" smtClean="0"/>
              <a:t>10</a:t>
            </a:fld>
            <a:endParaRPr lang="en-CA"/>
          </a:p>
        </p:txBody>
      </p:sp>
    </p:spTree>
    <p:extLst>
      <p:ext uri="{BB962C8B-B14F-4D97-AF65-F5344CB8AC3E}">
        <p14:creationId xmlns:p14="http://schemas.microsoft.com/office/powerpoint/2010/main" val="1355808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6A3225-3219-937D-69EF-52BE377AD5F0}"/>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40E4A63C-ACD5-8C1F-34A8-C2813573041C}"/>
              </a:ext>
            </a:extLst>
          </p:cNvPr>
          <p:cNvSpPr>
            <a:spLocks noGrp="1"/>
          </p:cNvSpPr>
          <p:nvPr>
            <p:ph type="body" sz="quarter" idx="16"/>
          </p:nvPr>
        </p:nvSpPr>
        <p:spPr>
          <a:xfrm>
            <a:off x="1941529" y="3348989"/>
            <a:ext cx="6324777" cy="978729"/>
          </a:xfrm>
        </p:spPr>
        <p:txBody>
          <a:bodyPr/>
          <a:lstStyle/>
          <a:p>
            <a:r>
              <a:rPr lang="en-CA" dirty="0"/>
              <a:t>Approach to Achieving Conformance</a:t>
            </a:r>
          </a:p>
        </p:txBody>
      </p:sp>
      <p:sp>
        <p:nvSpPr>
          <p:cNvPr id="5" name="Title 4">
            <a:extLst>
              <a:ext uri="{FF2B5EF4-FFF2-40B4-BE49-F238E27FC236}">
                <a16:creationId xmlns:a16="http://schemas.microsoft.com/office/drawing/2014/main" id="{7DD169C2-B7EE-7F41-8D64-CCA9228ADCD3}"/>
              </a:ext>
            </a:extLst>
          </p:cNvPr>
          <p:cNvSpPr>
            <a:spLocks noGrp="1"/>
          </p:cNvSpPr>
          <p:nvPr>
            <p:ph type="title"/>
          </p:nvPr>
        </p:nvSpPr>
        <p:spPr/>
        <p:txBody>
          <a:bodyPr/>
          <a:lstStyle/>
          <a:p>
            <a:r>
              <a:rPr lang="en-CA" dirty="0"/>
              <a:t>DTR</a:t>
            </a:r>
          </a:p>
        </p:txBody>
      </p:sp>
      <p:sp>
        <p:nvSpPr>
          <p:cNvPr id="4" name="Slide Number Placeholder 3">
            <a:extLst>
              <a:ext uri="{FF2B5EF4-FFF2-40B4-BE49-F238E27FC236}">
                <a16:creationId xmlns:a16="http://schemas.microsoft.com/office/drawing/2014/main" id="{BE25C09D-75EE-65D8-C84F-3121DC86C191}"/>
              </a:ext>
            </a:extLst>
          </p:cNvPr>
          <p:cNvSpPr>
            <a:spLocks noGrp="1"/>
          </p:cNvSpPr>
          <p:nvPr>
            <p:ph type="sldNum" sz="quarter" idx="4294967295"/>
          </p:nvPr>
        </p:nvSpPr>
        <p:spPr>
          <a:xfrm>
            <a:off x="11610975" y="6489700"/>
            <a:ext cx="581025" cy="365125"/>
          </a:xfrm>
        </p:spPr>
        <p:txBody>
          <a:bodyPr/>
          <a:lstStyle/>
          <a:p>
            <a:fld id="{B6F15528-21DE-4FAA-801E-634DDDAF4B2B}" type="slidenum">
              <a:rPr lang="en-CA" smtClean="0"/>
              <a:t>11</a:t>
            </a:fld>
            <a:endParaRPr lang="en-CA"/>
          </a:p>
        </p:txBody>
      </p:sp>
    </p:spTree>
    <p:extLst>
      <p:ext uri="{BB962C8B-B14F-4D97-AF65-F5344CB8AC3E}">
        <p14:creationId xmlns:p14="http://schemas.microsoft.com/office/powerpoint/2010/main" val="1785284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67746B-B586-4719-5422-E62E9E67D4F4}"/>
            </a:ext>
          </a:extLst>
        </p:cNvPr>
        <p:cNvGrpSpPr/>
        <p:nvPr/>
      </p:nvGrpSpPr>
      <p:grpSpPr>
        <a:xfrm>
          <a:off x="0" y="0"/>
          <a:ext cx="0" cy="0"/>
          <a:chOff x="0" y="0"/>
          <a:chExt cx="0" cy="0"/>
        </a:xfrm>
      </p:grpSpPr>
      <p:sp>
        <p:nvSpPr>
          <p:cNvPr id="2" name="Text Placeholder 4">
            <a:extLst>
              <a:ext uri="{FF2B5EF4-FFF2-40B4-BE49-F238E27FC236}">
                <a16:creationId xmlns:a16="http://schemas.microsoft.com/office/drawing/2014/main" id="{3676B4B6-0580-54C1-CB6A-75A38CC785DC}"/>
              </a:ext>
            </a:extLst>
          </p:cNvPr>
          <p:cNvSpPr>
            <a:spLocks noGrp="1"/>
          </p:cNvSpPr>
          <p:nvPr>
            <p:ph type="body" sz="quarter" idx="14"/>
          </p:nvPr>
        </p:nvSpPr>
        <p:spPr>
          <a:xfrm>
            <a:off x="3974740" y="1452134"/>
            <a:ext cx="7849086" cy="3581779"/>
          </a:xfrm>
        </p:spPr>
        <p:txBody>
          <a:bodyPr/>
          <a:lstStyle/>
          <a:p>
            <a:pPr>
              <a:lnSpc>
                <a:spcPct val="100000"/>
              </a:lnSpc>
              <a:spcAft>
                <a:spcPts val="600"/>
              </a:spcAft>
            </a:pPr>
            <a:r>
              <a:rPr lang="en-CA" b="1" dirty="0"/>
              <a:t>Primary objective:</a:t>
            </a:r>
          </a:p>
          <a:p>
            <a:pPr marL="548640" lvl="1" indent="-274320">
              <a:lnSpc>
                <a:spcPct val="100000"/>
              </a:lnSpc>
              <a:buFont typeface="Wingdings" panose="05000000000000000000" pitchFamily="2" charset="2"/>
              <a:buChar char="§"/>
            </a:pPr>
            <a:r>
              <a:rPr lang="en-CA" dirty="0"/>
              <a:t>Complete appropriate questionnaires (“forms”) according to Payer rules</a:t>
            </a:r>
          </a:p>
          <a:p>
            <a:pPr>
              <a:lnSpc>
                <a:spcPct val="100000"/>
              </a:lnSpc>
              <a:spcBef>
                <a:spcPts val="1800"/>
              </a:spcBef>
              <a:spcAft>
                <a:spcPts val="600"/>
              </a:spcAft>
            </a:pPr>
            <a:r>
              <a:rPr lang="en-CA" b="1" dirty="0"/>
              <a:t>Secondary objective:</a:t>
            </a:r>
          </a:p>
          <a:p>
            <a:pPr marL="548640" lvl="1" indent="-274320">
              <a:lnSpc>
                <a:spcPct val="100000"/>
              </a:lnSpc>
              <a:buFont typeface="Wingdings" panose="05000000000000000000" pitchFamily="2" charset="2"/>
              <a:buChar char="§"/>
            </a:pPr>
            <a:r>
              <a:rPr lang="en-CA" dirty="0"/>
              <a:t>Pre-populate forms as much as possible</a:t>
            </a:r>
          </a:p>
          <a:p>
            <a:pPr marL="548640" lvl="1" indent="-274320">
              <a:lnSpc>
                <a:spcPct val="100000"/>
              </a:lnSpc>
              <a:buFont typeface="Wingdings" panose="05000000000000000000" pitchFamily="2" charset="2"/>
              <a:buChar char="§"/>
            </a:pPr>
            <a:r>
              <a:rPr lang="en-CA" dirty="0"/>
              <a:t>Bundle documentation for downstream use (cue PAS)</a:t>
            </a:r>
          </a:p>
          <a:p>
            <a:pPr>
              <a:lnSpc>
                <a:spcPct val="100000"/>
              </a:lnSpc>
              <a:spcBef>
                <a:spcPts val="1800"/>
              </a:spcBef>
              <a:spcAft>
                <a:spcPts val="600"/>
              </a:spcAft>
            </a:pPr>
            <a:r>
              <a:rPr lang="en-CA" b="1" dirty="0"/>
              <a:t>Tertiary objective</a:t>
            </a:r>
          </a:p>
          <a:p>
            <a:pPr marL="548640" lvl="1" indent="-274320">
              <a:lnSpc>
                <a:spcPct val="100000"/>
              </a:lnSpc>
              <a:buFont typeface="Wingdings" panose="05000000000000000000" pitchFamily="2" charset="2"/>
              <a:buChar char="§"/>
            </a:pPr>
            <a:r>
              <a:rPr lang="en-CA" dirty="0"/>
              <a:t>Grant prior authorization if possible</a:t>
            </a:r>
          </a:p>
          <a:p>
            <a:endParaRPr lang="en-CA" dirty="0"/>
          </a:p>
        </p:txBody>
      </p:sp>
      <p:sp>
        <p:nvSpPr>
          <p:cNvPr id="3" name="Title 3">
            <a:extLst>
              <a:ext uri="{FF2B5EF4-FFF2-40B4-BE49-F238E27FC236}">
                <a16:creationId xmlns:a16="http://schemas.microsoft.com/office/drawing/2014/main" id="{13836ECB-CA8F-C1ED-0024-6A1EBD46EC3A}"/>
              </a:ext>
            </a:extLst>
          </p:cNvPr>
          <p:cNvSpPr>
            <a:spLocks noGrp="1"/>
          </p:cNvSpPr>
          <p:nvPr>
            <p:ph type="title"/>
          </p:nvPr>
        </p:nvSpPr>
        <p:spPr>
          <a:xfrm>
            <a:off x="3951214" y="197346"/>
            <a:ext cx="7654644" cy="775778"/>
          </a:xfrm>
        </p:spPr>
        <p:txBody>
          <a:bodyPr/>
          <a:lstStyle/>
          <a:p>
            <a:r>
              <a:rPr lang="en-CA" dirty="0"/>
              <a:t>DTR Regulatory Objectives</a:t>
            </a:r>
          </a:p>
        </p:txBody>
      </p:sp>
    </p:spTree>
    <p:extLst>
      <p:ext uri="{BB962C8B-B14F-4D97-AF65-F5344CB8AC3E}">
        <p14:creationId xmlns:p14="http://schemas.microsoft.com/office/powerpoint/2010/main" val="3353084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6451C1-7089-833D-EDDD-955B9771F43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1A91FB1-1657-E75E-DE25-9F739CC7B63D}"/>
              </a:ext>
            </a:extLst>
          </p:cNvPr>
          <p:cNvSpPr>
            <a:spLocks noGrp="1"/>
          </p:cNvSpPr>
          <p:nvPr>
            <p:ph type="title"/>
          </p:nvPr>
        </p:nvSpPr>
        <p:spPr/>
        <p:txBody>
          <a:bodyPr/>
          <a:lstStyle/>
          <a:p>
            <a:r>
              <a:rPr lang="en-CA" dirty="0"/>
              <a:t>What’s needed</a:t>
            </a:r>
          </a:p>
        </p:txBody>
      </p:sp>
      <p:sp>
        <p:nvSpPr>
          <p:cNvPr id="6" name="Text Placeholder 4">
            <a:extLst>
              <a:ext uri="{FF2B5EF4-FFF2-40B4-BE49-F238E27FC236}">
                <a16:creationId xmlns:a16="http://schemas.microsoft.com/office/drawing/2014/main" id="{83B0459E-1F05-0991-0073-025C9BB796D3}"/>
              </a:ext>
            </a:extLst>
          </p:cNvPr>
          <p:cNvSpPr>
            <a:spLocks noGrp="1"/>
          </p:cNvSpPr>
          <p:nvPr>
            <p:ph type="body" sz="quarter" idx="14"/>
          </p:nvPr>
        </p:nvSpPr>
        <p:spPr>
          <a:xfrm>
            <a:off x="3974740" y="1452134"/>
            <a:ext cx="7849086" cy="4854398"/>
          </a:xfrm>
        </p:spPr>
        <p:txBody>
          <a:bodyPr/>
          <a:lstStyle/>
          <a:p>
            <a:pPr>
              <a:lnSpc>
                <a:spcPct val="100000"/>
              </a:lnSpc>
              <a:spcAft>
                <a:spcPts val="600"/>
              </a:spcAft>
            </a:pPr>
            <a:r>
              <a:rPr lang="en-CA" b="1" dirty="0"/>
              <a:t>DTR Client Application (“App”):</a:t>
            </a:r>
          </a:p>
          <a:p>
            <a:pPr marL="731520" lvl="1" indent="-274320">
              <a:lnSpc>
                <a:spcPct val="100000"/>
              </a:lnSpc>
              <a:buFont typeface="Wingdings" panose="05000000000000000000" pitchFamily="2" charset="2"/>
              <a:buChar char="§"/>
            </a:pPr>
            <a:r>
              <a:rPr lang="en-CA" dirty="0"/>
              <a:t>SMART on FHIR</a:t>
            </a:r>
          </a:p>
          <a:p>
            <a:pPr marL="731520" lvl="1" indent="-274320">
              <a:lnSpc>
                <a:spcPct val="100000"/>
              </a:lnSpc>
              <a:buFont typeface="Wingdings" panose="05000000000000000000" pitchFamily="2" charset="2"/>
              <a:buChar char="§"/>
            </a:pPr>
            <a:r>
              <a:rPr lang="en-CA" dirty="0"/>
              <a:t>EHR provided “native” client</a:t>
            </a:r>
          </a:p>
          <a:p>
            <a:pPr>
              <a:lnSpc>
                <a:spcPct val="100000"/>
              </a:lnSpc>
              <a:spcBef>
                <a:spcPts val="1800"/>
              </a:spcBef>
              <a:spcAft>
                <a:spcPts val="600"/>
              </a:spcAft>
            </a:pPr>
            <a:r>
              <a:rPr lang="en-CA" b="1" dirty="0"/>
              <a:t>Questionnaire processing support:</a:t>
            </a:r>
          </a:p>
          <a:p>
            <a:pPr marL="731520" lvl="1" indent="-274320">
              <a:lnSpc>
                <a:spcPct val="100000"/>
              </a:lnSpc>
              <a:buFont typeface="Wingdings" panose="05000000000000000000" pitchFamily="2" charset="2"/>
              <a:buChar char="§"/>
            </a:pPr>
            <a:r>
              <a:rPr lang="en-CA" dirty="0"/>
              <a:t>Standard single questionnaire paradigm</a:t>
            </a:r>
          </a:p>
          <a:p>
            <a:pPr marL="731520" lvl="1" indent="-274320">
              <a:lnSpc>
                <a:spcPct val="100000"/>
              </a:lnSpc>
              <a:buFont typeface="Wingdings" panose="05000000000000000000" pitchFamily="2" charset="2"/>
              <a:buChar char="§"/>
            </a:pPr>
            <a:r>
              <a:rPr lang="en-CA" dirty="0"/>
              <a:t>Adaptive questionnaire iterative paradigm</a:t>
            </a:r>
          </a:p>
          <a:p>
            <a:pPr>
              <a:lnSpc>
                <a:spcPct val="100000"/>
              </a:lnSpc>
              <a:spcBef>
                <a:spcPts val="1800"/>
              </a:spcBef>
              <a:spcAft>
                <a:spcPts val="600"/>
              </a:spcAft>
            </a:pPr>
            <a:r>
              <a:rPr lang="en-CA" b="1" dirty="0"/>
              <a:t>Clinical Quality Language (CQL)</a:t>
            </a:r>
          </a:p>
          <a:p>
            <a:pPr marL="731520" lvl="1" indent="-274320">
              <a:lnSpc>
                <a:spcPct val="100000"/>
              </a:lnSpc>
              <a:buFont typeface="Wingdings" panose="05000000000000000000" pitchFamily="2" charset="2"/>
              <a:buChar char="§"/>
            </a:pPr>
            <a:r>
              <a:rPr lang="en-CA" dirty="0"/>
              <a:t>Method to extract EHR data for pre-population of form</a:t>
            </a:r>
          </a:p>
          <a:p>
            <a:pPr marL="731520" lvl="1" indent="-274320">
              <a:lnSpc>
                <a:spcPct val="100000"/>
              </a:lnSpc>
              <a:buFont typeface="Wingdings" panose="05000000000000000000" pitchFamily="2" charset="2"/>
              <a:buChar char="§"/>
            </a:pPr>
            <a:r>
              <a:rPr lang="en-CA" dirty="0"/>
              <a:t>Developed and provided by Payer</a:t>
            </a:r>
          </a:p>
          <a:p>
            <a:pPr marL="731520" lvl="1" indent="-274320">
              <a:lnSpc>
                <a:spcPct val="100000"/>
              </a:lnSpc>
              <a:buFont typeface="Wingdings" panose="05000000000000000000" pitchFamily="2" charset="2"/>
              <a:buChar char="§"/>
            </a:pPr>
            <a:r>
              <a:rPr lang="en-CA" dirty="0"/>
              <a:t>Executed by client</a:t>
            </a:r>
          </a:p>
          <a:p>
            <a:endParaRPr lang="en-CA" dirty="0"/>
          </a:p>
        </p:txBody>
      </p:sp>
    </p:spTree>
    <p:extLst>
      <p:ext uri="{BB962C8B-B14F-4D97-AF65-F5344CB8AC3E}">
        <p14:creationId xmlns:p14="http://schemas.microsoft.com/office/powerpoint/2010/main" val="41361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E28F8C-2177-7BDA-CC86-044C4D233A4C}"/>
            </a:ext>
          </a:extLst>
        </p:cNvPr>
        <p:cNvGrpSpPr/>
        <p:nvPr/>
      </p:nvGrpSpPr>
      <p:grpSpPr>
        <a:xfrm>
          <a:off x="0" y="0"/>
          <a:ext cx="0" cy="0"/>
          <a:chOff x="0" y="0"/>
          <a:chExt cx="0" cy="0"/>
        </a:xfrm>
      </p:grpSpPr>
      <p:sp>
        <p:nvSpPr>
          <p:cNvPr id="5" name="Title 3">
            <a:extLst>
              <a:ext uri="{FF2B5EF4-FFF2-40B4-BE49-F238E27FC236}">
                <a16:creationId xmlns:a16="http://schemas.microsoft.com/office/drawing/2014/main" id="{B6A31959-6BBA-2956-4EF9-C1A64D286FA7}"/>
              </a:ext>
            </a:extLst>
          </p:cNvPr>
          <p:cNvSpPr>
            <a:spLocks noGrp="1"/>
          </p:cNvSpPr>
          <p:nvPr>
            <p:ph type="title"/>
          </p:nvPr>
        </p:nvSpPr>
        <p:spPr>
          <a:xfrm>
            <a:off x="3374796" y="197346"/>
            <a:ext cx="8231062" cy="775778"/>
          </a:xfrm>
        </p:spPr>
        <p:txBody>
          <a:bodyPr/>
          <a:lstStyle/>
          <a:p>
            <a:r>
              <a:rPr lang="en-CA" dirty="0"/>
              <a:t>DTR Clients</a:t>
            </a:r>
          </a:p>
        </p:txBody>
      </p:sp>
      <p:sp>
        <p:nvSpPr>
          <p:cNvPr id="13" name="Text Placeholder 4">
            <a:extLst>
              <a:ext uri="{FF2B5EF4-FFF2-40B4-BE49-F238E27FC236}">
                <a16:creationId xmlns:a16="http://schemas.microsoft.com/office/drawing/2014/main" id="{97DCB201-A0AE-B08C-D892-417FC969B83A}"/>
              </a:ext>
            </a:extLst>
          </p:cNvPr>
          <p:cNvSpPr>
            <a:spLocks noGrp="1"/>
          </p:cNvSpPr>
          <p:nvPr>
            <p:ph type="body" sz="quarter" idx="14"/>
          </p:nvPr>
        </p:nvSpPr>
        <p:spPr>
          <a:xfrm>
            <a:off x="3974740" y="1452134"/>
            <a:ext cx="7849086" cy="4854398"/>
          </a:xfrm>
        </p:spPr>
        <p:txBody>
          <a:bodyPr/>
          <a:lstStyle/>
          <a:p>
            <a:pPr>
              <a:lnSpc>
                <a:spcPct val="100000"/>
              </a:lnSpc>
              <a:spcAft>
                <a:spcPts val="600"/>
              </a:spcAft>
            </a:pPr>
            <a:r>
              <a:rPr lang="en-US" b="1" dirty="0"/>
              <a:t>SMART on FHIR </a:t>
            </a:r>
            <a:r>
              <a:rPr lang="en-US" dirty="0"/>
              <a:t>or</a:t>
            </a:r>
            <a:r>
              <a:rPr lang="en-US" b="1" dirty="0"/>
              <a:t> Native App Clients</a:t>
            </a:r>
            <a:endParaRPr lang="en-CA" b="1" dirty="0"/>
          </a:p>
          <a:p>
            <a:pPr marL="731520" indent="-274320" defTabSz="457200" fontAlgn="base">
              <a:lnSpc>
                <a:spcPts val="2300"/>
              </a:lnSpc>
              <a:spcBef>
                <a:spcPts val="1200"/>
              </a:spcBef>
              <a:spcAft>
                <a:spcPts val="1200"/>
              </a:spcAft>
              <a:buClrTx/>
              <a:buFont typeface="Wingdings" panose="05000000000000000000" pitchFamily="2" charset="2"/>
              <a:buChar char="§"/>
            </a:pPr>
            <a:r>
              <a:rPr lang="en-US" sz="2000" kern="1200" dirty="0">
                <a:solidFill>
                  <a:srgbClr val="472005"/>
                </a:solidFill>
                <a:latin typeface="+mn-lt"/>
                <a:ea typeface="+mn-ea"/>
                <a:cs typeface="+mn-cs"/>
              </a:rPr>
              <a:t>SMART apps allow modular distinction of data capture and form processing</a:t>
            </a:r>
          </a:p>
          <a:p>
            <a:pPr marL="731520" indent="-274320" defTabSz="457200" fontAlgn="base">
              <a:lnSpc>
                <a:spcPts val="2300"/>
              </a:lnSpc>
              <a:spcBef>
                <a:spcPts val="1200"/>
              </a:spcBef>
              <a:spcAft>
                <a:spcPts val="1200"/>
              </a:spcAft>
              <a:buClrTx/>
              <a:buFont typeface="Wingdings" panose="05000000000000000000" pitchFamily="2" charset="2"/>
              <a:buChar char="§"/>
            </a:pPr>
            <a:r>
              <a:rPr lang="en-US" sz="2000" kern="1200" dirty="0">
                <a:solidFill>
                  <a:srgbClr val="472005"/>
                </a:solidFill>
                <a:latin typeface="+mn-lt"/>
                <a:ea typeface="+mn-ea"/>
                <a:cs typeface="+mn-cs"/>
              </a:rPr>
              <a:t>Native apps are embedded within EHR and provide complete control of DTR processing</a:t>
            </a:r>
          </a:p>
          <a:p>
            <a:pPr marL="731520" indent="-274320" defTabSz="457200" fontAlgn="base">
              <a:lnSpc>
                <a:spcPts val="2300"/>
              </a:lnSpc>
              <a:spcBef>
                <a:spcPts val="1200"/>
              </a:spcBef>
              <a:spcAft>
                <a:spcPts val="1200"/>
              </a:spcAft>
              <a:buClrTx/>
              <a:buFont typeface="Wingdings" panose="05000000000000000000" pitchFamily="2" charset="2"/>
              <a:buChar char="§"/>
            </a:pPr>
            <a:r>
              <a:rPr lang="en-US" sz="2000" kern="1200" dirty="0">
                <a:solidFill>
                  <a:srgbClr val="472005"/>
                </a:solidFill>
                <a:latin typeface="+mn-lt"/>
                <a:ea typeface="+mn-ea"/>
                <a:cs typeface="+mn-cs"/>
              </a:rPr>
              <a:t>EHR determines which to support (and possibly multiple)</a:t>
            </a:r>
          </a:p>
          <a:p>
            <a:pPr marL="731520" indent="-274320" defTabSz="457200" fontAlgn="base">
              <a:lnSpc>
                <a:spcPts val="2300"/>
              </a:lnSpc>
              <a:spcBef>
                <a:spcPts val="1200"/>
              </a:spcBef>
              <a:spcAft>
                <a:spcPts val="1200"/>
              </a:spcAft>
              <a:buClrTx/>
              <a:buFont typeface="Wingdings" panose="05000000000000000000" pitchFamily="2" charset="2"/>
              <a:buChar char="§"/>
            </a:pPr>
            <a:r>
              <a:rPr lang="en-US" sz="2000" kern="1200" dirty="0">
                <a:solidFill>
                  <a:srgbClr val="472005"/>
                </a:solidFill>
                <a:latin typeface="+mn-lt"/>
                <a:ea typeface="+mn-ea"/>
                <a:cs typeface="+mn-cs"/>
              </a:rPr>
              <a:t>Benefits and Disadvantages?</a:t>
            </a:r>
            <a:endParaRPr lang="en-CA" dirty="0"/>
          </a:p>
        </p:txBody>
      </p:sp>
    </p:spTree>
    <p:extLst>
      <p:ext uri="{BB962C8B-B14F-4D97-AF65-F5344CB8AC3E}">
        <p14:creationId xmlns:p14="http://schemas.microsoft.com/office/powerpoint/2010/main" val="3064601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A52B53-ACD0-FD75-C351-02E46308F040}"/>
            </a:ext>
          </a:extLst>
        </p:cNvPr>
        <p:cNvGrpSpPr/>
        <p:nvPr/>
      </p:nvGrpSpPr>
      <p:grpSpPr>
        <a:xfrm>
          <a:off x="0" y="0"/>
          <a:ext cx="0" cy="0"/>
          <a:chOff x="0" y="0"/>
          <a:chExt cx="0" cy="0"/>
        </a:xfrm>
      </p:grpSpPr>
      <p:sp>
        <p:nvSpPr>
          <p:cNvPr id="5" name="Title 3">
            <a:extLst>
              <a:ext uri="{FF2B5EF4-FFF2-40B4-BE49-F238E27FC236}">
                <a16:creationId xmlns:a16="http://schemas.microsoft.com/office/drawing/2014/main" id="{A289F3A2-CA29-E467-B898-36DF97B1A2F8}"/>
              </a:ext>
            </a:extLst>
          </p:cNvPr>
          <p:cNvSpPr>
            <a:spLocks noGrp="1"/>
          </p:cNvSpPr>
          <p:nvPr>
            <p:ph type="title"/>
          </p:nvPr>
        </p:nvSpPr>
        <p:spPr>
          <a:xfrm>
            <a:off x="3374796" y="197346"/>
            <a:ext cx="8231062" cy="775778"/>
          </a:xfrm>
        </p:spPr>
        <p:txBody>
          <a:bodyPr/>
          <a:lstStyle/>
          <a:p>
            <a:r>
              <a:rPr lang="en-CA" dirty="0"/>
              <a:t>DTR Questionnaire Support</a:t>
            </a:r>
          </a:p>
        </p:txBody>
      </p:sp>
      <p:sp>
        <p:nvSpPr>
          <p:cNvPr id="2" name="Text Placeholder 4">
            <a:extLst>
              <a:ext uri="{FF2B5EF4-FFF2-40B4-BE49-F238E27FC236}">
                <a16:creationId xmlns:a16="http://schemas.microsoft.com/office/drawing/2014/main" id="{B1E46401-8CEE-081E-2F4F-2392619C2870}"/>
              </a:ext>
            </a:extLst>
          </p:cNvPr>
          <p:cNvSpPr>
            <a:spLocks noGrp="1"/>
          </p:cNvSpPr>
          <p:nvPr>
            <p:ph type="body" sz="quarter" idx="14"/>
          </p:nvPr>
        </p:nvSpPr>
        <p:spPr>
          <a:xfrm>
            <a:off x="3974739" y="1452134"/>
            <a:ext cx="8016155" cy="4854398"/>
          </a:xfrm>
        </p:spPr>
        <p:txBody>
          <a:bodyPr/>
          <a:lstStyle/>
          <a:p>
            <a:pPr>
              <a:lnSpc>
                <a:spcPct val="100000"/>
              </a:lnSpc>
              <a:spcAft>
                <a:spcPts val="600"/>
              </a:spcAft>
            </a:pPr>
            <a:r>
              <a:rPr lang="en-US" b="1" dirty="0"/>
              <a:t>Standard </a:t>
            </a:r>
            <a:r>
              <a:rPr lang="en-US" dirty="0"/>
              <a:t>or</a:t>
            </a:r>
            <a:r>
              <a:rPr lang="en-US" b="1" dirty="0"/>
              <a:t> Adaptive Questionnaires</a:t>
            </a:r>
            <a:endParaRPr lang="en-CA" b="1" dirty="0"/>
          </a:p>
          <a:p>
            <a:pPr marL="731520" indent="-274320" defTabSz="457200" fontAlgn="base">
              <a:lnSpc>
                <a:spcPts val="2300"/>
              </a:lnSpc>
              <a:spcBef>
                <a:spcPts val="1200"/>
              </a:spcBef>
              <a:spcAft>
                <a:spcPts val="1200"/>
              </a:spcAft>
              <a:buFont typeface="Wingdings" panose="05000000000000000000" pitchFamily="2" charset="2"/>
              <a:buChar char="§"/>
            </a:pPr>
            <a:r>
              <a:rPr lang="en-US" sz="2000" dirty="0"/>
              <a:t>Benefits and Disadvantages?</a:t>
            </a:r>
          </a:p>
          <a:p>
            <a:pPr marL="731520" indent="-274320" defTabSz="457200" fontAlgn="base">
              <a:lnSpc>
                <a:spcPts val="2300"/>
              </a:lnSpc>
              <a:spcBef>
                <a:spcPts val="1200"/>
              </a:spcBef>
              <a:spcAft>
                <a:spcPts val="1200"/>
              </a:spcAft>
              <a:buClrTx/>
              <a:buFont typeface="Wingdings" panose="05000000000000000000" pitchFamily="2" charset="2"/>
              <a:buChar char="§"/>
            </a:pPr>
            <a:r>
              <a:rPr lang="en-US" sz="2000" kern="1200" dirty="0">
                <a:solidFill>
                  <a:srgbClr val="472005"/>
                </a:solidFill>
                <a:latin typeface="+mn-lt"/>
                <a:ea typeface="+mn-ea"/>
                <a:cs typeface="+mn-cs"/>
              </a:rPr>
              <a:t>Payer decides which they want to use - and when!</a:t>
            </a:r>
          </a:p>
          <a:p>
            <a:pPr marL="731520" indent="-274320" defTabSz="457200" fontAlgn="base">
              <a:lnSpc>
                <a:spcPts val="2300"/>
              </a:lnSpc>
              <a:spcBef>
                <a:spcPts val="1200"/>
              </a:spcBef>
              <a:spcAft>
                <a:spcPts val="1200"/>
              </a:spcAft>
              <a:buClrTx/>
              <a:buFont typeface="Wingdings" panose="05000000000000000000" pitchFamily="2" charset="2"/>
              <a:buChar char="§"/>
            </a:pPr>
            <a:r>
              <a:rPr lang="en-US" sz="2000" kern="1200" dirty="0">
                <a:solidFill>
                  <a:srgbClr val="472005"/>
                </a:solidFill>
                <a:latin typeface="+mn-lt"/>
                <a:ea typeface="+mn-ea"/>
                <a:cs typeface="+mn-cs"/>
              </a:rPr>
              <a:t>Clients must support both - dynamic determination</a:t>
            </a:r>
          </a:p>
          <a:p>
            <a:pPr marL="731520" indent="-274320" defTabSz="457200" fontAlgn="base">
              <a:lnSpc>
                <a:spcPts val="2300"/>
              </a:lnSpc>
              <a:spcBef>
                <a:spcPts val="600"/>
              </a:spcBef>
              <a:spcAft>
                <a:spcPts val="600"/>
              </a:spcAft>
              <a:buClrTx/>
              <a:buFont typeface="Wingdings" panose="05000000000000000000" pitchFamily="2" charset="2"/>
              <a:buChar char="§"/>
            </a:pPr>
            <a:r>
              <a:rPr lang="en-US" sz="2000" kern="1200" dirty="0">
                <a:solidFill>
                  <a:srgbClr val="472005"/>
                </a:solidFill>
                <a:latin typeface="+mn-lt"/>
                <a:ea typeface="+mn-ea"/>
                <a:cs typeface="+mn-cs"/>
              </a:rPr>
              <a:t>Payer </a:t>
            </a:r>
            <a:r>
              <a:rPr lang="en-US" sz="2000" dirty="0"/>
              <a:t>should consider…</a:t>
            </a:r>
          </a:p>
          <a:p>
            <a:pPr marL="1097280" lvl="1" indent="-342900" defTabSz="457200" fontAlgn="base">
              <a:lnSpc>
                <a:spcPts val="2300"/>
              </a:lnSpc>
              <a:spcBef>
                <a:spcPts val="0"/>
              </a:spcBef>
              <a:spcAft>
                <a:spcPts val="300"/>
              </a:spcAft>
            </a:pPr>
            <a:r>
              <a:rPr lang="en-US" sz="1600" kern="1200" dirty="0">
                <a:solidFill>
                  <a:srgbClr val="472005"/>
                </a:solidFill>
                <a:latin typeface="+mn-lt"/>
                <a:ea typeface="+mn-ea"/>
                <a:cs typeface="+mn-cs"/>
              </a:rPr>
              <a:t>Current internal </a:t>
            </a:r>
            <a:r>
              <a:rPr lang="en-US" sz="1600" dirty="0"/>
              <a:t>design – initial lift?</a:t>
            </a:r>
          </a:p>
          <a:p>
            <a:pPr marL="1097280" lvl="1" indent="-342900" defTabSz="457200" fontAlgn="base">
              <a:lnSpc>
                <a:spcPts val="2300"/>
              </a:lnSpc>
              <a:spcBef>
                <a:spcPts val="0"/>
              </a:spcBef>
              <a:spcAft>
                <a:spcPts val="300"/>
              </a:spcAft>
            </a:pPr>
            <a:r>
              <a:rPr lang="en-US" sz="1600" dirty="0"/>
              <a:t>Able and/or willing to make Prior Auth determination early?</a:t>
            </a:r>
          </a:p>
          <a:p>
            <a:pPr marL="731520" indent="-274320" defTabSz="457200" fontAlgn="base">
              <a:lnSpc>
                <a:spcPts val="2300"/>
              </a:lnSpc>
              <a:spcBef>
                <a:spcPts val="1200"/>
              </a:spcBef>
              <a:spcAft>
                <a:spcPts val="600"/>
              </a:spcAft>
              <a:buClrTx/>
              <a:buFont typeface="Wingdings" panose="05000000000000000000" pitchFamily="2" charset="2"/>
              <a:buChar char="§"/>
            </a:pPr>
            <a:r>
              <a:rPr lang="en-US" sz="2000" kern="1200" dirty="0">
                <a:solidFill>
                  <a:srgbClr val="472005"/>
                </a:solidFill>
                <a:latin typeface="+mn-lt"/>
                <a:ea typeface="+mn-ea"/>
                <a:cs typeface="+mn-cs"/>
              </a:rPr>
              <a:t>Client </a:t>
            </a:r>
            <a:r>
              <a:rPr lang="en-US" sz="2000" dirty="0"/>
              <a:t>should consider…</a:t>
            </a:r>
          </a:p>
          <a:p>
            <a:pPr marL="1097280" lvl="1" indent="-342900" defTabSz="457200" fontAlgn="base">
              <a:lnSpc>
                <a:spcPts val="2300"/>
              </a:lnSpc>
              <a:spcBef>
                <a:spcPts val="0"/>
              </a:spcBef>
              <a:spcAft>
                <a:spcPts val="300"/>
              </a:spcAft>
            </a:pPr>
            <a:r>
              <a:rPr lang="en-US" sz="1600" dirty="0"/>
              <a:t>Current Payers’ preferences known?</a:t>
            </a:r>
          </a:p>
          <a:p>
            <a:pPr marL="1097280" lvl="1" indent="-342900" defTabSz="457200" fontAlgn="base">
              <a:lnSpc>
                <a:spcPts val="2300"/>
              </a:lnSpc>
              <a:spcBef>
                <a:spcPts val="0"/>
              </a:spcBef>
              <a:spcAft>
                <a:spcPts val="300"/>
              </a:spcAft>
            </a:pPr>
            <a:r>
              <a:rPr lang="en-US" sz="1600" kern="1200" dirty="0">
                <a:solidFill>
                  <a:srgbClr val="472005"/>
                </a:solidFill>
                <a:latin typeface="+mn-lt"/>
                <a:ea typeface="+mn-ea"/>
                <a:cs typeface="+mn-cs"/>
              </a:rPr>
              <a:t>Otherwise, likely best </a:t>
            </a:r>
            <a:r>
              <a:rPr lang="en-US" sz="1600" dirty="0"/>
              <a:t>to start with Standard – knock the hard one out first</a:t>
            </a:r>
          </a:p>
        </p:txBody>
      </p:sp>
    </p:spTree>
    <p:extLst>
      <p:ext uri="{BB962C8B-B14F-4D97-AF65-F5344CB8AC3E}">
        <p14:creationId xmlns:p14="http://schemas.microsoft.com/office/powerpoint/2010/main" val="92974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B895D-8698-8210-54E4-749E8961197A}"/>
            </a:ext>
          </a:extLst>
        </p:cNvPr>
        <p:cNvGrpSpPr/>
        <p:nvPr/>
      </p:nvGrpSpPr>
      <p:grpSpPr>
        <a:xfrm>
          <a:off x="0" y="0"/>
          <a:ext cx="0" cy="0"/>
          <a:chOff x="0" y="0"/>
          <a:chExt cx="0" cy="0"/>
        </a:xfrm>
      </p:grpSpPr>
      <p:sp>
        <p:nvSpPr>
          <p:cNvPr id="3" name="Title 3">
            <a:extLst>
              <a:ext uri="{FF2B5EF4-FFF2-40B4-BE49-F238E27FC236}">
                <a16:creationId xmlns:a16="http://schemas.microsoft.com/office/drawing/2014/main" id="{6E2C469E-4A2D-851F-CB6B-F6B32E351B88}"/>
              </a:ext>
            </a:extLst>
          </p:cNvPr>
          <p:cNvSpPr>
            <a:spLocks noGrp="1"/>
          </p:cNvSpPr>
          <p:nvPr>
            <p:ph type="title"/>
          </p:nvPr>
        </p:nvSpPr>
        <p:spPr>
          <a:xfrm>
            <a:off x="3951214" y="197346"/>
            <a:ext cx="7654644" cy="775778"/>
          </a:xfrm>
        </p:spPr>
        <p:txBody>
          <a:bodyPr/>
          <a:lstStyle/>
          <a:p>
            <a:r>
              <a:rPr lang="en-CA" dirty="0"/>
              <a:t>DTR $questionnaire-package</a:t>
            </a:r>
          </a:p>
        </p:txBody>
      </p:sp>
      <p:sp>
        <p:nvSpPr>
          <p:cNvPr id="7" name="TextBox 6">
            <a:extLst>
              <a:ext uri="{FF2B5EF4-FFF2-40B4-BE49-F238E27FC236}">
                <a16:creationId xmlns:a16="http://schemas.microsoft.com/office/drawing/2014/main" id="{8235C6B9-A8D4-088E-4B72-38A1D727F07C}"/>
              </a:ext>
            </a:extLst>
          </p:cNvPr>
          <p:cNvSpPr txBox="1"/>
          <p:nvPr/>
        </p:nvSpPr>
        <p:spPr>
          <a:xfrm>
            <a:off x="3858014" y="1427678"/>
            <a:ext cx="7925491" cy="2323713"/>
          </a:xfrm>
          <a:prstGeom prst="rect">
            <a:avLst/>
          </a:prstGeom>
          <a:noFill/>
        </p:spPr>
        <p:txBody>
          <a:bodyPr wrap="square">
            <a:spAutoFit/>
          </a:bodyPr>
          <a:lstStyle/>
          <a:p>
            <a:pPr marL="388620" lvl="1" indent="-342900">
              <a:spcBef>
                <a:spcPts val="1200"/>
              </a:spcBef>
              <a:spcAft>
                <a:spcPts val="600"/>
              </a:spcAft>
              <a:buClr>
                <a:schemeClr val="accent1">
                  <a:lumMod val="50000"/>
                </a:schemeClr>
              </a:buClr>
              <a:buFont typeface="Wingdings" panose="05000000000000000000" pitchFamily="2" charset="2"/>
              <a:buChar char="§"/>
              <a:defRPr/>
            </a:pPr>
            <a:r>
              <a:rPr lang="en-US" sz="2000" kern="1200" dirty="0">
                <a:solidFill>
                  <a:srgbClr val="472005"/>
                </a:solidFill>
                <a:latin typeface="+mn-lt"/>
                <a:ea typeface="+mn-ea"/>
                <a:cs typeface="+mn-cs"/>
              </a:rPr>
              <a:t>Central (required) functionality between DTR client and Payer</a:t>
            </a:r>
          </a:p>
          <a:p>
            <a:pPr marL="388620" lvl="1" indent="-342900">
              <a:spcBef>
                <a:spcPts val="1200"/>
              </a:spcBef>
              <a:spcAft>
                <a:spcPts val="600"/>
              </a:spcAft>
              <a:buClr>
                <a:schemeClr val="accent1">
                  <a:lumMod val="50000"/>
                </a:schemeClr>
              </a:buClr>
              <a:buFont typeface="Wingdings" panose="05000000000000000000" pitchFamily="2" charset="2"/>
              <a:buChar char="§"/>
              <a:defRPr/>
            </a:pPr>
            <a:r>
              <a:rPr lang="en-US" sz="2000" kern="1200" dirty="0">
                <a:solidFill>
                  <a:srgbClr val="472005"/>
                </a:solidFill>
                <a:latin typeface="+mn-lt"/>
                <a:ea typeface="+mn-ea"/>
                <a:cs typeface="+mn-cs"/>
              </a:rPr>
              <a:t>Retrieves “package” of necessary Questionnaires, </a:t>
            </a:r>
            <a:r>
              <a:rPr lang="en-US" sz="2000" kern="1200" dirty="0" err="1">
                <a:solidFill>
                  <a:srgbClr val="472005"/>
                </a:solidFill>
                <a:latin typeface="+mn-lt"/>
                <a:ea typeface="+mn-ea"/>
                <a:cs typeface="+mn-cs"/>
              </a:rPr>
              <a:t>QuestionnaireResponses</a:t>
            </a:r>
            <a:r>
              <a:rPr lang="en-US" sz="2000" kern="1200" dirty="0">
                <a:solidFill>
                  <a:srgbClr val="472005"/>
                </a:solidFill>
                <a:latin typeface="+mn-lt"/>
                <a:ea typeface="+mn-ea"/>
                <a:cs typeface="+mn-cs"/>
              </a:rPr>
              <a:t>, CQL libraries, and Value sets</a:t>
            </a:r>
          </a:p>
          <a:p>
            <a:pPr marL="388620" lvl="1" indent="-342900">
              <a:spcBef>
                <a:spcPts val="1200"/>
              </a:spcBef>
              <a:spcAft>
                <a:spcPts val="600"/>
              </a:spcAft>
              <a:buClr>
                <a:schemeClr val="accent1">
                  <a:lumMod val="50000"/>
                </a:schemeClr>
              </a:buClr>
              <a:buFont typeface="Wingdings" panose="05000000000000000000" pitchFamily="2" charset="2"/>
              <a:buChar char="§"/>
              <a:defRPr/>
            </a:pPr>
            <a:r>
              <a:rPr lang="en-US" sz="2000" kern="1200" dirty="0">
                <a:solidFill>
                  <a:srgbClr val="472005"/>
                </a:solidFill>
                <a:latin typeface="+mn-lt"/>
                <a:ea typeface="+mn-ea"/>
                <a:cs typeface="+mn-cs"/>
              </a:rPr>
              <a:t>Input parameters required should be the focus:</a:t>
            </a:r>
          </a:p>
          <a:p>
            <a:pPr marL="388620" lvl="1" indent="-342900">
              <a:spcBef>
                <a:spcPts val="1200"/>
              </a:spcBef>
              <a:spcAft>
                <a:spcPts val="600"/>
              </a:spcAft>
              <a:buClr>
                <a:srgbClr val="A91F24"/>
              </a:buClr>
              <a:buFont typeface="Wingdings" panose="05000000000000000000" pitchFamily="2" charset="2"/>
              <a:buChar char="§"/>
              <a:defRPr/>
            </a:pPr>
            <a:endParaRPr lang="en-US" sz="2000" kern="1200" dirty="0">
              <a:solidFill>
                <a:srgbClr val="472005"/>
              </a:solidFill>
              <a:latin typeface="+mn-lt"/>
              <a:ea typeface="+mn-ea"/>
              <a:cs typeface="+mn-cs"/>
            </a:endParaRPr>
          </a:p>
        </p:txBody>
      </p:sp>
      <p:sp>
        <p:nvSpPr>
          <p:cNvPr id="9" name="TextBox 8">
            <a:extLst>
              <a:ext uri="{FF2B5EF4-FFF2-40B4-BE49-F238E27FC236}">
                <a16:creationId xmlns:a16="http://schemas.microsoft.com/office/drawing/2014/main" id="{DF9B708F-607B-2835-227D-7708F823A7BB}"/>
              </a:ext>
            </a:extLst>
          </p:cNvPr>
          <p:cNvSpPr txBox="1"/>
          <p:nvPr/>
        </p:nvSpPr>
        <p:spPr>
          <a:xfrm>
            <a:off x="4216139" y="3245672"/>
            <a:ext cx="6094428" cy="1769715"/>
          </a:xfrm>
          <a:prstGeom prst="rect">
            <a:avLst/>
          </a:prstGeom>
          <a:noFill/>
        </p:spPr>
        <p:txBody>
          <a:bodyPr wrap="square">
            <a:spAutoFit/>
          </a:bodyPr>
          <a:lstStyle/>
          <a:p>
            <a:pPr marL="274320" marR="0" lvl="1" indent="-228600" algn="l" defTabSz="914400" rtl="0" eaLnBrk="1" fontAlgn="auto" latinLnBrk="0" hangingPunct="1">
              <a:lnSpc>
                <a:spcPct val="100000"/>
              </a:lnSpc>
              <a:spcBef>
                <a:spcPts val="600"/>
              </a:spcBef>
              <a:spcAft>
                <a:spcPts val="600"/>
              </a:spcAft>
              <a:buClr>
                <a:schemeClr val="accent1">
                  <a:lumMod val="50000"/>
                </a:schemeClr>
              </a:buClr>
              <a:buSzTx/>
              <a:buFont typeface="Arial" panose="020B0604020202020204" pitchFamily="34" charset="0"/>
              <a:buChar char="‒"/>
              <a:tabLst/>
              <a:defRPr/>
            </a:pPr>
            <a:r>
              <a:rPr lang="en-US" sz="1800" kern="1200" dirty="0">
                <a:solidFill>
                  <a:srgbClr val="472005"/>
                </a:solidFill>
                <a:latin typeface="+mn-lt"/>
                <a:ea typeface="+mn-ea"/>
                <a:cs typeface="+mn-cs"/>
              </a:rPr>
              <a:t>Coverage is required (CRD profiled) </a:t>
            </a:r>
          </a:p>
          <a:p>
            <a:pPr marL="274320" marR="0" lvl="1" indent="-228600" algn="l" defTabSz="914400" rtl="0" eaLnBrk="1" fontAlgn="auto" latinLnBrk="0" hangingPunct="1">
              <a:lnSpc>
                <a:spcPct val="100000"/>
              </a:lnSpc>
              <a:spcBef>
                <a:spcPts val="600"/>
              </a:spcBef>
              <a:spcAft>
                <a:spcPts val="600"/>
              </a:spcAft>
              <a:buClr>
                <a:schemeClr val="accent1">
                  <a:lumMod val="50000"/>
                </a:schemeClr>
              </a:buClr>
              <a:buSzTx/>
              <a:buFont typeface="Arial" panose="020B0604020202020204" pitchFamily="34" charset="0"/>
              <a:buChar char="‒"/>
              <a:tabLst/>
              <a:defRPr/>
            </a:pPr>
            <a:r>
              <a:rPr lang="en-US" sz="1800" kern="1200" dirty="0">
                <a:solidFill>
                  <a:srgbClr val="472005"/>
                </a:solidFill>
                <a:latin typeface="+mn-lt"/>
                <a:ea typeface="+mn-ea"/>
                <a:cs typeface="+mn-cs"/>
              </a:rPr>
              <a:t>Will have at least…</a:t>
            </a:r>
          </a:p>
          <a:p>
            <a:pPr marL="411480" marR="0" lvl="2" indent="-137160" algn="l" defTabSz="914400" rtl="0" eaLnBrk="1" fontAlgn="auto" latinLnBrk="0" hangingPunct="1">
              <a:lnSpc>
                <a:spcPct val="100000"/>
              </a:lnSpc>
              <a:spcBef>
                <a:spcPts val="0"/>
              </a:spcBef>
              <a:spcAft>
                <a:spcPts val="600"/>
              </a:spcAft>
              <a:buClr>
                <a:schemeClr val="accent1">
                  <a:lumMod val="50000"/>
                </a:schemeClr>
              </a:buClr>
              <a:buSzTx/>
              <a:buFont typeface="Arial" panose="020B0604020202020204" pitchFamily="34" charset="0"/>
              <a:buChar char="•"/>
              <a:tabLst/>
              <a:defRPr/>
            </a:pPr>
            <a:r>
              <a:rPr lang="en-US" sz="1600" kern="1200" dirty="0">
                <a:solidFill>
                  <a:srgbClr val="472005"/>
                </a:solidFill>
                <a:latin typeface="+mn-lt"/>
                <a:ea typeface="+mn-ea"/>
                <a:cs typeface="+mn-cs"/>
              </a:rPr>
              <a:t>The canonical (url) for a specific Questionnaire</a:t>
            </a:r>
          </a:p>
          <a:p>
            <a:pPr marL="411480" marR="0" lvl="2" indent="-137160" algn="l" defTabSz="914400" rtl="0" eaLnBrk="1" fontAlgn="auto" latinLnBrk="0" hangingPunct="1">
              <a:lnSpc>
                <a:spcPct val="100000"/>
              </a:lnSpc>
              <a:spcBef>
                <a:spcPts val="0"/>
              </a:spcBef>
              <a:spcAft>
                <a:spcPts val="600"/>
              </a:spcAft>
              <a:buClr>
                <a:schemeClr val="accent1">
                  <a:lumMod val="50000"/>
                </a:schemeClr>
              </a:buClr>
              <a:buSzTx/>
              <a:buFont typeface="Arial" panose="020B0604020202020204" pitchFamily="34" charset="0"/>
              <a:buChar char="•"/>
              <a:tabLst/>
              <a:defRPr/>
            </a:pPr>
            <a:r>
              <a:rPr lang="en-US" sz="1600" kern="1200" dirty="0">
                <a:solidFill>
                  <a:srgbClr val="472005"/>
                </a:solidFill>
                <a:latin typeface="+mn-lt"/>
                <a:ea typeface="+mn-ea"/>
                <a:cs typeface="+mn-cs"/>
              </a:rPr>
              <a:t>One or more Request/Encounter resources</a:t>
            </a:r>
          </a:p>
          <a:p>
            <a:pPr marL="411480" marR="0" lvl="2" indent="-137160" algn="l" defTabSz="914400" rtl="0" eaLnBrk="1" fontAlgn="auto" latinLnBrk="0" hangingPunct="1">
              <a:lnSpc>
                <a:spcPct val="100000"/>
              </a:lnSpc>
              <a:spcBef>
                <a:spcPts val="0"/>
              </a:spcBef>
              <a:spcAft>
                <a:spcPts val="600"/>
              </a:spcAft>
              <a:buClr>
                <a:schemeClr val="accent1">
                  <a:lumMod val="50000"/>
                </a:schemeClr>
              </a:buClr>
              <a:buSzTx/>
              <a:buFont typeface="Arial" panose="020B0604020202020204" pitchFamily="34" charset="0"/>
              <a:buChar char="•"/>
              <a:tabLst/>
              <a:defRPr/>
            </a:pPr>
            <a:r>
              <a:rPr lang="en-US" sz="1600" kern="1200" dirty="0">
                <a:solidFill>
                  <a:srgbClr val="472005"/>
                </a:solidFill>
                <a:latin typeface="+mn-lt"/>
                <a:ea typeface="+mn-ea"/>
                <a:cs typeface="+mn-cs"/>
              </a:rPr>
              <a:t>A context ID from CRD or PAS</a:t>
            </a:r>
            <a:endParaRPr lang="en-US" sz="2000" kern="1200" dirty="0">
              <a:solidFill>
                <a:srgbClr val="472005"/>
              </a:solidFill>
              <a:latin typeface="+mn-lt"/>
              <a:ea typeface="+mn-ea"/>
              <a:cs typeface="+mn-cs"/>
            </a:endParaRPr>
          </a:p>
        </p:txBody>
      </p:sp>
    </p:spTree>
    <p:extLst>
      <p:ext uri="{BB962C8B-B14F-4D97-AF65-F5344CB8AC3E}">
        <p14:creationId xmlns:p14="http://schemas.microsoft.com/office/powerpoint/2010/main" val="11612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4A9B0-517E-F56D-4F89-BD424527CFC0}"/>
            </a:ext>
          </a:extLst>
        </p:cNvPr>
        <p:cNvGrpSpPr/>
        <p:nvPr/>
      </p:nvGrpSpPr>
      <p:grpSpPr>
        <a:xfrm>
          <a:off x="0" y="0"/>
          <a:ext cx="0" cy="0"/>
          <a:chOff x="0" y="0"/>
          <a:chExt cx="0" cy="0"/>
        </a:xfrm>
      </p:grpSpPr>
      <p:sp>
        <p:nvSpPr>
          <p:cNvPr id="5" name="Title 3">
            <a:extLst>
              <a:ext uri="{FF2B5EF4-FFF2-40B4-BE49-F238E27FC236}">
                <a16:creationId xmlns:a16="http://schemas.microsoft.com/office/drawing/2014/main" id="{D12C70DE-5399-2A5C-D2F8-0DA17272E965}"/>
              </a:ext>
            </a:extLst>
          </p:cNvPr>
          <p:cNvSpPr>
            <a:spLocks noGrp="1"/>
          </p:cNvSpPr>
          <p:nvPr>
            <p:ph type="title"/>
          </p:nvPr>
        </p:nvSpPr>
        <p:spPr>
          <a:xfrm>
            <a:off x="3374796" y="197346"/>
            <a:ext cx="8231062" cy="775778"/>
          </a:xfrm>
        </p:spPr>
        <p:txBody>
          <a:bodyPr/>
          <a:lstStyle/>
          <a:p>
            <a:r>
              <a:rPr lang="en-CA" dirty="0"/>
              <a:t>DTR Internals</a:t>
            </a:r>
          </a:p>
        </p:txBody>
      </p:sp>
      <p:sp>
        <p:nvSpPr>
          <p:cNvPr id="2" name="Text Placeholder 4">
            <a:extLst>
              <a:ext uri="{FF2B5EF4-FFF2-40B4-BE49-F238E27FC236}">
                <a16:creationId xmlns:a16="http://schemas.microsoft.com/office/drawing/2014/main" id="{B632E1EF-84BD-B9A5-55A1-FBFAD70B82FE}"/>
              </a:ext>
            </a:extLst>
          </p:cNvPr>
          <p:cNvSpPr>
            <a:spLocks noGrp="1"/>
          </p:cNvSpPr>
          <p:nvPr>
            <p:ph type="body" sz="quarter" idx="14"/>
          </p:nvPr>
        </p:nvSpPr>
        <p:spPr>
          <a:xfrm>
            <a:off x="3974740" y="1452134"/>
            <a:ext cx="7849086" cy="5090068"/>
          </a:xfrm>
        </p:spPr>
        <p:txBody>
          <a:bodyPr/>
          <a:lstStyle/>
          <a:p>
            <a:pPr>
              <a:lnSpc>
                <a:spcPct val="100000"/>
              </a:lnSpc>
              <a:spcAft>
                <a:spcPts val="600"/>
              </a:spcAft>
            </a:pPr>
            <a:r>
              <a:rPr lang="en-US" b="1" dirty="0"/>
              <a:t>CQL is fundamental</a:t>
            </a:r>
            <a:endParaRPr lang="en-CA" b="1" dirty="0"/>
          </a:p>
          <a:p>
            <a:pPr marL="731520" indent="-274320" defTabSz="457200" fontAlgn="base">
              <a:lnSpc>
                <a:spcPts val="2300"/>
              </a:lnSpc>
              <a:spcBef>
                <a:spcPts val="300"/>
              </a:spcBef>
              <a:spcAft>
                <a:spcPts val="600"/>
              </a:spcAft>
              <a:buFont typeface="Wingdings" panose="05000000000000000000" pitchFamily="2" charset="2"/>
              <a:buChar char="§"/>
            </a:pPr>
            <a:r>
              <a:rPr lang="en-US" sz="2000" dirty="0"/>
              <a:t>Not called out in regulation – required by DTR</a:t>
            </a:r>
          </a:p>
          <a:p>
            <a:pPr marL="731520" indent="-274320" defTabSz="457200" fontAlgn="base">
              <a:lnSpc>
                <a:spcPts val="2300"/>
              </a:lnSpc>
              <a:spcBef>
                <a:spcPts val="300"/>
              </a:spcBef>
              <a:spcAft>
                <a:spcPts val="600"/>
              </a:spcAft>
              <a:buClrTx/>
              <a:buFont typeface="Wingdings" panose="05000000000000000000" pitchFamily="2" charset="2"/>
              <a:buChar char="§"/>
            </a:pPr>
            <a:r>
              <a:rPr lang="en-US" sz="2000" dirty="0"/>
              <a:t>Leveraged for both Standard and Adaptive forms</a:t>
            </a:r>
            <a:endParaRPr lang="en-US" sz="2000" kern="1200" dirty="0">
              <a:solidFill>
                <a:srgbClr val="472005"/>
              </a:solidFill>
              <a:latin typeface="+mn-lt"/>
              <a:ea typeface="+mn-ea"/>
              <a:cs typeface="+mn-cs"/>
            </a:endParaRPr>
          </a:p>
          <a:p>
            <a:pPr marL="731520" indent="-274320" defTabSz="457200" fontAlgn="base">
              <a:lnSpc>
                <a:spcPts val="2300"/>
              </a:lnSpc>
              <a:spcBef>
                <a:spcPts val="300"/>
              </a:spcBef>
              <a:spcAft>
                <a:spcPts val="600"/>
              </a:spcAft>
              <a:buClrTx/>
              <a:buFont typeface="Wingdings" panose="05000000000000000000" pitchFamily="2" charset="2"/>
              <a:buChar char="§"/>
            </a:pPr>
            <a:r>
              <a:rPr lang="en-US" sz="2000" kern="1200" dirty="0">
                <a:solidFill>
                  <a:srgbClr val="472005"/>
                </a:solidFill>
                <a:latin typeface="+mn-lt"/>
                <a:ea typeface="+mn-ea"/>
                <a:cs typeface="+mn-cs"/>
              </a:rPr>
              <a:t>Can drive logic within Standard forms</a:t>
            </a:r>
            <a:endParaRPr lang="en-US" sz="2000" dirty="0"/>
          </a:p>
          <a:p>
            <a:pPr>
              <a:lnSpc>
                <a:spcPct val="100000"/>
              </a:lnSpc>
              <a:spcBef>
                <a:spcPts val="2400"/>
              </a:spcBef>
              <a:spcAft>
                <a:spcPts val="600"/>
              </a:spcAft>
            </a:pPr>
            <a:r>
              <a:rPr lang="en-US" sz="2000" b="1" dirty="0"/>
              <a:t>Necessary Extensions </a:t>
            </a:r>
            <a:endParaRPr lang="en-CA" sz="2000" b="1" dirty="0"/>
          </a:p>
          <a:p>
            <a:pPr marL="800100" indent="-342900" defTabSz="457200" fontAlgn="base">
              <a:lnSpc>
                <a:spcPts val="2300"/>
              </a:lnSpc>
              <a:spcBef>
                <a:spcPts val="300"/>
              </a:spcBef>
              <a:spcAft>
                <a:spcPts val="600"/>
              </a:spcAft>
              <a:buFont typeface="Arial" panose="020B0604020202020204" pitchFamily="34" charset="0"/>
              <a:buChar char="↑"/>
            </a:pPr>
            <a:r>
              <a:rPr lang="en-US" sz="2000" dirty="0"/>
              <a:t>Coverage Information (</a:t>
            </a:r>
            <a:r>
              <a:rPr lang="en-US" sz="1800" dirty="0">
                <a:solidFill>
                  <a:srgbClr val="4BACC6">
                    <a:lumMod val="50000"/>
                  </a:srgbClr>
                </a:solidFill>
                <a:latin typeface="Consolas" panose="020B0609020204030204" pitchFamily="49" charset="0"/>
                <a:ea typeface="Calibri" panose="020F0502020204030204" pitchFamily="34" charset="0"/>
                <a:cs typeface="Calibri" panose="020F0502020204030204" pitchFamily="34" charset="0"/>
              </a:rPr>
              <a:t>coverage-information</a:t>
            </a:r>
            <a:r>
              <a:rPr lang="en-US" sz="2000" dirty="0"/>
              <a:t>)</a:t>
            </a:r>
          </a:p>
          <a:p>
            <a:pPr marL="800100" indent="-342900" defTabSz="457200" fontAlgn="base">
              <a:lnSpc>
                <a:spcPts val="2300"/>
              </a:lnSpc>
              <a:spcBef>
                <a:spcPts val="300"/>
              </a:spcBef>
              <a:spcAft>
                <a:spcPts val="600"/>
              </a:spcAft>
              <a:buFont typeface="Arial" panose="020B0604020202020204" pitchFamily="34" charset="0"/>
              <a:buChar char="↑"/>
            </a:pPr>
            <a:r>
              <a:rPr lang="en-US" sz="2000" dirty="0"/>
              <a:t>Information Origin (</a:t>
            </a:r>
            <a:r>
              <a:rPr lang="en-US" sz="1800" dirty="0">
                <a:solidFill>
                  <a:srgbClr val="4BACC6">
                    <a:lumMod val="50000"/>
                  </a:srgbClr>
                </a:solidFill>
                <a:latin typeface="Consolas" panose="020B0609020204030204" pitchFamily="49" charset="0"/>
                <a:ea typeface="Calibri" panose="020F0502020204030204" pitchFamily="34" charset="0"/>
                <a:cs typeface="Calibri" panose="020F0502020204030204" pitchFamily="34" charset="0"/>
              </a:rPr>
              <a:t>Information-origin</a:t>
            </a:r>
            <a:r>
              <a:rPr lang="en-US" sz="2000" dirty="0"/>
              <a:t>)</a:t>
            </a:r>
          </a:p>
          <a:p>
            <a:pPr marL="800100" indent="-342900" defTabSz="457200" fontAlgn="base">
              <a:lnSpc>
                <a:spcPts val="2300"/>
              </a:lnSpc>
              <a:spcBef>
                <a:spcPts val="300"/>
              </a:spcBef>
              <a:spcAft>
                <a:spcPts val="600"/>
              </a:spcAft>
              <a:buFont typeface="Arial" panose="020B0604020202020204" pitchFamily="34" charset="0"/>
              <a:buChar char="↑"/>
            </a:pPr>
            <a:r>
              <a:rPr lang="en-US" sz="2000" dirty="0"/>
              <a:t>Intended Use (</a:t>
            </a:r>
            <a:r>
              <a:rPr lang="en-US" sz="1800" dirty="0" err="1">
                <a:solidFill>
                  <a:srgbClr val="4BACC6">
                    <a:lumMod val="50000"/>
                  </a:srgbClr>
                </a:solidFill>
                <a:latin typeface="Consolas" panose="020B0609020204030204" pitchFamily="49" charset="0"/>
                <a:ea typeface="Calibri" panose="020F0502020204030204" pitchFamily="34" charset="0"/>
                <a:cs typeface="Calibri" panose="020F0502020204030204" pitchFamily="34" charset="0"/>
              </a:rPr>
              <a:t>intendedUse</a:t>
            </a:r>
            <a:r>
              <a:rPr lang="en-US" sz="2000" dirty="0"/>
              <a:t>)</a:t>
            </a:r>
          </a:p>
          <a:p>
            <a:pPr marL="800100" indent="-342900" defTabSz="457200" fontAlgn="base">
              <a:lnSpc>
                <a:spcPts val="2300"/>
              </a:lnSpc>
              <a:spcBef>
                <a:spcPts val="300"/>
              </a:spcBef>
              <a:spcAft>
                <a:spcPts val="600"/>
              </a:spcAft>
              <a:buFont typeface="Arial" panose="020B0604020202020204" pitchFamily="34" charset="0"/>
              <a:buChar char="↑"/>
            </a:pPr>
            <a:r>
              <a:rPr lang="en-US" sz="2000" dirty="0"/>
              <a:t>Questionnaire Response Context (</a:t>
            </a:r>
            <a:r>
              <a:rPr lang="en-US" sz="1800" dirty="0" err="1">
                <a:solidFill>
                  <a:srgbClr val="4BACC6">
                    <a:lumMod val="50000"/>
                  </a:srgbClr>
                </a:solidFill>
                <a:latin typeface="Consolas" panose="020B0609020204030204" pitchFamily="49" charset="0"/>
                <a:ea typeface="Calibri" panose="020F0502020204030204" pitchFamily="34" charset="0"/>
                <a:cs typeface="Calibri" panose="020F0502020204030204" pitchFamily="34" charset="0"/>
              </a:rPr>
              <a:t>qr</a:t>
            </a:r>
            <a:r>
              <a:rPr lang="en-US" sz="1800" dirty="0">
                <a:solidFill>
                  <a:srgbClr val="4BACC6">
                    <a:lumMod val="50000"/>
                  </a:srgbClr>
                </a:solidFill>
                <a:latin typeface="Consolas" panose="020B0609020204030204" pitchFamily="49" charset="0"/>
                <a:ea typeface="Calibri" panose="020F0502020204030204" pitchFamily="34" charset="0"/>
                <a:cs typeface="Calibri" panose="020F0502020204030204" pitchFamily="34" charset="0"/>
              </a:rPr>
              <a:t>-context</a:t>
            </a:r>
            <a:r>
              <a:rPr lang="en-US" sz="2000" dirty="0"/>
              <a:t>)</a:t>
            </a:r>
          </a:p>
          <a:p>
            <a:pPr marL="731520" indent="-274320" defTabSz="457200" fontAlgn="base">
              <a:lnSpc>
                <a:spcPts val="2300"/>
              </a:lnSpc>
              <a:spcBef>
                <a:spcPts val="300"/>
              </a:spcBef>
              <a:spcAft>
                <a:spcPts val="600"/>
              </a:spcAft>
              <a:buFont typeface="Wingdings" panose="05000000000000000000" pitchFamily="2" charset="2"/>
              <a:buChar char="§"/>
            </a:pPr>
            <a:r>
              <a:rPr lang="en-US" sz="2000" dirty="0"/>
              <a:t>Active Role (</a:t>
            </a:r>
            <a:r>
              <a:rPr lang="en-US" sz="1800" dirty="0">
                <a:solidFill>
                  <a:srgbClr val="4BACC6">
                    <a:lumMod val="50000"/>
                  </a:srgbClr>
                </a:solidFill>
                <a:latin typeface="Consolas" panose="020B0609020204030204" pitchFamily="49" charset="0"/>
                <a:ea typeface="Calibri" panose="020F0502020204030204" pitchFamily="34" charset="0"/>
                <a:cs typeface="Calibri" panose="020F0502020204030204" pitchFamily="34" charset="0"/>
              </a:rPr>
              <a:t>activeRole</a:t>
            </a:r>
            <a:r>
              <a:rPr lang="en-US" sz="2000" dirty="0"/>
              <a:t>)</a:t>
            </a:r>
          </a:p>
          <a:p>
            <a:pPr marL="731520" indent="-274320" defTabSz="457200" fontAlgn="base">
              <a:lnSpc>
                <a:spcPts val="2300"/>
              </a:lnSpc>
              <a:spcBef>
                <a:spcPts val="300"/>
              </a:spcBef>
              <a:spcAft>
                <a:spcPts val="600"/>
              </a:spcAft>
              <a:buFont typeface="Wingdings" panose="05000000000000000000" pitchFamily="2" charset="2"/>
              <a:buChar char="§"/>
            </a:pPr>
            <a:r>
              <a:rPr lang="en-US" sz="2000" dirty="0"/>
              <a:t>Alternative Expression (</a:t>
            </a:r>
            <a:r>
              <a:rPr lang="en-US" sz="1800" dirty="0" err="1">
                <a:solidFill>
                  <a:srgbClr val="4BACC6">
                    <a:lumMod val="50000"/>
                  </a:srgbClr>
                </a:solidFill>
                <a:latin typeface="Consolas" panose="020B0609020204030204" pitchFamily="49" charset="0"/>
                <a:ea typeface="Calibri" panose="020F0502020204030204" pitchFamily="34" charset="0"/>
                <a:cs typeface="Calibri" panose="020F0502020204030204" pitchFamily="34" charset="0"/>
              </a:rPr>
              <a:t>alternativeExpression</a:t>
            </a:r>
            <a:r>
              <a:rPr lang="en-US" sz="2000" dirty="0"/>
              <a:t>)</a:t>
            </a:r>
          </a:p>
          <a:p>
            <a:pPr marL="731520" indent="-274320" defTabSz="457200" fontAlgn="base">
              <a:lnSpc>
                <a:spcPts val="2300"/>
              </a:lnSpc>
              <a:spcBef>
                <a:spcPts val="600"/>
              </a:spcBef>
              <a:spcAft>
                <a:spcPts val="600"/>
              </a:spcAft>
              <a:buFont typeface="Wingdings" panose="05000000000000000000" pitchFamily="2" charset="2"/>
              <a:buChar char="§"/>
            </a:pPr>
            <a:endParaRPr lang="en-US" sz="2000" dirty="0"/>
          </a:p>
        </p:txBody>
      </p:sp>
    </p:spTree>
    <p:extLst>
      <p:ext uri="{BB962C8B-B14F-4D97-AF65-F5344CB8AC3E}">
        <p14:creationId xmlns:p14="http://schemas.microsoft.com/office/powerpoint/2010/main" val="2715188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95ECE2-B55A-0991-E39E-565B730816AE}"/>
            </a:ext>
          </a:extLst>
        </p:cNvPr>
        <p:cNvGrpSpPr/>
        <p:nvPr/>
      </p:nvGrpSpPr>
      <p:grpSpPr>
        <a:xfrm>
          <a:off x="0" y="0"/>
          <a:ext cx="0" cy="0"/>
          <a:chOff x="0" y="0"/>
          <a:chExt cx="0" cy="0"/>
        </a:xfrm>
      </p:grpSpPr>
      <p:sp>
        <p:nvSpPr>
          <p:cNvPr id="3" name="Title 3">
            <a:extLst>
              <a:ext uri="{FF2B5EF4-FFF2-40B4-BE49-F238E27FC236}">
                <a16:creationId xmlns:a16="http://schemas.microsoft.com/office/drawing/2014/main" id="{D33124D2-7F14-5B0A-8E37-C025CF5A68FE}"/>
              </a:ext>
            </a:extLst>
          </p:cNvPr>
          <p:cNvSpPr>
            <a:spLocks noGrp="1"/>
          </p:cNvSpPr>
          <p:nvPr>
            <p:ph type="title"/>
          </p:nvPr>
        </p:nvSpPr>
        <p:spPr>
          <a:xfrm>
            <a:off x="3951214" y="197346"/>
            <a:ext cx="7654644" cy="775778"/>
          </a:xfrm>
        </p:spPr>
        <p:txBody>
          <a:bodyPr/>
          <a:lstStyle/>
          <a:p>
            <a:r>
              <a:rPr lang="en-CA" dirty="0"/>
              <a:t>DTR Process Completion</a:t>
            </a:r>
          </a:p>
        </p:txBody>
      </p:sp>
      <p:sp>
        <p:nvSpPr>
          <p:cNvPr id="5" name="TextBox 4">
            <a:extLst>
              <a:ext uri="{FF2B5EF4-FFF2-40B4-BE49-F238E27FC236}">
                <a16:creationId xmlns:a16="http://schemas.microsoft.com/office/drawing/2014/main" id="{16DB2BE2-DE6B-984C-893D-307B5C8BF35A}"/>
              </a:ext>
            </a:extLst>
          </p:cNvPr>
          <p:cNvSpPr txBox="1"/>
          <p:nvPr/>
        </p:nvSpPr>
        <p:spPr>
          <a:xfrm>
            <a:off x="3895722" y="1426464"/>
            <a:ext cx="8066892" cy="2677656"/>
          </a:xfrm>
          <a:prstGeom prst="rect">
            <a:avLst/>
          </a:prstGeom>
          <a:noFill/>
        </p:spPr>
        <p:txBody>
          <a:bodyPr wrap="square">
            <a:spAutoFit/>
          </a:bodyPr>
          <a:lstStyle/>
          <a:p>
            <a:pPr marL="342900" lvl="1" indent="-342900" defTabSz="1219170">
              <a:spcBef>
                <a:spcPts val="1200"/>
              </a:spcBef>
              <a:spcAft>
                <a:spcPts val="400"/>
              </a:spcAft>
              <a:buClr>
                <a:schemeClr val="accent1">
                  <a:lumMod val="50000"/>
                </a:schemeClr>
              </a:buClr>
              <a:buFont typeface="Wingdings" panose="05000000000000000000" pitchFamily="2" charset="2"/>
              <a:buChar char="§"/>
              <a:defRPr/>
            </a:pPr>
            <a:r>
              <a:rPr lang="en-US" sz="2000" kern="1200" dirty="0">
                <a:solidFill>
                  <a:srgbClr val="472005"/>
                </a:solidFill>
                <a:latin typeface="+mn-lt"/>
                <a:ea typeface="+mn-ea"/>
                <a:cs typeface="+mn-cs"/>
              </a:rPr>
              <a:t>A completed QuestionnaireResponse must be saved to the EHR!</a:t>
            </a:r>
          </a:p>
          <a:p>
            <a:pPr marL="342900" lvl="1" indent="-342900" defTabSz="1219170">
              <a:spcBef>
                <a:spcPts val="1200"/>
              </a:spcBef>
              <a:spcAft>
                <a:spcPts val="400"/>
              </a:spcAft>
              <a:buClr>
                <a:schemeClr val="accent1">
                  <a:lumMod val="50000"/>
                </a:schemeClr>
              </a:buClr>
              <a:buFont typeface="Wingdings" panose="05000000000000000000" pitchFamily="2" charset="2"/>
              <a:buChar char="§"/>
              <a:defRPr/>
            </a:pPr>
            <a:r>
              <a:rPr lang="en-US" sz="2000" kern="1200" dirty="0">
                <a:solidFill>
                  <a:srgbClr val="472005"/>
                </a:solidFill>
                <a:latin typeface="+mn-lt"/>
                <a:ea typeface="+mn-ea"/>
                <a:cs typeface="+mn-cs"/>
              </a:rPr>
              <a:t>Note that DTR Clients must be able, at any point, to save a QuestionnaireResponse as ‘in-progress’ for resuming later</a:t>
            </a:r>
          </a:p>
          <a:p>
            <a:pPr marL="548640" lvl="2" indent="-228600">
              <a:spcBef>
                <a:spcPts val="600"/>
              </a:spcBef>
              <a:spcAft>
                <a:spcPts val="600"/>
              </a:spcAft>
              <a:buClr>
                <a:srgbClr val="A91F24">
                  <a:lumMod val="50000"/>
                </a:srgbClr>
              </a:buClr>
              <a:buFont typeface="Arial" panose="020B0604020202020204" pitchFamily="34" charset="0"/>
              <a:buChar char="‒"/>
              <a:defRPr/>
            </a:pPr>
            <a:r>
              <a:rPr kumimoji="0" lang="en-US" sz="1800" b="0" i="0" u="none" strike="noStrike" kern="1200" cap="none" spc="0" normalizeH="0" baseline="0" noProof="0" dirty="0">
                <a:ln>
                  <a:noFill/>
                </a:ln>
                <a:solidFill>
                  <a:srgbClr val="472005"/>
                </a:solidFill>
                <a:effectLst/>
                <a:uLnTx/>
                <a:uFillTx/>
                <a:latin typeface="Arial" panose="020B0604020202020204"/>
                <a:ea typeface="+mn-ea"/>
                <a:cs typeface="Arial"/>
                <a:sym typeface="Arial"/>
              </a:rPr>
              <a:t>Important but not ‘primary path’</a:t>
            </a:r>
            <a:endParaRPr lang="en-US" sz="2000" kern="1200" dirty="0">
              <a:solidFill>
                <a:srgbClr val="472005"/>
              </a:solidFill>
              <a:latin typeface="+mn-lt"/>
              <a:ea typeface="+mn-ea"/>
              <a:cs typeface="+mn-cs"/>
            </a:endParaRPr>
          </a:p>
          <a:p>
            <a:pPr marL="342900" lvl="1" indent="-342900" defTabSz="1219170">
              <a:spcBef>
                <a:spcPts val="1200"/>
              </a:spcBef>
              <a:spcAft>
                <a:spcPts val="400"/>
              </a:spcAft>
              <a:buClr>
                <a:schemeClr val="accent1">
                  <a:lumMod val="50000"/>
                </a:schemeClr>
              </a:buClr>
              <a:buFont typeface="Wingdings" panose="05000000000000000000" pitchFamily="2" charset="2"/>
              <a:buChar char="§"/>
              <a:defRPr/>
            </a:pPr>
            <a:r>
              <a:rPr lang="en-US" sz="2000" kern="1200" dirty="0">
                <a:solidFill>
                  <a:srgbClr val="472005"/>
                </a:solidFill>
                <a:latin typeface="+mn-lt"/>
                <a:ea typeface="+mn-ea"/>
                <a:cs typeface="+mn-cs"/>
              </a:rPr>
              <a:t>Focus on expectations for Prior Authorization use case</a:t>
            </a:r>
          </a:p>
          <a:p>
            <a:pPr marL="342900" marR="0" lvl="1" indent="-342900" algn="l" defTabSz="1219170" rtl="0" eaLnBrk="1" fontAlgn="auto" latinLnBrk="0" hangingPunct="1">
              <a:lnSpc>
                <a:spcPct val="100000"/>
              </a:lnSpc>
              <a:spcBef>
                <a:spcPts val="1200"/>
              </a:spcBef>
              <a:spcAft>
                <a:spcPts val="400"/>
              </a:spcAft>
              <a:buClr>
                <a:srgbClr val="A91F24">
                  <a:lumMod val="50000"/>
                </a:srgbClr>
              </a:buClr>
              <a:buSzTx/>
              <a:buFont typeface="Wingdings" panose="05000000000000000000" pitchFamily="2" charset="2"/>
              <a:buChar char="§"/>
              <a:tabLst/>
              <a:defRPr/>
            </a:pPr>
            <a:r>
              <a:rPr lang="en-US" sz="2000" kern="1200" dirty="0">
                <a:solidFill>
                  <a:srgbClr val="472005"/>
                </a:solidFill>
                <a:latin typeface="+mn-lt"/>
                <a:ea typeface="+mn-ea"/>
                <a:cs typeface="+mn-cs"/>
              </a:rPr>
              <a:t>Needs of PAS are focus (the </a:t>
            </a:r>
            <a:r>
              <a:rPr kumimoji="0" lang="en-US" sz="1800" b="0" i="0" u="none" strike="noStrike" kern="1200" cap="none" spc="0" normalizeH="0" baseline="0" noProof="0" dirty="0" err="1">
                <a:ln>
                  <a:noFill/>
                </a:ln>
                <a:solidFill>
                  <a:srgbClr val="2A323A"/>
                </a:solidFill>
                <a:effectLst/>
                <a:uLnTx/>
                <a:uFillTx/>
                <a:latin typeface="Consolas" panose="020B0609020204030204" pitchFamily="49" charset="0"/>
                <a:ea typeface="+mn-ea"/>
                <a:cs typeface="Arial"/>
                <a:sym typeface="Arial"/>
              </a:rPr>
              <a:t>questionnaireResponseBundle</a:t>
            </a:r>
            <a:r>
              <a:rPr kumimoji="0" lang="en-US" sz="2000" b="0" i="0" u="none" strike="noStrike" kern="1200" cap="none" spc="0" normalizeH="0" baseline="0" noProof="0" dirty="0">
                <a:ln>
                  <a:noFill/>
                </a:ln>
                <a:solidFill>
                  <a:srgbClr val="472005"/>
                </a:solidFill>
                <a:effectLst/>
                <a:uLnTx/>
                <a:uFillTx/>
                <a:latin typeface="Arial" panose="020B0604020202020204"/>
                <a:ea typeface="+mn-ea"/>
                <a:cs typeface="Arial"/>
                <a:sym typeface="Arial"/>
              </a:rPr>
              <a:t> </a:t>
            </a:r>
            <a:r>
              <a:rPr lang="en-US" sz="2000" kern="1200" dirty="0">
                <a:solidFill>
                  <a:srgbClr val="472005"/>
                </a:solidFill>
                <a:latin typeface="+mn-lt"/>
                <a:ea typeface="+mn-ea"/>
                <a:cs typeface="+mn-cs"/>
              </a:rPr>
              <a:t>profile)</a:t>
            </a:r>
          </a:p>
        </p:txBody>
      </p:sp>
    </p:spTree>
    <p:extLst>
      <p:ext uri="{BB962C8B-B14F-4D97-AF65-F5344CB8AC3E}">
        <p14:creationId xmlns:p14="http://schemas.microsoft.com/office/powerpoint/2010/main" val="2300165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A37635-C015-F311-7848-4729688BC81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C4BEB61-315E-4C76-8C79-20A25541687C}"/>
              </a:ext>
            </a:extLst>
          </p:cNvPr>
          <p:cNvSpPr>
            <a:spLocks noGrp="1"/>
          </p:cNvSpPr>
          <p:nvPr>
            <p:ph type="title"/>
          </p:nvPr>
        </p:nvSpPr>
        <p:spPr/>
        <p:txBody>
          <a:bodyPr/>
          <a:lstStyle/>
          <a:p>
            <a:r>
              <a:rPr lang="en-CA" dirty="0"/>
              <a:t>Other considerations</a:t>
            </a:r>
          </a:p>
        </p:txBody>
      </p:sp>
      <p:sp>
        <p:nvSpPr>
          <p:cNvPr id="4" name="Slide Number Placeholder 3">
            <a:extLst>
              <a:ext uri="{FF2B5EF4-FFF2-40B4-BE49-F238E27FC236}">
                <a16:creationId xmlns:a16="http://schemas.microsoft.com/office/drawing/2014/main" id="{D3713C9C-AAE3-01E0-BC00-36B5595F21C7}"/>
              </a:ext>
            </a:extLst>
          </p:cNvPr>
          <p:cNvSpPr>
            <a:spLocks noGrp="1"/>
          </p:cNvSpPr>
          <p:nvPr>
            <p:ph type="sldNum" sz="quarter" idx="7"/>
          </p:nvPr>
        </p:nvSpPr>
        <p:spPr/>
        <p:txBody>
          <a:bodyPr/>
          <a:lstStyle/>
          <a:p>
            <a:fld id="{B6F15528-21DE-4FAA-801E-634DDDAF4B2B}" type="slidenum">
              <a:rPr lang="en-CA" smtClean="0"/>
              <a:t>19</a:t>
            </a:fld>
            <a:endParaRPr lang="en-CA"/>
          </a:p>
        </p:txBody>
      </p:sp>
      <p:sp>
        <p:nvSpPr>
          <p:cNvPr id="5" name="Text Placeholder 4">
            <a:extLst>
              <a:ext uri="{FF2B5EF4-FFF2-40B4-BE49-F238E27FC236}">
                <a16:creationId xmlns:a16="http://schemas.microsoft.com/office/drawing/2014/main" id="{92266D39-F96F-86BB-44A6-F71AA305B69D}"/>
              </a:ext>
            </a:extLst>
          </p:cNvPr>
          <p:cNvSpPr txBox="1">
            <a:spLocks/>
          </p:cNvSpPr>
          <p:nvPr/>
        </p:nvSpPr>
        <p:spPr>
          <a:xfrm>
            <a:off x="3974740" y="1452134"/>
            <a:ext cx="7849086" cy="49109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47200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472005"/>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472005"/>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47200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47200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600"/>
              </a:spcAft>
              <a:buClrTx/>
            </a:pPr>
            <a:r>
              <a:rPr lang="en-CA" b="1" dirty="0"/>
              <a:t>Integration between DTR &amp; CRD:</a:t>
            </a:r>
          </a:p>
          <a:p>
            <a:pPr marL="548640" lvl="1" indent="-274320">
              <a:lnSpc>
                <a:spcPct val="100000"/>
              </a:lnSpc>
              <a:buClrTx/>
              <a:buFont typeface="Wingdings" panose="05000000000000000000" pitchFamily="2" charset="2"/>
              <a:buChar char="§"/>
            </a:pPr>
            <a:r>
              <a:rPr lang="en-CA" dirty="0"/>
              <a:t>Independent yet CRD is predominant launch source</a:t>
            </a:r>
          </a:p>
          <a:p>
            <a:pPr>
              <a:lnSpc>
                <a:spcPct val="100000"/>
              </a:lnSpc>
              <a:spcBef>
                <a:spcPts val="1800"/>
              </a:spcBef>
              <a:spcAft>
                <a:spcPts val="600"/>
              </a:spcAft>
              <a:buClrTx/>
            </a:pPr>
            <a:r>
              <a:rPr lang="en-CA" b="1" dirty="0"/>
              <a:t>Integration between DTR &amp; PAS:</a:t>
            </a:r>
          </a:p>
          <a:p>
            <a:pPr marL="548640" lvl="1" indent="-274320">
              <a:lnSpc>
                <a:spcPct val="100000"/>
              </a:lnSpc>
              <a:buClrTx/>
              <a:buFont typeface="Wingdings" panose="05000000000000000000" pitchFamily="2" charset="2"/>
              <a:buChar char="§"/>
            </a:pPr>
            <a:r>
              <a:rPr lang="en-CA" dirty="0"/>
              <a:t>PAS implementation can leverage CDex to launch DTR</a:t>
            </a:r>
          </a:p>
          <a:p>
            <a:pPr>
              <a:lnSpc>
                <a:spcPct val="100000"/>
              </a:lnSpc>
              <a:spcBef>
                <a:spcPts val="1800"/>
              </a:spcBef>
              <a:spcAft>
                <a:spcPts val="600"/>
              </a:spcAft>
              <a:buClrTx/>
            </a:pPr>
            <a:r>
              <a:rPr lang="en-CA" b="1" dirty="0"/>
              <a:t>Capturing Metrics:</a:t>
            </a:r>
          </a:p>
          <a:p>
            <a:pPr marL="548640" lvl="1" indent="-274320">
              <a:lnSpc>
                <a:spcPct val="100000"/>
              </a:lnSpc>
              <a:buClrTx/>
              <a:buFont typeface="Wingdings" panose="05000000000000000000" pitchFamily="2" charset="2"/>
              <a:buChar char="§"/>
            </a:pPr>
            <a:r>
              <a:rPr lang="en-CA" dirty="0"/>
              <a:t>Required in regulations (so start now)</a:t>
            </a:r>
          </a:p>
          <a:p>
            <a:pPr marL="548640" lvl="1" indent="-274320">
              <a:lnSpc>
                <a:spcPct val="100000"/>
              </a:lnSpc>
              <a:buClrTx/>
              <a:buFont typeface="Wingdings" panose="05000000000000000000" pitchFamily="2" charset="2"/>
              <a:buChar char="§"/>
            </a:pPr>
            <a:r>
              <a:rPr lang="en-CA" dirty="0"/>
              <a:t>Supported by the </a:t>
            </a:r>
            <a:r>
              <a:rPr lang="en-CA" b="1" dirty="0"/>
              <a:t>DTR Metric Data</a:t>
            </a:r>
            <a:r>
              <a:rPr lang="en-CA" dirty="0"/>
              <a:t> logical model</a:t>
            </a:r>
          </a:p>
          <a:p>
            <a:pPr>
              <a:lnSpc>
                <a:spcPct val="100000"/>
              </a:lnSpc>
              <a:spcBef>
                <a:spcPts val="1800"/>
              </a:spcBef>
              <a:spcAft>
                <a:spcPts val="600"/>
              </a:spcAft>
              <a:buClrTx/>
            </a:pPr>
            <a:r>
              <a:rPr lang="en-CA" b="1" dirty="0"/>
              <a:t>Receiving Prior Authorization approval</a:t>
            </a:r>
          </a:p>
          <a:p>
            <a:pPr marL="548640" lvl="1" indent="-274320">
              <a:lnSpc>
                <a:spcPct val="100000"/>
              </a:lnSpc>
              <a:buClrTx/>
              <a:buFont typeface="Wingdings" panose="05000000000000000000" pitchFamily="2" charset="2"/>
              <a:buChar char="§"/>
            </a:pPr>
            <a:r>
              <a:rPr lang="en-CA" dirty="0"/>
              <a:t>Great to have – Not required.</a:t>
            </a:r>
          </a:p>
          <a:p>
            <a:pPr marL="548640" lvl="1" indent="-274320">
              <a:lnSpc>
                <a:spcPct val="100000"/>
              </a:lnSpc>
              <a:buClrTx/>
              <a:buFont typeface="Wingdings" panose="05000000000000000000" pitchFamily="2" charset="2"/>
              <a:buChar char="§"/>
            </a:pPr>
            <a:endParaRPr lang="en-CA" dirty="0"/>
          </a:p>
          <a:p>
            <a:pPr>
              <a:buClrTx/>
            </a:pPr>
            <a:endParaRPr lang="en-CA" dirty="0"/>
          </a:p>
        </p:txBody>
      </p:sp>
    </p:spTree>
    <p:extLst>
      <p:ext uri="{BB962C8B-B14F-4D97-AF65-F5344CB8AC3E}">
        <p14:creationId xmlns:p14="http://schemas.microsoft.com/office/powerpoint/2010/main" val="2809177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8315EF-E77A-75F1-BB5B-F2B94A0010FE}"/>
              </a:ext>
            </a:extLst>
          </p:cNvPr>
          <p:cNvSpPr>
            <a:spLocks noGrp="1"/>
          </p:cNvSpPr>
          <p:nvPr>
            <p:ph type="body" sz="quarter" idx="16"/>
          </p:nvPr>
        </p:nvSpPr>
        <p:spPr/>
        <p:txBody>
          <a:bodyPr/>
          <a:lstStyle/>
          <a:p>
            <a:endParaRPr lang="en-CA"/>
          </a:p>
        </p:txBody>
      </p:sp>
      <p:sp>
        <p:nvSpPr>
          <p:cNvPr id="3" name="Title 2">
            <a:extLst>
              <a:ext uri="{FF2B5EF4-FFF2-40B4-BE49-F238E27FC236}">
                <a16:creationId xmlns:a16="http://schemas.microsoft.com/office/drawing/2014/main" id="{6FB6B5BD-FEAA-510B-C990-DA8378802E12}"/>
              </a:ext>
            </a:extLst>
          </p:cNvPr>
          <p:cNvSpPr>
            <a:spLocks noGrp="1"/>
          </p:cNvSpPr>
          <p:nvPr>
            <p:ph type="title"/>
          </p:nvPr>
        </p:nvSpPr>
        <p:spPr/>
        <p:txBody>
          <a:bodyPr/>
          <a:lstStyle/>
          <a:p>
            <a:r>
              <a:rPr lang="en-CA" dirty="0"/>
              <a:t>Expectations of the rule</a:t>
            </a:r>
          </a:p>
        </p:txBody>
      </p:sp>
    </p:spTree>
    <p:extLst>
      <p:ext uri="{BB962C8B-B14F-4D97-AF65-F5344CB8AC3E}">
        <p14:creationId xmlns:p14="http://schemas.microsoft.com/office/powerpoint/2010/main" val="2160487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3C43F-3B91-5AC6-3394-6DA0AD8472CD}"/>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20A90658-6583-DCD1-0ACF-E2DF2148E510}"/>
              </a:ext>
            </a:extLst>
          </p:cNvPr>
          <p:cNvSpPr>
            <a:spLocks noGrp="1"/>
          </p:cNvSpPr>
          <p:nvPr>
            <p:ph type="body" sz="quarter" idx="16"/>
          </p:nvPr>
        </p:nvSpPr>
        <p:spPr>
          <a:xfrm>
            <a:off x="1941529" y="3348989"/>
            <a:ext cx="6324777" cy="978729"/>
          </a:xfrm>
        </p:spPr>
        <p:txBody>
          <a:bodyPr/>
          <a:lstStyle/>
          <a:p>
            <a:r>
              <a:rPr lang="en-CA" dirty="0"/>
              <a:t>Approach to Achieving Conformance</a:t>
            </a:r>
          </a:p>
        </p:txBody>
      </p:sp>
      <p:sp>
        <p:nvSpPr>
          <p:cNvPr id="5" name="Title 4">
            <a:extLst>
              <a:ext uri="{FF2B5EF4-FFF2-40B4-BE49-F238E27FC236}">
                <a16:creationId xmlns:a16="http://schemas.microsoft.com/office/drawing/2014/main" id="{D0DBBBB3-B6B1-7B32-CC7A-251F50BE2857}"/>
              </a:ext>
            </a:extLst>
          </p:cNvPr>
          <p:cNvSpPr>
            <a:spLocks noGrp="1"/>
          </p:cNvSpPr>
          <p:nvPr>
            <p:ph type="title"/>
          </p:nvPr>
        </p:nvSpPr>
        <p:spPr/>
        <p:txBody>
          <a:bodyPr/>
          <a:lstStyle/>
          <a:p>
            <a:r>
              <a:rPr lang="en-CA" dirty="0"/>
              <a:t>PAS</a:t>
            </a:r>
          </a:p>
        </p:txBody>
      </p:sp>
      <p:sp>
        <p:nvSpPr>
          <p:cNvPr id="4" name="Slide Number Placeholder 3">
            <a:extLst>
              <a:ext uri="{FF2B5EF4-FFF2-40B4-BE49-F238E27FC236}">
                <a16:creationId xmlns:a16="http://schemas.microsoft.com/office/drawing/2014/main" id="{4B114077-93B4-8311-1F39-4270D4D419C5}"/>
              </a:ext>
            </a:extLst>
          </p:cNvPr>
          <p:cNvSpPr>
            <a:spLocks noGrp="1"/>
          </p:cNvSpPr>
          <p:nvPr>
            <p:ph type="sldNum" sz="quarter" idx="4294967295"/>
          </p:nvPr>
        </p:nvSpPr>
        <p:spPr>
          <a:xfrm>
            <a:off x="11610975" y="6489700"/>
            <a:ext cx="581025" cy="365125"/>
          </a:xfrm>
        </p:spPr>
        <p:txBody>
          <a:bodyPr/>
          <a:lstStyle/>
          <a:p>
            <a:fld id="{B6F15528-21DE-4FAA-801E-634DDDAF4B2B}" type="slidenum">
              <a:rPr lang="en-CA" smtClean="0"/>
              <a:t>20</a:t>
            </a:fld>
            <a:endParaRPr lang="en-CA"/>
          </a:p>
        </p:txBody>
      </p:sp>
    </p:spTree>
    <p:extLst>
      <p:ext uri="{BB962C8B-B14F-4D97-AF65-F5344CB8AC3E}">
        <p14:creationId xmlns:p14="http://schemas.microsoft.com/office/powerpoint/2010/main" val="896552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EFAD09-4B3F-80FC-8AD2-183C1B660BC9}"/>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9C52F6E1-9C90-6287-1376-DAE26491C376}"/>
              </a:ext>
            </a:extLst>
          </p:cNvPr>
          <p:cNvSpPr>
            <a:spLocks noGrp="1"/>
          </p:cNvSpPr>
          <p:nvPr>
            <p:ph type="body" sz="quarter" idx="14"/>
          </p:nvPr>
        </p:nvSpPr>
        <p:spPr/>
        <p:txBody>
          <a:bodyPr/>
          <a:lstStyle/>
          <a:p>
            <a:r>
              <a:rPr lang="en-CA" dirty="0"/>
              <a:t>Primary objective:</a:t>
            </a:r>
          </a:p>
          <a:p>
            <a:pPr lvl="1"/>
            <a:r>
              <a:rPr lang="en-CA" dirty="0"/>
              <a:t>Receive an answer to “do I have authorization to do this?”</a:t>
            </a:r>
          </a:p>
          <a:p>
            <a:r>
              <a:rPr lang="en-CA" dirty="0"/>
              <a:t>When combined with CRD and DTR, efficiency will be increased because providers will know if authorization is needed and what information is required to be included to make the authorization decision</a:t>
            </a:r>
          </a:p>
          <a:p>
            <a:endParaRPr lang="en-CA" dirty="0"/>
          </a:p>
          <a:p>
            <a:r>
              <a:rPr lang="en-CA" dirty="0"/>
              <a:t>PAS IG provides a means for EHRs to send authorization requests using FHIR that will normally be converted to X12 278.</a:t>
            </a:r>
          </a:p>
          <a:p>
            <a:r>
              <a:rPr lang="en-CA" dirty="0"/>
              <a:t>CMS has granted an exception that allows providers and payers to use PAS FHIR Bundles without conversion to X12</a:t>
            </a:r>
          </a:p>
        </p:txBody>
      </p:sp>
      <p:sp>
        <p:nvSpPr>
          <p:cNvPr id="4" name="Title 3">
            <a:extLst>
              <a:ext uri="{FF2B5EF4-FFF2-40B4-BE49-F238E27FC236}">
                <a16:creationId xmlns:a16="http://schemas.microsoft.com/office/drawing/2014/main" id="{44AECB75-DE23-8C5A-45AC-F9C5982478BD}"/>
              </a:ext>
            </a:extLst>
          </p:cNvPr>
          <p:cNvSpPr>
            <a:spLocks noGrp="1"/>
          </p:cNvSpPr>
          <p:nvPr>
            <p:ph type="title"/>
          </p:nvPr>
        </p:nvSpPr>
        <p:spPr/>
        <p:txBody>
          <a:bodyPr/>
          <a:lstStyle/>
          <a:p>
            <a:r>
              <a:rPr lang="en-CA" dirty="0"/>
              <a:t>PAS Regulatory Objectives</a:t>
            </a:r>
          </a:p>
        </p:txBody>
      </p:sp>
    </p:spTree>
    <p:extLst>
      <p:ext uri="{BB962C8B-B14F-4D97-AF65-F5344CB8AC3E}">
        <p14:creationId xmlns:p14="http://schemas.microsoft.com/office/powerpoint/2010/main" val="2759280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79705A-88B6-581D-1475-D9D2D2E7B8DF}"/>
              </a:ext>
            </a:extLst>
          </p:cNvPr>
          <p:cNvSpPr>
            <a:spLocks noGrp="1"/>
          </p:cNvSpPr>
          <p:nvPr>
            <p:ph type="body" sz="quarter" idx="14"/>
          </p:nvPr>
        </p:nvSpPr>
        <p:spPr/>
        <p:txBody>
          <a:bodyPr/>
          <a:lstStyle/>
          <a:p>
            <a:pPr marL="457200" indent="-457200">
              <a:buFont typeface="+mj-lt"/>
              <a:buAutoNum type="arabicPeriod"/>
            </a:pPr>
            <a:r>
              <a:rPr lang="en-US" dirty="0"/>
              <a:t>Support the $submit for the initial request</a:t>
            </a:r>
          </a:p>
          <a:p>
            <a:pPr marL="457200" indent="-457200">
              <a:buFont typeface="+mj-lt"/>
              <a:buAutoNum type="arabicPeriod"/>
            </a:pPr>
            <a:r>
              <a:rPr lang="en-US" dirty="0"/>
              <a:t>Support Subscriptions to return update notifications to existing requests</a:t>
            </a:r>
          </a:p>
          <a:p>
            <a:pPr marL="457200" indent="-457200">
              <a:buFont typeface="+mj-lt"/>
              <a:buAutoNum type="arabicPeriod"/>
            </a:pPr>
            <a:r>
              <a:rPr lang="en-US" dirty="0"/>
              <a:t>Support the $submit for updated requests</a:t>
            </a:r>
          </a:p>
          <a:p>
            <a:pPr marL="457200" indent="-457200">
              <a:buFont typeface="+mj-lt"/>
              <a:buAutoNum type="arabicPeriod"/>
            </a:pPr>
            <a:r>
              <a:rPr lang="en-US" dirty="0"/>
              <a:t>Support $inquire to search for requests</a:t>
            </a:r>
          </a:p>
          <a:p>
            <a:endParaRPr lang="en-US" dirty="0"/>
          </a:p>
          <a:p>
            <a:r>
              <a:rPr lang="en-US" dirty="0"/>
              <a:t>All four elements are required to support PAS.  The order given is priority hints for implementers.</a:t>
            </a:r>
          </a:p>
        </p:txBody>
      </p:sp>
      <p:sp>
        <p:nvSpPr>
          <p:cNvPr id="3" name="Title 2">
            <a:extLst>
              <a:ext uri="{FF2B5EF4-FFF2-40B4-BE49-F238E27FC236}">
                <a16:creationId xmlns:a16="http://schemas.microsoft.com/office/drawing/2014/main" id="{56B285F3-3ECC-6033-A510-F53D22991FCA}"/>
              </a:ext>
            </a:extLst>
          </p:cNvPr>
          <p:cNvSpPr>
            <a:spLocks noGrp="1"/>
          </p:cNvSpPr>
          <p:nvPr>
            <p:ph type="title"/>
          </p:nvPr>
        </p:nvSpPr>
        <p:spPr/>
        <p:txBody>
          <a:bodyPr/>
          <a:lstStyle/>
          <a:p>
            <a:r>
              <a:rPr lang="en-US" dirty="0"/>
              <a:t>PAS Requirements</a:t>
            </a:r>
          </a:p>
        </p:txBody>
      </p:sp>
      <p:sp>
        <p:nvSpPr>
          <p:cNvPr id="4" name="Slide Number Placeholder 3">
            <a:extLst>
              <a:ext uri="{FF2B5EF4-FFF2-40B4-BE49-F238E27FC236}">
                <a16:creationId xmlns:a16="http://schemas.microsoft.com/office/drawing/2014/main" id="{40577094-CF81-A734-5772-693B7750ABC3}"/>
              </a:ext>
            </a:extLst>
          </p:cNvPr>
          <p:cNvSpPr>
            <a:spLocks noGrp="1"/>
          </p:cNvSpPr>
          <p:nvPr>
            <p:ph type="sldNum" sz="quarter" idx="7"/>
          </p:nvPr>
        </p:nvSpPr>
        <p:spPr/>
        <p:txBody>
          <a:bodyPr/>
          <a:lstStyle/>
          <a:p>
            <a:fld id="{B6F15528-21DE-4FAA-801E-634DDDAF4B2B}" type="slidenum">
              <a:rPr lang="en-CA" smtClean="0"/>
              <a:t>22</a:t>
            </a:fld>
            <a:endParaRPr lang="en-CA"/>
          </a:p>
        </p:txBody>
      </p:sp>
    </p:spTree>
    <p:extLst>
      <p:ext uri="{BB962C8B-B14F-4D97-AF65-F5344CB8AC3E}">
        <p14:creationId xmlns:p14="http://schemas.microsoft.com/office/powerpoint/2010/main" val="1821740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37E6A7-152A-B93C-085A-75F9581F8144}"/>
              </a:ext>
            </a:extLst>
          </p:cNvPr>
          <p:cNvSpPr>
            <a:spLocks noGrp="1"/>
          </p:cNvSpPr>
          <p:nvPr>
            <p:ph type="body" sz="quarter" idx="14"/>
          </p:nvPr>
        </p:nvSpPr>
        <p:spPr/>
        <p:txBody>
          <a:bodyPr/>
          <a:lstStyle/>
          <a:p>
            <a:r>
              <a:rPr lang="en-US" dirty="0"/>
              <a:t>The $submit operation is used to send a Prior Authorization request bundle that includes the Claim Request and any referenced resources for processing.</a:t>
            </a:r>
          </a:p>
          <a:p>
            <a:r>
              <a:rPr lang="en-US" dirty="0"/>
              <a:t>The input is a PAS Claim Request Bundle and the output is a PAS Claim Response Bundle or an </a:t>
            </a:r>
            <a:r>
              <a:rPr lang="en-US" dirty="0" err="1"/>
              <a:t>OperationOutcome</a:t>
            </a:r>
            <a:r>
              <a:rPr lang="en-US" dirty="0"/>
              <a:t> resource.</a:t>
            </a:r>
          </a:p>
          <a:p>
            <a:r>
              <a:rPr lang="en-US" dirty="0"/>
              <a:t>The response will indicate the status of the authorization of each item:</a:t>
            </a:r>
          </a:p>
          <a:p>
            <a:pPr lvl="1"/>
            <a:r>
              <a:rPr lang="en-US" dirty="0"/>
              <a:t>Successful – the requested item has been approved</a:t>
            </a:r>
          </a:p>
          <a:p>
            <a:pPr lvl="1"/>
            <a:r>
              <a:rPr lang="en-US" dirty="0"/>
              <a:t>Denied – the requested item has been denied</a:t>
            </a:r>
          </a:p>
          <a:p>
            <a:pPr lvl="1"/>
            <a:r>
              <a:rPr lang="en-US" dirty="0"/>
              <a:t>Pended – the requested item is undergoing review</a:t>
            </a:r>
          </a:p>
          <a:p>
            <a:r>
              <a:rPr lang="en-US" dirty="0"/>
              <a:t>It is also possible for the response to return different items than what was requested.</a:t>
            </a:r>
          </a:p>
        </p:txBody>
      </p:sp>
      <p:sp>
        <p:nvSpPr>
          <p:cNvPr id="3" name="Title 2">
            <a:extLst>
              <a:ext uri="{FF2B5EF4-FFF2-40B4-BE49-F238E27FC236}">
                <a16:creationId xmlns:a16="http://schemas.microsoft.com/office/drawing/2014/main" id="{50998693-D4BE-18D9-8F1D-54EBD204758E}"/>
              </a:ext>
            </a:extLst>
          </p:cNvPr>
          <p:cNvSpPr>
            <a:spLocks noGrp="1"/>
          </p:cNvSpPr>
          <p:nvPr>
            <p:ph type="title"/>
          </p:nvPr>
        </p:nvSpPr>
        <p:spPr/>
        <p:txBody>
          <a:bodyPr/>
          <a:lstStyle/>
          <a:p>
            <a:r>
              <a:rPr lang="en-US" dirty="0"/>
              <a:t>PAS Claim $submit</a:t>
            </a:r>
          </a:p>
        </p:txBody>
      </p:sp>
      <p:sp>
        <p:nvSpPr>
          <p:cNvPr id="4" name="Slide Number Placeholder 3">
            <a:extLst>
              <a:ext uri="{FF2B5EF4-FFF2-40B4-BE49-F238E27FC236}">
                <a16:creationId xmlns:a16="http://schemas.microsoft.com/office/drawing/2014/main" id="{D9D1FA6A-5FB0-B083-7968-E4C4200C2F48}"/>
              </a:ext>
            </a:extLst>
          </p:cNvPr>
          <p:cNvSpPr>
            <a:spLocks noGrp="1"/>
          </p:cNvSpPr>
          <p:nvPr>
            <p:ph type="sldNum" sz="quarter" idx="7"/>
          </p:nvPr>
        </p:nvSpPr>
        <p:spPr/>
        <p:txBody>
          <a:bodyPr/>
          <a:lstStyle/>
          <a:p>
            <a:fld id="{B6F15528-21DE-4FAA-801E-634DDDAF4B2B}" type="slidenum">
              <a:rPr lang="en-CA" smtClean="0"/>
              <a:t>23</a:t>
            </a:fld>
            <a:endParaRPr lang="en-CA"/>
          </a:p>
        </p:txBody>
      </p:sp>
    </p:spTree>
    <p:extLst>
      <p:ext uri="{BB962C8B-B14F-4D97-AF65-F5344CB8AC3E}">
        <p14:creationId xmlns:p14="http://schemas.microsoft.com/office/powerpoint/2010/main" val="2017393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E9F2B3-633C-9640-EE41-BEC2DE4FAB60}"/>
              </a:ext>
            </a:extLst>
          </p:cNvPr>
          <p:cNvSpPr>
            <a:spLocks noGrp="1"/>
          </p:cNvSpPr>
          <p:nvPr>
            <p:ph type="body" sz="quarter" idx="14"/>
          </p:nvPr>
        </p:nvSpPr>
        <p:spPr/>
        <p:txBody>
          <a:bodyPr/>
          <a:lstStyle/>
          <a:p>
            <a:r>
              <a:rPr lang="en-US" dirty="0"/>
              <a:t>If the response returns a pended item, then the provider system is expected to use FHIR Subscriptions to find out when the decision has been made.</a:t>
            </a:r>
          </a:p>
          <a:p>
            <a:r>
              <a:rPr lang="en-US" dirty="0"/>
              <a:t>The subscription is created at the level of the requesting provider organization and thus handles all requests made by that organization.</a:t>
            </a:r>
          </a:p>
          <a:p>
            <a:r>
              <a:rPr lang="en-US" dirty="0"/>
              <a:t>When the Prior Authorization response has changed, either to be approved, to be denied, or to require more information, the notification will be sent to the provider organization.</a:t>
            </a:r>
          </a:p>
          <a:p>
            <a:endParaRPr lang="en-US" dirty="0"/>
          </a:p>
        </p:txBody>
      </p:sp>
      <p:sp>
        <p:nvSpPr>
          <p:cNvPr id="3" name="Title 2">
            <a:extLst>
              <a:ext uri="{FF2B5EF4-FFF2-40B4-BE49-F238E27FC236}">
                <a16:creationId xmlns:a16="http://schemas.microsoft.com/office/drawing/2014/main" id="{307E0247-6B50-B5ED-FD6B-E611CD6011A7}"/>
              </a:ext>
            </a:extLst>
          </p:cNvPr>
          <p:cNvSpPr>
            <a:spLocks noGrp="1"/>
          </p:cNvSpPr>
          <p:nvPr>
            <p:ph type="title"/>
          </p:nvPr>
        </p:nvSpPr>
        <p:spPr/>
        <p:txBody>
          <a:bodyPr/>
          <a:lstStyle/>
          <a:p>
            <a:r>
              <a:rPr lang="en-US" dirty="0"/>
              <a:t>Subscriptions</a:t>
            </a:r>
          </a:p>
        </p:txBody>
      </p:sp>
      <p:sp>
        <p:nvSpPr>
          <p:cNvPr id="4" name="Slide Number Placeholder 3">
            <a:extLst>
              <a:ext uri="{FF2B5EF4-FFF2-40B4-BE49-F238E27FC236}">
                <a16:creationId xmlns:a16="http://schemas.microsoft.com/office/drawing/2014/main" id="{8DFCABE2-88D7-1D2B-0CB8-AEEC89C895FB}"/>
              </a:ext>
            </a:extLst>
          </p:cNvPr>
          <p:cNvSpPr>
            <a:spLocks noGrp="1"/>
          </p:cNvSpPr>
          <p:nvPr>
            <p:ph type="sldNum" sz="quarter" idx="7"/>
          </p:nvPr>
        </p:nvSpPr>
        <p:spPr/>
        <p:txBody>
          <a:bodyPr/>
          <a:lstStyle/>
          <a:p>
            <a:fld id="{B6F15528-21DE-4FAA-801E-634DDDAF4B2B}" type="slidenum">
              <a:rPr lang="en-CA" smtClean="0"/>
              <a:t>24</a:t>
            </a:fld>
            <a:endParaRPr lang="en-CA"/>
          </a:p>
        </p:txBody>
      </p:sp>
    </p:spTree>
    <p:extLst>
      <p:ext uri="{BB962C8B-B14F-4D97-AF65-F5344CB8AC3E}">
        <p14:creationId xmlns:p14="http://schemas.microsoft.com/office/powerpoint/2010/main" val="3487917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D0F328-2538-C84D-D533-D3566C5F7960}"/>
              </a:ext>
            </a:extLst>
          </p:cNvPr>
          <p:cNvSpPr>
            <a:spLocks noGrp="1"/>
          </p:cNvSpPr>
          <p:nvPr>
            <p:ph type="body" sz="quarter" idx="14"/>
          </p:nvPr>
        </p:nvSpPr>
        <p:spPr/>
        <p:txBody>
          <a:bodyPr/>
          <a:lstStyle/>
          <a:p>
            <a:r>
              <a:rPr lang="en-US" dirty="0"/>
              <a:t>In some cases, the prior authorization needs to be updated after the request was submitted:</a:t>
            </a:r>
          </a:p>
          <a:p>
            <a:pPr lvl="1"/>
            <a:r>
              <a:rPr lang="en-US" dirty="0"/>
              <a:t>Change to the services needed</a:t>
            </a:r>
          </a:p>
          <a:p>
            <a:pPr lvl="1"/>
            <a:r>
              <a:rPr lang="en-US" dirty="0"/>
              <a:t>Timeframe over which the service is provided</a:t>
            </a:r>
          </a:p>
          <a:p>
            <a:pPr lvl="1"/>
            <a:r>
              <a:rPr lang="en-US" dirty="0"/>
              <a:t>Quantity of service or product</a:t>
            </a:r>
          </a:p>
          <a:p>
            <a:pPr lvl="1"/>
            <a:r>
              <a:rPr lang="en-US" dirty="0"/>
              <a:t>Elimination of the need for a given service</a:t>
            </a:r>
          </a:p>
          <a:p>
            <a:r>
              <a:rPr lang="en-US" dirty="0"/>
              <a:t>A FHIR Claim Update request bundle is submitted with the $submit operation.  This bundle is converted into an X12 278 update.</a:t>
            </a:r>
          </a:p>
        </p:txBody>
      </p:sp>
      <p:sp>
        <p:nvSpPr>
          <p:cNvPr id="3" name="Title 2">
            <a:extLst>
              <a:ext uri="{FF2B5EF4-FFF2-40B4-BE49-F238E27FC236}">
                <a16:creationId xmlns:a16="http://schemas.microsoft.com/office/drawing/2014/main" id="{32742139-24DE-683D-2CF0-EC279DBFC8A2}"/>
              </a:ext>
            </a:extLst>
          </p:cNvPr>
          <p:cNvSpPr>
            <a:spLocks noGrp="1"/>
          </p:cNvSpPr>
          <p:nvPr>
            <p:ph type="title"/>
          </p:nvPr>
        </p:nvSpPr>
        <p:spPr/>
        <p:txBody>
          <a:bodyPr/>
          <a:lstStyle/>
          <a:p>
            <a:r>
              <a:rPr lang="en-US" dirty="0"/>
              <a:t>Prior Authorization Updates</a:t>
            </a:r>
          </a:p>
        </p:txBody>
      </p:sp>
      <p:sp>
        <p:nvSpPr>
          <p:cNvPr id="4" name="Slide Number Placeholder 3">
            <a:extLst>
              <a:ext uri="{FF2B5EF4-FFF2-40B4-BE49-F238E27FC236}">
                <a16:creationId xmlns:a16="http://schemas.microsoft.com/office/drawing/2014/main" id="{9028E8F4-65EE-1C76-5345-B864EADA4AA2}"/>
              </a:ext>
            </a:extLst>
          </p:cNvPr>
          <p:cNvSpPr>
            <a:spLocks noGrp="1"/>
          </p:cNvSpPr>
          <p:nvPr>
            <p:ph type="sldNum" sz="quarter" idx="7"/>
          </p:nvPr>
        </p:nvSpPr>
        <p:spPr/>
        <p:txBody>
          <a:bodyPr/>
          <a:lstStyle/>
          <a:p>
            <a:fld id="{B6F15528-21DE-4FAA-801E-634DDDAF4B2B}" type="slidenum">
              <a:rPr lang="en-CA" smtClean="0"/>
              <a:t>25</a:t>
            </a:fld>
            <a:endParaRPr lang="en-CA"/>
          </a:p>
        </p:txBody>
      </p:sp>
    </p:spTree>
    <p:extLst>
      <p:ext uri="{BB962C8B-B14F-4D97-AF65-F5344CB8AC3E}">
        <p14:creationId xmlns:p14="http://schemas.microsoft.com/office/powerpoint/2010/main" val="1155457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813303-BD95-B0C9-85FE-98B75F95E295}"/>
              </a:ext>
            </a:extLst>
          </p:cNvPr>
          <p:cNvSpPr>
            <a:spLocks noGrp="1"/>
          </p:cNvSpPr>
          <p:nvPr>
            <p:ph type="body" sz="quarter" idx="14"/>
          </p:nvPr>
        </p:nvSpPr>
        <p:spPr/>
        <p:txBody>
          <a:bodyPr/>
          <a:lstStyle/>
          <a:p>
            <a:r>
              <a:rPr lang="en-US" dirty="0"/>
              <a:t>Non-Submitting systems are not able to subscribe to Prior Authorizations.</a:t>
            </a:r>
          </a:p>
          <a:p>
            <a:r>
              <a:rPr lang="en-US" dirty="0"/>
              <a:t>There is a use case for non-submitting systems to find out about prior authorizations.</a:t>
            </a:r>
          </a:p>
          <a:p>
            <a:r>
              <a:rPr lang="en-US" dirty="0"/>
              <a:t>The $inquire operation supports searching for authorizations by example.</a:t>
            </a:r>
          </a:p>
          <a:p>
            <a:r>
              <a:rPr lang="en-US" dirty="0"/>
              <a:t>The incoming parameter is a FHIR Claim Inquiry Bundle which provides the items intended to match existing authorization requests:</a:t>
            </a:r>
          </a:p>
          <a:p>
            <a:pPr lvl="1"/>
            <a:r>
              <a:rPr lang="en-US" dirty="0"/>
              <a:t>Requesting provider organization</a:t>
            </a:r>
          </a:p>
          <a:p>
            <a:pPr lvl="1"/>
            <a:r>
              <a:rPr lang="en-US" dirty="0"/>
              <a:t>Payer organization</a:t>
            </a:r>
          </a:p>
          <a:p>
            <a:pPr lvl="1"/>
            <a:r>
              <a:rPr lang="en-US" dirty="0"/>
              <a:t>Patient</a:t>
            </a:r>
          </a:p>
          <a:p>
            <a:pPr lvl="1"/>
            <a:r>
              <a:rPr lang="en-US" dirty="0"/>
              <a:t>Other fields as needed</a:t>
            </a:r>
          </a:p>
        </p:txBody>
      </p:sp>
      <p:sp>
        <p:nvSpPr>
          <p:cNvPr id="3" name="Title 2">
            <a:extLst>
              <a:ext uri="{FF2B5EF4-FFF2-40B4-BE49-F238E27FC236}">
                <a16:creationId xmlns:a16="http://schemas.microsoft.com/office/drawing/2014/main" id="{9EADEA4A-A7AB-45F9-B483-35B4F8224732}"/>
              </a:ext>
            </a:extLst>
          </p:cNvPr>
          <p:cNvSpPr>
            <a:spLocks noGrp="1"/>
          </p:cNvSpPr>
          <p:nvPr>
            <p:ph type="title"/>
          </p:nvPr>
        </p:nvSpPr>
        <p:spPr/>
        <p:txBody>
          <a:bodyPr/>
          <a:lstStyle/>
          <a:p>
            <a:r>
              <a:rPr lang="en-US" dirty="0"/>
              <a:t>Prior Authorization Inquiries</a:t>
            </a:r>
          </a:p>
        </p:txBody>
      </p:sp>
      <p:sp>
        <p:nvSpPr>
          <p:cNvPr id="4" name="Slide Number Placeholder 3">
            <a:extLst>
              <a:ext uri="{FF2B5EF4-FFF2-40B4-BE49-F238E27FC236}">
                <a16:creationId xmlns:a16="http://schemas.microsoft.com/office/drawing/2014/main" id="{3AEB1BB1-3A67-4C42-BBBB-019C7DD5CE37}"/>
              </a:ext>
            </a:extLst>
          </p:cNvPr>
          <p:cNvSpPr>
            <a:spLocks noGrp="1"/>
          </p:cNvSpPr>
          <p:nvPr>
            <p:ph type="sldNum" sz="quarter" idx="7"/>
          </p:nvPr>
        </p:nvSpPr>
        <p:spPr/>
        <p:txBody>
          <a:bodyPr/>
          <a:lstStyle/>
          <a:p>
            <a:fld id="{B6F15528-21DE-4FAA-801E-634DDDAF4B2B}" type="slidenum">
              <a:rPr lang="en-CA" smtClean="0"/>
              <a:t>26</a:t>
            </a:fld>
            <a:endParaRPr lang="en-CA"/>
          </a:p>
        </p:txBody>
      </p:sp>
    </p:spTree>
    <p:extLst>
      <p:ext uri="{BB962C8B-B14F-4D97-AF65-F5344CB8AC3E}">
        <p14:creationId xmlns:p14="http://schemas.microsoft.com/office/powerpoint/2010/main" val="3564063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A5A747-EB81-EC2C-A840-2CFFFE97F5B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83304B5-F4A3-E9E0-7BA4-B1800C085FAB}"/>
              </a:ext>
            </a:extLst>
          </p:cNvPr>
          <p:cNvSpPr>
            <a:spLocks noGrp="1"/>
          </p:cNvSpPr>
          <p:nvPr>
            <p:ph type="title"/>
          </p:nvPr>
        </p:nvSpPr>
        <p:spPr/>
        <p:txBody>
          <a:bodyPr/>
          <a:lstStyle/>
          <a:p>
            <a:r>
              <a:rPr lang="en-CA" dirty="0"/>
              <a:t>Summing Up</a:t>
            </a:r>
          </a:p>
        </p:txBody>
      </p:sp>
      <p:sp>
        <p:nvSpPr>
          <p:cNvPr id="4" name="Slide Number Placeholder 3">
            <a:extLst>
              <a:ext uri="{FF2B5EF4-FFF2-40B4-BE49-F238E27FC236}">
                <a16:creationId xmlns:a16="http://schemas.microsoft.com/office/drawing/2014/main" id="{6EEDD107-E9C1-5720-EAC2-7341DC55CCD7}"/>
              </a:ext>
            </a:extLst>
          </p:cNvPr>
          <p:cNvSpPr>
            <a:spLocks noGrp="1"/>
          </p:cNvSpPr>
          <p:nvPr>
            <p:ph type="sldNum" sz="quarter" idx="4294967295"/>
          </p:nvPr>
        </p:nvSpPr>
        <p:spPr>
          <a:xfrm>
            <a:off x="11610975" y="6489700"/>
            <a:ext cx="581025" cy="365125"/>
          </a:xfrm>
        </p:spPr>
        <p:txBody>
          <a:bodyPr/>
          <a:lstStyle/>
          <a:p>
            <a:fld id="{B6F15528-21DE-4FAA-801E-634DDDAF4B2B}" type="slidenum">
              <a:rPr lang="en-CA" smtClean="0"/>
              <a:t>27</a:t>
            </a:fld>
            <a:endParaRPr lang="en-CA"/>
          </a:p>
        </p:txBody>
      </p:sp>
    </p:spTree>
    <p:extLst>
      <p:ext uri="{BB962C8B-B14F-4D97-AF65-F5344CB8AC3E}">
        <p14:creationId xmlns:p14="http://schemas.microsoft.com/office/powerpoint/2010/main" val="3905462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43AE42-58F9-6F91-0D54-42D86B5F70C6}"/>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C87826AC-6C80-5ABE-9094-D0F17113C51D}"/>
              </a:ext>
            </a:extLst>
          </p:cNvPr>
          <p:cNvSpPr>
            <a:spLocks noGrp="1"/>
          </p:cNvSpPr>
          <p:nvPr>
            <p:ph type="body" sz="quarter" idx="14"/>
          </p:nvPr>
        </p:nvSpPr>
        <p:spPr/>
        <p:txBody>
          <a:bodyPr/>
          <a:lstStyle/>
          <a:p>
            <a:r>
              <a:rPr lang="en-CA" dirty="0"/>
              <a:t>You don’t have to build everything in all the guides to comply</a:t>
            </a:r>
          </a:p>
          <a:p>
            <a:r>
              <a:rPr lang="en-CA" dirty="0"/>
              <a:t>You can (and should) build in parallel</a:t>
            </a:r>
          </a:p>
          <a:p>
            <a:r>
              <a:rPr lang="en-CA" dirty="0"/>
              <a:t>This is complex – so start early</a:t>
            </a:r>
          </a:p>
          <a:p>
            <a:r>
              <a:rPr lang="en-CA" dirty="0"/>
              <a:t>Build capability over time</a:t>
            </a:r>
          </a:p>
        </p:txBody>
      </p:sp>
      <p:sp>
        <p:nvSpPr>
          <p:cNvPr id="4" name="Title 3">
            <a:extLst>
              <a:ext uri="{FF2B5EF4-FFF2-40B4-BE49-F238E27FC236}">
                <a16:creationId xmlns:a16="http://schemas.microsoft.com/office/drawing/2014/main" id="{FA2E87CD-338A-BA53-BBF4-9C52BF39DBAB}"/>
              </a:ext>
            </a:extLst>
          </p:cNvPr>
          <p:cNvSpPr>
            <a:spLocks noGrp="1"/>
          </p:cNvSpPr>
          <p:nvPr>
            <p:ph type="title"/>
          </p:nvPr>
        </p:nvSpPr>
        <p:spPr/>
        <p:txBody>
          <a:bodyPr/>
          <a:lstStyle/>
          <a:p>
            <a:r>
              <a:rPr lang="en-CA" dirty="0"/>
              <a:t>Key take-aways</a:t>
            </a:r>
          </a:p>
        </p:txBody>
      </p:sp>
    </p:spTree>
    <p:extLst>
      <p:ext uri="{BB962C8B-B14F-4D97-AF65-F5344CB8AC3E}">
        <p14:creationId xmlns:p14="http://schemas.microsoft.com/office/powerpoint/2010/main" val="461002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267E3C-FE76-ADDB-FB9F-84D05EB6803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465A86E-DF90-DB76-AB33-CA55E772835B}"/>
              </a:ext>
            </a:extLst>
          </p:cNvPr>
          <p:cNvSpPr>
            <a:spLocks noGrp="1"/>
          </p:cNvSpPr>
          <p:nvPr>
            <p:ph type="title"/>
          </p:nvPr>
        </p:nvSpPr>
        <p:spPr/>
        <p:txBody>
          <a:bodyPr/>
          <a:lstStyle/>
          <a:p>
            <a:r>
              <a:rPr lang="en-CA" dirty="0"/>
              <a:t>Questions?</a:t>
            </a:r>
          </a:p>
        </p:txBody>
      </p:sp>
      <p:sp>
        <p:nvSpPr>
          <p:cNvPr id="4" name="Slide Number Placeholder 3">
            <a:extLst>
              <a:ext uri="{FF2B5EF4-FFF2-40B4-BE49-F238E27FC236}">
                <a16:creationId xmlns:a16="http://schemas.microsoft.com/office/drawing/2014/main" id="{FD9E6229-00C6-9485-93D6-6EE66CE654D1}"/>
              </a:ext>
            </a:extLst>
          </p:cNvPr>
          <p:cNvSpPr>
            <a:spLocks noGrp="1"/>
          </p:cNvSpPr>
          <p:nvPr>
            <p:ph type="sldNum" sz="quarter" idx="4294967295"/>
          </p:nvPr>
        </p:nvSpPr>
        <p:spPr>
          <a:xfrm>
            <a:off x="11610975" y="6489700"/>
            <a:ext cx="581025" cy="365125"/>
          </a:xfrm>
        </p:spPr>
        <p:txBody>
          <a:bodyPr/>
          <a:lstStyle/>
          <a:p>
            <a:fld id="{B6F15528-21DE-4FAA-801E-634DDDAF4B2B}" type="slidenum">
              <a:rPr lang="en-CA" smtClean="0"/>
              <a:t>29</a:t>
            </a:fld>
            <a:endParaRPr lang="en-CA"/>
          </a:p>
        </p:txBody>
      </p:sp>
    </p:spTree>
    <p:extLst>
      <p:ext uri="{BB962C8B-B14F-4D97-AF65-F5344CB8AC3E}">
        <p14:creationId xmlns:p14="http://schemas.microsoft.com/office/powerpoint/2010/main" val="805596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259F2D8-3484-4AE3-FCF7-E54BABC7E634}"/>
              </a:ext>
            </a:extLst>
          </p:cNvPr>
          <p:cNvSpPr>
            <a:spLocks noGrp="1"/>
          </p:cNvSpPr>
          <p:nvPr>
            <p:ph type="body" sz="quarter" idx="14"/>
          </p:nvPr>
        </p:nvSpPr>
        <p:spPr>
          <a:xfrm>
            <a:off x="3974740" y="1120877"/>
            <a:ext cx="7849086" cy="5311673"/>
          </a:xfrm>
        </p:spPr>
        <p:txBody>
          <a:bodyPr/>
          <a:lstStyle/>
          <a:p>
            <a:r>
              <a:rPr lang="en-CA" dirty="0"/>
              <a:t>Impacted payers:</a:t>
            </a:r>
          </a:p>
          <a:p>
            <a:pPr lvl="1"/>
            <a:r>
              <a:rPr lang="en-US" dirty="0"/>
              <a:t>Medicare Advantage (MA) organizations</a:t>
            </a:r>
          </a:p>
          <a:p>
            <a:pPr lvl="1"/>
            <a:r>
              <a:rPr lang="en-US" dirty="0"/>
              <a:t>State Medicaid and (CHIP) Fee-for-Service (FFS) programs</a:t>
            </a:r>
          </a:p>
          <a:p>
            <a:pPr lvl="1"/>
            <a:r>
              <a:rPr lang="en-US" dirty="0"/>
              <a:t>Medicaid managed care plans</a:t>
            </a:r>
          </a:p>
          <a:p>
            <a:pPr lvl="1"/>
            <a:r>
              <a:rPr lang="en-US" dirty="0"/>
              <a:t>CHIP managed care entities</a:t>
            </a:r>
          </a:p>
          <a:p>
            <a:pPr lvl="1"/>
            <a:r>
              <a:rPr lang="en-US" dirty="0"/>
              <a:t>Qualified Health Plan (QHP) issuers on the Federally Facilitated Exchanges (FFEs)</a:t>
            </a:r>
          </a:p>
          <a:p>
            <a:r>
              <a:rPr lang="en-CA" dirty="0"/>
              <a:t>Enforcement date: Jan. 1, 2027</a:t>
            </a:r>
          </a:p>
          <a:p>
            <a:r>
              <a:rPr lang="en-CA" dirty="0"/>
              <a:t>FHIR API Requirements</a:t>
            </a:r>
          </a:p>
          <a:p>
            <a:pPr lvl="1"/>
            <a:r>
              <a:rPr lang="en-CA" dirty="0"/>
              <a:t>What’s covered (items and services)</a:t>
            </a:r>
          </a:p>
          <a:p>
            <a:pPr lvl="1"/>
            <a:r>
              <a:rPr lang="en-CA" dirty="0"/>
              <a:t>Documentation requirements for PA</a:t>
            </a:r>
          </a:p>
          <a:p>
            <a:pPr lvl="1"/>
            <a:r>
              <a:rPr lang="en-CA" dirty="0"/>
              <a:t>PA Request and response</a:t>
            </a:r>
          </a:p>
          <a:p>
            <a:pPr lvl="2"/>
            <a:r>
              <a:rPr lang="en-CA" dirty="0"/>
              <a:t>Is it approved? (with expiration date/conditions)</a:t>
            </a:r>
          </a:p>
          <a:p>
            <a:pPr lvl="2"/>
            <a:r>
              <a:rPr lang="en-CA" dirty="0"/>
              <a:t>Is it denied? (with reason)</a:t>
            </a:r>
          </a:p>
          <a:p>
            <a:pPr lvl="2"/>
            <a:r>
              <a:rPr lang="en-CA" dirty="0"/>
              <a:t>Is more information needed?</a:t>
            </a:r>
          </a:p>
          <a:p>
            <a:pPr lvl="1"/>
            <a:endParaRPr lang="en-CA" dirty="0"/>
          </a:p>
          <a:p>
            <a:endParaRPr lang="en-CA" dirty="0"/>
          </a:p>
        </p:txBody>
      </p:sp>
      <p:sp>
        <p:nvSpPr>
          <p:cNvPr id="4" name="Title 3">
            <a:extLst>
              <a:ext uri="{FF2B5EF4-FFF2-40B4-BE49-F238E27FC236}">
                <a16:creationId xmlns:a16="http://schemas.microsoft.com/office/drawing/2014/main" id="{903D4D1D-184D-1C03-2A2E-859489C639CF}"/>
              </a:ext>
            </a:extLst>
          </p:cNvPr>
          <p:cNvSpPr>
            <a:spLocks noGrp="1"/>
          </p:cNvSpPr>
          <p:nvPr>
            <p:ph type="title"/>
          </p:nvPr>
        </p:nvSpPr>
        <p:spPr>
          <a:xfrm>
            <a:off x="3149600" y="197346"/>
            <a:ext cx="8456258" cy="775778"/>
          </a:xfrm>
        </p:spPr>
        <p:txBody>
          <a:bodyPr/>
          <a:lstStyle/>
          <a:p>
            <a:r>
              <a:rPr lang="en-CA" dirty="0"/>
              <a:t>CMS 0057-F Prior Authorization API</a:t>
            </a:r>
          </a:p>
        </p:txBody>
      </p:sp>
    </p:spTree>
    <p:extLst>
      <p:ext uri="{BB962C8B-B14F-4D97-AF65-F5344CB8AC3E}">
        <p14:creationId xmlns:p14="http://schemas.microsoft.com/office/powerpoint/2010/main" val="1497426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267DC3-3AF9-5457-B092-93BB43141547}"/>
              </a:ext>
            </a:extLst>
          </p:cNvPr>
          <p:cNvSpPr>
            <a:spLocks noGrp="1"/>
          </p:cNvSpPr>
          <p:nvPr>
            <p:ph type="body" sz="quarter" idx="14"/>
          </p:nvPr>
        </p:nvSpPr>
        <p:spPr/>
        <p:txBody>
          <a:bodyPr/>
          <a:lstStyle/>
          <a:p>
            <a:r>
              <a:rPr lang="en-CA" dirty="0"/>
              <a:t>Applies to:</a:t>
            </a:r>
          </a:p>
          <a:p>
            <a:pPr lvl="1"/>
            <a:r>
              <a:rPr lang="en-CA" dirty="0"/>
              <a:t>MIPS eligible clinicians &amp; hospitals, critical access hospitals</a:t>
            </a:r>
          </a:p>
          <a:p>
            <a:r>
              <a:rPr lang="en-CA" dirty="0"/>
              <a:t>Enforcement date: 2027 reporting period</a:t>
            </a:r>
          </a:p>
          <a:p>
            <a:r>
              <a:rPr lang="en-CA" dirty="0"/>
              <a:t>Requirement</a:t>
            </a:r>
          </a:p>
          <a:p>
            <a:pPr lvl="1"/>
            <a:r>
              <a:rPr lang="en-CA" dirty="0"/>
              <a:t>Must request prior authorization electronically via the PA API for at least one non-drug item/service</a:t>
            </a:r>
          </a:p>
          <a:p>
            <a:pPr lvl="2"/>
            <a:r>
              <a:rPr lang="en-CA" dirty="0"/>
              <a:t>Could report an exclusion</a:t>
            </a:r>
          </a:p>
          <a:p>
            <a:endParaRPr lang="en-CA" dirty="0"/>
          </a:p>
          <a:p>
            <a:r>
              <a:rPr lang="en-CA" dirty="0"/>
              <a:t>Required technology (Payers and EHRs)</a:t>
            </a:r>
          </a:p>
          <a:p>
            <a:pPr lvl="1"/>
            <a:r>
              <a:rPr lang="en-CA" dirty="0"/>
              <a:t>FHIR 4.0.1, US-Core 3.1.1, OpenID Connect Core 1.0, SMART app launch 1.0</a:t>
            </a:r>
          </a:p>
          <a:p>
            <a:r>
              <a:rPr lang="en-CA" dirty="0"/>
              <a:t>Recommended technology</a:t>
            </a:r>
          </a:p>
          <a:p>
            <a:pPr lvl="1"/>
            <a:r>
              <a:rPr lang="en-CA" dirty="0"/>
              <a:t>CRD 2.0.1, DTR 2.0.0, PAS 2.0.1</a:t>
            </a:r>
          </a:p>
          <a:p>
            <a:endParaRPr lang="en-CA" dirty="0"/>
          </a:p>
          <a:p>
            <a:endParaRPr lang="en-CA" dirty="0"/>
          </a:p>
        </p:txBody>
      </p:sp>
      <p:sp>
        <p:nvSpPr>
          <p:cNvPr id="3" name="Title 2">
            <a:extLst>
              <a:ext uri="{FF2B5EF4-FFF2-40B4-BE49-F238E27FC236}">
                <a16:creationId xmlns:a16="http://schemas.microsoft.com/office/drawing/2014/main" id="{6969526D-41C9-2B38-7652-AE70AD74F975}"/>
              </a:ext>
            </a:extLst>
          </p:cNvPr>
          <p:cNvSpPr>
            <a:spLocks noGrp="1"/>
          </p:cNvSpPr>
          <p:nvPr>
            <p:ph type="title"/>
          </p:nvPr>
        </p:nvSpPr>
        <p:spPr/>
        <p:txBody>
          <a:bodyPr/>
          <a:lstStyle/>
          <a:p>
            <a:r>
              <a:rPr lang="en-CA" dirty="0"/>
              <a:t>EHR Requirements</a:t>
            </a:r>
          </a:p>
        </p:txBody>
      </p:sp>
      <p:sp>
        <p:nvSpPr>
          <p:cNvPr id="4" name="Slide Number Placeholder 3">
            <a:extLst>
              <a:ext uri="{FF2B5EF4-FFF2-40B4-BE49-F238E27FC236}">
                <a16:creationId xmlns:a16="http://schemas.microsoft.com/office/drawing/2014/main" id="{E9839DBB-B677-9D32-9DFC-BF63DF577246}"/>
              </a:ext>
            </a:extLst>
          </p:cNvPr>
          <p:cNvSpPr>
            <a:spLocks noGrp="1"/>
          </p:cNvSpPr>
          <p:nvPr>
            <p:ph type="sldNum" sz="quarter" idx="7"/>
          </p:nvPr>
        </p:nvSpPr>
        <p:spPr/>
        <p:txBody>
          <a:bodyPr/>
          <a:lstStyle/>
          <a:p>
            <a:fld id="{B6F15528-21DE-4FAA-801E-634DDDAF4B2B}" type="slidenum">
              <a:rPr lang="en-CA" smtClean="0"/>
              <a:t>4</a:t>
            </a:fld>
            <a:endParaRPr lang="en-CA"/>
          </a:p>
        </p:txBody>
      </p:sp>
    </p:spTree>
    <p:extLst>
      <p:ext uri="{BB962C8B-B14F-4D97-AF65-F5344CB8AC3E}">
        <p14:creationId xmlns:p14="http://schemas.microsoft.com/office/powerpoint/2010/main" val="3364805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EB3770D-FF3F-A60F-AC8D-590BAD3FFDC2}"/>
              </a:ext>
            </a:extLst>
          </p:cNvPr>
          <p:cNvSpPr>
            <a:spLocks noGrp="1"/>
          </p:cNvSpPr>
          <p:nvPr>
            <p:ph type="body" sz="quarter" idx="14"/>
          </p:nvPr>
        </p:nvSpPr>
        <p:spPr/>
        <p:txBody>
          <a:bodyPr/>
          <a:lstStyle/>
          <a:p>
            <a:r>
              <a:rPr lang="en-CA" dirty="0"/>
              <a:t>CRD, DTR, PAS are all complex</a:t>
            </a:r>
          </a:p>
          <a:p>
            <a:pPr lvl="1"/>
            <a:r>
              <a:rPr lang="en-CA" dirty="0"/>
              <a:t>Largely independent</a:t>
            </a:r>
          </a:p>
          <a:p>
            <a:r>
              <a:rPr lang="en-CA" dirty="0"/>
              <a:t>If possible, work on all three in parallel</a:t>
            </a:r>
          </a:p>
          <a:p>
            <a:r>
              <a:rPr lang="en-CA" dirty="0"/>
              <a:t>Most critical (covers largest part of the reg) is PAS</a:t>
            </a:r>
          </a:p>
        </p:txBody>
      </p:sp>
      <p:sp>
        <p:nvSpPr>
          <p:cNvPr id="3" name="Title 2">
            <a:extLst>
              <a:ext uri="{FF2B5EF4-FFF2-40B4-BE49-F238E27FC236}">
                <a16:creationId xmlns:a16="http://schemas.microsoft.com/office/drawing/2014/main" id="{7C8C5325-BA74-7655-341F-4E636D510B68}"/>
              </a:ext>
            </a:extLst>
          </p:cNvPr>
          <p:cNvSpPr>
            <a:spLocks noGrp="1"/>
          </p:cNvSpPr>
          <p:nvPr>
            <p:ph type="title"/>
          </p:nvPr>
        </p:nvSpPr>
        <p:spPr/>
        <p:txBody>
          <a:bodyPr/>
          <a:lstStyle/>
          <a:p>
            <a:r>
              <a:rPr lang="en-CA" dirty="0"/>
              <a:t>What to do first?</a:t>
            </a:r>
          </a:p>
        </p:txBody>
      </p:sp>
      <p:sp>
        <p:nvSpPr>
          <p:cNvPr id="4" name="Slide Number Placeholder 3">
            <a:extLst>
              <a:ext uri="{FF2B5EF4-FFF2-40B4-BE49-F238E27FC236}">
                <a16:creationId xmlns:a16="http://schemas.microsoft.com/office/drawing/2014/main" id="{D9331FD7-2D77-2079-9BA3-2CF0AA3AAA9F}"/>
              </a:ext>
            </a:extLst>
          </p:cNvPr>
          <p:cNvSpPr>
            <a:spLocks noGrp="1"/>
          </p:cNvSpPr>
          <p:nvPr>
            <p:ph type="sldNum" sz="quarter" idx="7"/>
          </p:nvPr>
        </p:nvSpPr>
        <p:spPr/>
        <p:txBody>
          <a:bodyPr/>
          <a:lstStyle/>
          <a:p>
            <a:fld id="{B6F15528-21DE-4FAA-801E-634DDDAF4B2B}" type="slidenum">
              <a:rPr lang="en-CA" smtClean="0"/>
              <a:t>5</a:t>
            </a:fld>
            <a:endParaRPr lang="en-CA"/>
          </a:p>
        </p:txBody>
      </p:sp>
    </p:spTree>
    <p:extLst>
      <p:ext uri="{BB962C8B-B14F-4D97-AF65-F5344CB8AC3E}">
        <p14:creationId xmlns:p14="http://schemas.microsoft.com/office/powerpoint/2010/main" val="1002515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5BE9D0A-C752-CF68-D0DB-9776CA7C9781}"/>
              </a:ext>
            </a:extLst>
          </p:cNvPr>
          <p:cNvSpPr>
            <a:spLocks noGrp="1"/>
          </p:cNvSpPr>
          <p:nvPr>
            <p:ph type="body" sz="quarter" idx="16"/>
          </p:nvPr>
        </p:nvSpPr>
        <p:spPr>
          <a:xfrm>
            <a:off x="1941529" y="3348989"/>
            <a:ext cx="6324777" cy="978729"/>
          </a:xfrm>
        </p:spPr>
        <p:txBody>
          <a:bodyPr/>
          <a:lstStyle/>
          <a:p>
            <a:r>
              <a:rPr lang="en-CA" dirty="0"/>
              <a:t>Approach to Achieving Conformance</a:t>
            </a:r>
          </a:p>
        </p:txBody>
      </p:sp>
      <p:sp>
        <p:nvSpPr>
          <p:cNvPr id="5" name="Title 4">
            <a:extLst>
              <a:ext uri="{FF2B5EF4-FFF2-40B4-BE49-F238E27FC236}">
                <a16:creationId xmlns:a16="http://schemas.microsoft.com/office/drawing/2014/main" id="{73A89836-E37F-A8D6-6249-9959B581CD66}"/>
              </a:ext>
            </a:extLst>
          </p:cNvPr>
          <p:cNvSpPr>
            <a:spLocks noGrp="1"/>
          </p:cNvSpPr>
          <p:nvPr>
            <p:ph type="title"/>
          </p:nvPr>
        </p:nvSpPr>
        <p:spPr/>
        <p:txBody>
          <a:bodyPr/>
          <a:lstStyle/>
          <a:p>
            <a:r>
              <a:rPr lang="en-CA" dirty="0"/>
              <a:t>CRD</a:t>
            </a:r>
          </a:p>
        </p:txBody>
      </p:sp>
      <p:sp>
        <p:nvSpPr>
          <p:cNvPr id="4" name="Slide Number Placeholder 3">
            <a:extLst>
              <a:ext uri="{FF2B5EF4-FFF2-40B4-BE49-F238E27FC236}">
                <a16:creationId xmlns:a16="http://schemas.microsoft.com/office/drawing/2014/main" id="{18CA5643-CFF6-7574-0B09-49C13120C528}"/>
              </a:ext>
            </a:extLst>
          </p:cNvPr>
          <p:cNvSpPr>
            <a:spLocks noGrp="1"/>
          </p:cNvSpPr>
          <p:nvPr>
            <p:ph type="sldNum" sz="quarter" idx="4294967295"/>
          </p:nvPr>
        </p:nvSpPr>
        <p:spPr>
          <a:xfrm>
            <a:off x="11610975" y="6489700"/>
            <a:ext cx="581025" cy="365125"/>
          </a:xfrm>
        </p:spPr>
        <p:txBody>
          <a:bodyPr/>
          <a:lstStyle/>
          <a:p>
            <a:fld id="{B6F15528-21DE-4FAA-801E-634DDDAF4B2B}" type="slidenum">
              <a:rPr lang="en-CA" smtClean="0"/>
              <a:t>6</a:t>
            </a:fld>
            <a:endParaRPr lang="en-CA"/>
          </a:p>
        </p:txBody>
      </p:sp>
    </p:spTree>
    <p:extLst>
      <p:ext uri="{BB962C8B-B14F-4D97-AF65-F5344CB8AC3E}">
        <p14:creationId xmlns:p14="http://schemas.microsoft.com/office/powerpoint/2010/main" val="2518865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D8A51EF-D292-F232-A7E6-339C35BEE069}"/>
              </a:ext>
            </a:extLst>
          </p:cNvPr>
          <p:cNvSpPr>
            <a:spLocks noGrp="1"/>
          </p:cNvSpPr>
          <p:nvPr>
            <p:ph type="body" sz="quarter" idx="14"/>
          </p:nvPr>
        </p:nvSpPr>
        <p:spPr/>
        <p:txBody>
          <a:bodyPr/>
          <a:lstStyle/>
          <a:p>
            <a:r>
              <a:rPr lang="en-CA" dirty="0"/>
              <a:t>Primary objective:</a:t>
            </a:r>
          </a:p>
          <a:p>
            <a:pPr lvl="1"/>
            <a:r>
              <a:rPr lang="en-CA" dirty="0"/>
              <a:t>Answer the question “What’s covered?”</a:t>
            </a:r>
          </a:p>
          <a:p>
            <a:r>
              <a:rPr lang="en-CA" dirty="0"/>
              <a:t>Secondary objective:</a:t>
            </a:r>
          </a:p>
          <a:p>
            <a:pPr lvl="1"/>
            <a:r>
              <a:rPr lang="en-CA" dirty="0"/>
              <a:t>Flag that additional information is necessary (cue DTR)</a:t>
            </a:r>
          </a:p>
          <a:p>
            <a:pPr lvl="1"/>
            <a:r>
              <a:rPr lang="en-CA" dirty="0"/>
              <a:t>Flag that prior authorization is necessary (cue PAS)</a:t>
            </a:r>
          </a:p>
          <a:p>
            <a:r>
              <a:rPr lang="en-CA" dirty="0"/>
              <a:t>Tertiary objective</a:t>
            </a:r>
          </a:p>
          <a:p>
            <a:pPr lvl="1"/>
            <a:r>
              <a:rPr lang="en-CA" dirty="0"/>
              <a:t>Grant prior authorization if you can</a:t>
            </a:r>
          </a:p>
          <a:p>
            <a:endParaRPr lang="en-CA" dirty="0"/>
          </a:p>
        </p:txBody>
      </p:sp>
      <p:sp>
        <p:nvSpPr>
          <p:cNvPr id="4" name="Title 3">
            <a:extLst>
              <a:ext uri="{FF2B5EF4-FFF2-40B4-BE49-F238E27FC236}">
                <a16:creationId xmlns:a16="http://schemas.microsoft.com/office/drawing/2014/main" id="{BB35D8E0-67E4-76AC-8128-0AE061E883D7}"/>
              </a:ext>
            </a:extLst>
          </p:cNvPr>
          <p:cNvSpPr>
            <a:spLocks noGrp="1"/>
          </p:cNvSpPr>
          <p:nvPr>
            <p:ph type="title"/>
          </p:nvPr>
        </p:nvSpPr>
        <p:spPr/>
        <p:txBody>
          <a:bodyPr/>
          <a:lstStyle/>
          <a:p>
            <a:r>
              <a:rPr lang="en-CA" dirty="0"/>
              <a:t>CRD Regulatory Objectives</a:t>
            </a:r>
          </a:p>
        </p:txBody>
      </p:sp>
    </p:spTree>
    <p:extLst>
      <p:ext uri="{BB962C8B-B14F-4D97-AF65-F5344CB8AC3E}">
        <p14:creationId xmlns:p14="http://schemas.microsoft.com/office/powerpoint/2010/main" val="3552896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1D921FD-1EAB-1B96-3CA5-F3B621D44278}"/>
              </a:ext>
            </a:extLst>
          </p:cNvPr>
          <p:cNvSpPr>
            <a:spLocks noGrp="1"/>
          </p:cNvSpPr>
          <p:nvPr>
            <p:ph type="body" sz="quarter" idx="14"/>
          </p:nvPr>
        </p:nvSpPr>
        <p:spPr/>
        <p:txBody>
          <a:bodyPr/>
          <a:lstStyle/>
          <a:p>
            <a:r>
              <a:rPr lang="en-CA" dirty="0"/>
              <a:t>Must support </a:t>
            </a:r>
            <a:r>
              <a:rPr lang="en-CA" b="1" dirty="0"/>
              <a:t>Coverage Information</a:t>
            </a:r>
            <a:r>
              <a:rPr lang="en-CA" dirty="0"/>
              <a:t> hook</a:t>
            </a:r>
          </a:p>
          <a:p>
            <a:r>
              <a:rPr lang="en-CA" dirty="0"/>
              <a:t>Required hooks:</a:t>
            </a:r>
          </a:p>
          <a:p>
            <a:pPr lvl="1"/>
            <a:r>
              <a:rPr lang="en-CA" dirty="0"/>
              <a:t>order-sign</a:t>
            </a:r>
          </a:p>
          <a:p>
            <a:pPr lvl="2"/>
            <a:r>
              <a:rPr lang="en-CA" dirty="0"/>
              <a:t>Most useful for clinicians</a:t>
            </a:r>
          </a:p>
          <a:p>
            <a:pPr lvl="2"/>
            <a:r>
              <a:rPr lang="en-CA" dirty="0"/>
              <a:t>Most challenging</a:t>
            </a:r>
          </a:p>
          <a:p>
            <a:pPr lvl="3"/>
            <a:r>
              <a:rPr lang="en-CA" dirty="0"/>
              <a:t>Most diverse types of input</a:t>
            </a:r>
          </a:p>
          <a:p>
            <a:pPr lvl="3"/>
            <a:r>
              <a:rPr lang="en-CA" dirty="0"/>
              <a:t>Most orders at once</a:t>
            </a:r>
          </a:p>
          <a:p>
            <a:pPr lvl="3"/>
            <a:r>
              <a:rPr lang="en-CA" dirty="0"/>
              <a:t>Highest chance of missing information</a:t>
            </a:r>
          </a:p>
          <a:p>
            <a:pPr lvl="2"/>
            <a:r>
              <a:rPr lang="en-CA" dirty="0"/>
              <a:t>Start on this first?</a:t>
            </a:r>
          </a:p>
          <a:p>
            <a:pPr lvl="1"/>
            <a:r>
              <a:rPr lang="en-CA" dirty="0"/>
              <a:t>order-dispatch</a:t>
            </a:r>
          </a:p>
          <a:p>
            <a:pPr lvl="2"/>
            <a:r>
              <a:rPr lang="en-CA" dirty="0"/>
              <a:t>If you can do order-sign, you can do this</a:t>
            </a:r>
          </a:p>
          <a:p>
            <a:pPr lvl="1"/>
            <a:r>
              <a:rPr lang="en-CA" dirty="0"/>
              <a:t>appointment-book</a:t>
            </a:r>
          </a:p>
          <a:p>
            <a:pPr lvl="2"/>
            <a:r>
              <a:rPr lang="en-CA" dirty="0"/>
              <a:t>Simplest (only a couple of input patterns)</a:t>
            </a:r>
          </a:p>
          <a:p>
            <a:pPr lvl="2"/>
            <a:r>
              <a:rPr lang="en-CA" dirty="0"/>
              <a:t>More information known</a:t>
            </a:r>
          </a:p>
          <a:p>
            <a:pPr lvl="2"/>
            <a:endParaRPr lang="en-CA" dirty="0"/>
          </a:p>
        </p:txBody>
      </p:sp>
      <p:sp>
        <p:nvSpPr>
          <p:cNvPr id="4" name="Title 3">
            <a:extLst>
              <a:ext uri="{FF2B5EF4-FFF2-40B4-BE49-F238E27FC236}">
                <a16:creationId xmlns:a16="http://schemas.microsoft.com/office/drawing/2014/main" id="{F537950A-D490-7D66-E539-CB027E411AF7}"/>
              </a:ext>
            </a:extLst>
          </p:cNvPr>
          <p:cNvSpPr>
            <a:spLocks noGrp="1"/>
          </p:cNvSpPr>
          <p:nvPr>
            <p:ph type="title"/>
          </p:nvPr>
        </p:nvSpPr>
        <p:spPr/>
        <p:txBody>
          <a:bodyPr/>
          <a:lstStyle/>
          <a:p>
            <a:r>
              <a:rPr lang="en-CA" dirty="0"/>
              <a:t>What’s needed</a:t>
            </a:r>
          </a:p>
        </p:txBody>
      </p:sp>
    </p:spTree>
    <p:extLst>
      <p:ext uri="{BB962C8B-B14F-4D97-AF65-F5344CB8AC3E}">
        <p14:creationId xmlns:p14="http://schemas.microsoft.com/office/powerpoint/2010/main" val="2281508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689A12E-2676-A2FD-9DF5-DD1F4D16964E}"/>
              </a:ext>
            </a:extLst>
          </p:cNvPr>
          <p:cNvSpPr>
            <a:spLocks noGrp="1"/>
          </p:cNvSpPr>
          <p:nvPr>
            <p:ph type="body" sz="quarter" idx="14"/>
          </p:nvPr>
        </p:nvSpPr>
        <p:spPr/>
        <p:txBody>
          <a:bodyPr/>
          <a:lstStyle/>
          <a:p>
            <a:r>
              <a:rPr lang="en-CA" dirty="0"/>
              <a:t>For Reg conformance</a:t>
            </a:r>
          </a:p>
          <a:p>
            <a:pPr lvl="1"/>
            <a:r>
              <a:rPr lang="en-CA" dirty="0"/>
              <a:t>Be able to figure out who the member is and if their coverage is active</a:t>
            </a:r>
          </a:p>
          <a:p>
            <a:pPr lvl="1"/>
            <a:r>
              <a:rPr lang="en-CA" dirty="0"/>
              <a:t>Evaluate if the billing code is covered</a:t>
            </a:r>
          </a:p>
          <a:p>
            <a:pPr lvl="2"/>
            <a:r>
              <a:rPr lang="en-CA" dirty="0"/>
              <a:t>Can indicate more info is needed (performing provider, more detailed code, specific timeframe, DTR questions)</a:t>
            </a:r>
          </a:p>
          <a:p>
            <a:r>
              <a:rPr lang="en-CA" dirty="0"/>
              <a:t>For IG conformance</a:t>
            </a:r>
          </a:p>
          <a:p>
            <a:pPr lvl="1"/>
            <a:r>
              <a:rPr lang="en-CA" dirty="0"/>
              <a:t>Map clinical codes to probable billable code</a:t>
            </a:r>
          </a:p>
          <a:p>
            <a:pPr lvl="1"/>
            <a:r>
              <a:rPr lang="en-CA" dirty="0"/>
              <a:t>Evaluate if prior auth is needed</a:t>
            </a:r>
          </a:p>
          <a:p>
            <a:pPr lvl="2"/>
            <a:r>
              <a:rPr lang="en-CA" dirty="0"/>
              <a:t>or indicate more info needed</a:t>
            </a:r>
          </a:p>
          <a:p>
            <a:r>
              <a:rPr lang="en-CA" dirty="0"/>
              <a:t>Recommended approach</a:t>
            </a:r>
          </a:p>
          <a:p>
            <a:pPr lvl="1"/>
            <a:r>
              <a:rPr lang="en-CA" dirty="0"/>
              <a:t>Provide answers for the easy things, punt to DTR when it gets complicated</a:t>
            </a:r>
          </a:p>
          <a:p>
            <a:pPr lvl="1"/>
            <a:r>
              <a:rPr lang="en-CA" dirty="0"/>
              <a:t>Get smarter over time</a:t>
            </a:r>
          </a:p>
          <a:p>
            <a:pPr lvl="1"/>
            <a:endParaRPr lang="en-CA" dirty="0"/>
          </a:p>
        </p:txBody>
      </p:sp>
      <p:sp>
        <p:nvSpPr>
          <p:cNvPr id="3" name="Title 2">
            <a:extLst>
              <a:ext uri="{FF2B5EF4-FFF2-40B4-BE49-F238E27FC236}">
                <a16:creationId xmlns:a16="http://schemas.microsoft.com/office/drawing/2014/main" id="{1C2DF1BB-C348-15FD-5D71-C83C3684BF86}"/>
              </a:ext>
            </a:extLst>
          </p:cNvPr>
          <p:cNvSpPr>
            <a:spLocks noGrp="1"/>
          </p:cNvSpPr>
          <p:nvPr>
            <p:ph type="title"/>
          </p:nvPr>
        </p:nvSpPr>
        <p:spPr/>
        <p:txBody>
          <a:bodyPr/>
          <a:lstStyle/>
          <a:p>
            <a:r>
              <a:rPr lang="en-CA" dirty="0"/>
              <a:t>Returning a response</a:t>
            </a:r>
          </a:p>
        </p:txBody>
      </p:sp>
      <p:sp>
        <p:nvSpPr>
          <p:cNvPr id="4" name="Slide Number Placeholder 3">
            <a:extLst>
              <a:ext uri="{FF2B5EF4-FFF2-40B4-BE49-F238E27FC236}">
                <a16:creationId xmlns:a16="http://schemas.microsoft.com/office/drawing/2014/main" id="{B40ABC59-9B5E-10F5-BADC-B3BC2BEB19A3}"/>
              </a:ext>
            </a:extLst>
          </p:cNvPr>
          <p:cNvSpPr>
            <a:spLocks noGrp="1"/>
          </p:cNvSpPr>
          <p:nvPr>
            <p:ph type="sldNum" sz="quarter" idx="7"/>
          </p:nvPr>
        </p:nvSpPr>
        <p:spPr/>
        <p:txBody>
          <a:bodyPr/>
          <a:lstStyle/>
          <a:p>
            <a:fld id="{B6F15528-21DE-4FAA-801E-634DDDAF4B2B}" type="slidenum">
              <a:rPr lang="en-CA" smtClean="0"/>
              <a:t>9</a:t>
            </a:fld>
            <a:endParaRPr lang="en-CA"/>
          </a:p>
        </p:txBody>
      </p:sp>
    </p:spTree>
    <p:extLst>
      <p:ext uri="{BB962C8B-B14F-4D97-AF65-F5344CB8AC3E}">
        <p14:creationId xmlns:p14="http://schemas.microsoft.com/office/powerpoint/2010/main" val="176556983"/>
      </p:ext>
    </p:extLst>
  </p:cSld>
  <p:clrMapOvr>
    <a:masterClrMapping/>
  </p:clrMapOvr>
</p:sld>
</file>

<file path=ppt/theme/theme1.xml><?xml version="1.0" encoding="utf-8"?>
<a:theme xmlns:a="http://schemas.openxmlformats.org/drawingml/2006/main" name="CV Master Rev 02-2024">
  <a:themeElements>
    <a:clrScheme name="Custom 106">
      <a:dk1>
        <a:srgbClr val="474749"/>
      </a:dk1>
      <a:lt1>
        <a:sysClr val="window" lastClr="FFFFFF"/>
      </a:lt1>
      <a:dk2>
        <a:srgbClr val="2A323A"/>
      </a:dk2>
      <a:lt2>
        <a:srgbClr val="51657F"/>
      </a:lt2>
      <a:accent1>
        <a:srgbClr val="A91F24"/>
      </a:accent1>
      <a:accent2>
        <a:srgbClr val="DFD5A9"/>
      </a:accent2>
      <a:accent3>
        <a:srgbClr val="D6843C"/>
      </a:accent3>
      <a:accent4>
        <a:srgbClr val="873F1E"/>
      </a:accent4>
      <a:accent5>
        <a:srgbClr val="E41F26"/>
      </a:accent5>
      <a:accent6>
        <a:srgbClr val="785B4D"/>
      </a:accent6>
      <a:hlink>
        <a:srgbClr val="C00000"/>
      </a:hlink>
      <a:folHlink>
        <a:srgbClr val="C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 Vinci Event Presentation Template.potx" id="{AE0F4106-A23F-4698-9F54-64DD89DF35DD}" vid="{4BBDFFCF-3C97-4737-97F2-F098A7A3CD47}"/>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cf5a87e6-8225-499d-8aa7-664ff23f0528">
      <UserInfo>
        <DisplayName>Kathy Moncelsi</DisplayName>
        <AccountId>117</AccountId>
        <AccountType/>
      </UserInfo>
      <UserInfo>
        <DisplayName>Vanessa Candelora</DisplayName>
        <AccountId>7525</AccountId>
        <AccountType/>
      </UserInfo>
      <UserInfo>
        <DisplayName>Phung Matthews</DisplayName>
        <AccountId>7256</AccountId>
        <AccountType/>
      </UserInfo>
      <UserInfo>
        <DisplayName>Jordyn King</DisplayName>
        <AccountId>6166</AccountId>
        <AccountType/>
      </UserInfo>
      <UserInfo>
        <DisplayName>Pooja Babbrah</DisplayName>
        <AccountId>63</AccountId>
        <AccountType/>
      </UserInfo>
      <UserInfo>
        <DisplayName>Frank McKinney</DisplayName>
        <AccountId>6074</AccountId>
        <AccountType/>
      </UserInfo>
      <UserInfo>
        <DisplayName>Amy Johnson</DisplayName>
        <AccountId>281</AccountId>
        <AccountType/>
      </UserInfo>
      <UserInfo>
        <DisplayName>Michael Solomon</DisplayName>
        <AccountId>78</AccountId>
        <AccountType/>
      </UserInfo>
      <UserInfo>
        <DisplayName>Tony Schueth</DisplayName>
        <AccountId>24</AccountId>
        <AccountType/>
      </UserInfo>
    </SharedWithUsers>
    <TaxCatchAll xmlns="cf5a87e6-8225-499d-8aa7-664ff23f0528" xsi:nil="true"/>
    <lcf76f155ced4ddcb4097134ff3c332f xmlns="9f94fe76-4e69-4a06-93ce-361b54a8e543">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C8FC9818E7A2340A2B524F46111FD15" ma:contentTypeVersion="19" ma:contentTypeDescription="Create a new document." ma:contentTypeScope="" ma:versionID="7ef9a8bc46a14bfd553da3a3e6695c4d">
  <xsd:schema xmlns:xsd="http://www.w3.org/2001/XMLSchema" xmlns:xs="http://www.w3.org/2001/XMLSchema" xmlns:p="http://schemas.microsoft.com/office/2006/metadata/properties" xmlns:ns2="9f94fe76-4e69-4a06-93ce-361b54a8e543" xmlns:ns3="cf5a87e6-8225-499d-8aa7-664ff23f0528" targetNamespace="http://schemas.microsoft.com/office/2006/metadata/properties" ma:root="true" ma:fieldsID="580938c8cdc1ed620302479102261575" ns2:_="" ns3:_="">
    <xsd:import namespace="9f94fe76-4e69-4a06-93ce-361b54a8e543"/>
    <xsd:import namespace="cf5a87e6-8225-499d-8aa7-664ff23f052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ObjectDetectorVersions" minOccurs="0"/>
                <xsd:element ref="ns2:MediaServiceSearchProperties"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94fe76-4e69-4a06-93ce-361b54a8e5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37a25660-35f9-45a2-94c2-2d1fac8d7fcc" ma:termSetId="09814cd3-568e-fe90-9814-8d621ff8fb84" ma:anchorId="fba54fb3-c3e1-fe81-a776-ca4b69148c4d" ma:open="true" ma:isKeyword="false">
      <xsd:complexType>
        <xsd:sequence>
          <xsd:element ref="pc:Terms" minOccurs="0" maxOccurs="1"/>
        </xsd:sequence>
      </xsd:complexType>
    </xsd:element>
    <xsd:element name="MediaServiceLocation" ma:index="25"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f5a87e6-8225-499d-8aa7-664ff23f052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9b197a34-fbdf-410c-a96d-18806817e71c}" ma:internalName="TaxCatchAll" ma:showField="CatchAllData" ma:web="cf5a87e6-8225-499d-8aa7-664ff23f052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BA6B2E7-CD55-478D-BEC8-4794A5943CF4}">
  <ds:schemaRefs>
    <ds:schemaRef ds:uri="http://schemas.microsoft.com/sharepoint/v3/contenttype/forms"/>
  </ds:schemaRefs>
</ds:datastoreItem>
</file>

<file path=customXml/itemProps2.xml><?xml version="1.0" encoding="utf-8"?>
<ds:datastoreItem xmlns:ds="http://schemas.openxmlformats.org/officeDocument/2006/customXml" ds:itemID="{ABC3541C-51DD-43E3-8C9A-56AC6823A20C}">
  <ds:schemaRefs>
    <ds:schemaRef ds:uri="9f94fe76-4e69-4a06-93ce-361b54a8e543"/>
    <ds:schemaRef ds:uri="cf5a87e6-8225-499d-8aa7-664ff23f052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5D6C950-6891-4B9F-8042-EAAA803A1D70}">
  <ds:schemaRefs>
    <ds:schemaRef ds:uri="9f94fe76-4e69-4a06-93ce-361b54a8e543"/>
    <ds:schemaRef ds:uri="cf5a87e6-8225-499d-8aa7-664ff23f052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Da Vinci Event Presentation Template</Template>
  <TotalTime>779</TotalTime>
  <Words>1514</Words>
  <Application>Microsoft Office PowerPoint</Application>
  <PresentationFormat>Widescreen</PresentationFormat>
  <Paragraphs>225</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Calibri</vt:lpstr>
      <vt:lpstr>Consolas</vt:lpstr>
      <vt:lpstr>Wingdings</vt:lpstr>
      <vt:lpstr>Arial</vt:lpstr>
      <vt:lpstr>CV Master Rev 02-2024</vt:lpstr>
      <vt:lpstr>PowerPoint Presentation</vt:lpstr>
      <vt:lpstr>Expectations of the rule</vt:lpstr>
      <vt:lpstr>CMS 0057-F Prior Authorization API</vt:lpstr>
      <vt:lpstr>EHR Requirements</vt:lpstr>
      <vt:lpstr>What to do first?</vt:lpstr>
      <vt:lpstr>CRD</vt:lpstr>
      <vt:lpstr>CRD Regulatory Objectives</vt:lpstr>
      <vt:lpstr>What’s needed</vt:lpstr>
      <vt:lpstr>Returning a response</vt:lpstr>
      <vt:lpstr>Other considerations</vt:lpstr>
      <vt:lpstr>DTR</vt:lpstr>
      <vt:lpstr>DTR Regulatory Objectives</vt:lpstr>
      <vt:lpstr>What’s needed</vt:lpstr>
      <vt:lpstr>DTR Clients</vt:lpstr>
      <vt:lpstr>DTR Questionnaire Support</vt:lpstr>
      <vt:lpstr>DTR $questionnaire-package</vt:lpstr>
      <vt:lpstr>DTR Internals</vt:lpstr>
      <vt:lpstr>DTR Process Completion</vt:lpstr>
      <vt:lpstr>Other considerations</vt:lpstr>
      <vt:lpstr>PAS</vt:lpstr>
      <vt:lpstr>PAS Regulatory Objectives</vt:lpstr>
      <vt:lpstr>PAS Requirements</vt:lpstr>
      <vt:lpstr>PAS Claim $submit</vt:lpstr>
      <vt:lpstr>Subscriptions</vt:lpstr>
      <vt:lpstr>Prior Authorization Updates</vt:lpstr>
      <vt:lpstr>Prior Authorization Inquiries</vt:lpstr>
      <vt:lpstr>Summing Up</vt:lpstr>
      <vt:lpstr>Key take-aways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Lloyd McKenzie</dc:creator>
  <cp:lastModifiedBy>Jeff Brown</cp:lastModifiedBy>
  <cp:revision>10</cp:revision>
  <dcterms:created xsi:type="dcterms:W3CDTF">2025-04-08T03:37:55Z</dcterms:created>
  <dcterms:modified xsi:type="dcterms:W3CDTF">2025-04-10T11:25:58Z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0x0101002C8FC9818E7A2340A2B524F46111FD15</vt:lpwstr>
  </property>
  <property fmtid="{D5CDD505-2E9C-101B-9397-08002B2CF9AE}" pid="3" name="MediaServiceImageTags">
    <vt:lpwstr/>
  </property>
</Properties>
</file>