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658" r:id="rId4"/>
    <p:sldId id="657" r:id="rId5"/>
    <p:sldId id="666" r:id="rId6"/>
    <p:sldId id="667" r:id="rId7"/>
    <p:sldId id="664" r:id="rId8"/>
    <p:sldId id="665" r:id="rId9"/>
    <p:sldId id="260" r:id="rId10"/>
    <p:sldId id="659" r:id="rId11"/>
    <p:sldId id="660" r:id="rId12"/>
    <p:sldId id="661" r:id="rId13"/>
    <p:sldId id="663" r:id="rId14"/>
    <p:sldId id="403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03" autoAdjust="0"/>
    <p:restoredTop sz="86420" autoAdjust="0"/>
  </p:normalViewPr>
  <p:slideViewPr>
    <p:cSldViewPr snapToGrid="0" snapToObjects="1">
      <p:cViewPr varScale="1">
        <p:scale>
          <a:sx n="99" d="100"/>
          <a:sy n="99" d="100"/>
        </p:scale>
        <p:origin x="90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8/19/2019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8/19/2019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F7AD536F-12DD-4047-A5E1-D0F79FE1E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005C5975-8789-48B8-B086-1A47F4D38A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DBF50D1-8693-4891-9BB7-FBADA3084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7194B379-A0D2-4382-AF7C-F5C2DF94165C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763" y="685800"/>
            <a:ext cx="6075362" cy="34178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/>
              <a:t>All URL’s in FHIR are</a:t>
            </a:r>
            <a:r>
              <a:rPr lang="en-US" baseline="0" dirty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E592D5FE-85CA-40E6-8273-48A5F35DE01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06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8/19/2019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01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8/19/2019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3588661-316C-42E7-A93E-9DF44255D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Consuming FHIR</a:t>
            </a:r>
          </a:p>
        </p:txBody>
      </p:sp>
      <p:sp>
        <p:nvSpPr>
          <p:cNvPr id="11266" name="Subtitle 20">
            <a:extLst>
              <a:ext uri="{FF2B5EF4-FFF2-40B4-BE49-F238E27FC236}">
                <a16:creationId xmlns:a16="http://schemas.microsoft.com/office/drawing/2014/main" id="{3B36C9AB-D2CA-4C7B-ADE0-E7B7FE502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How to access &amp; use FHIR data</a:t>
            </a:r>
          </a:p>
        </p:txBody>
      </p:sp>
      <p:sp>
        <p:nvSpPr>
          <p:cNvPr id="11275" name="Text Placeholder 11274">
            <a:extLst>
              <a:ext uri="{FF2B5EF4-FFF2-40B4-BE49-F238E27FC236}">
                <a16:creationId xmlns:a16="http://schemas.microsoft.com/office/drawing/2014/main" id="{E1532812-243A-497D-85C8-F449F702B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</p:txBody>
      </p:sp>
      <p:sp>
        <p:nvSpPr>
          <p:cNvPr id="11268" name="Footer Placeholder 22">
            <a:extLst>
              <a:ext uri="{FF2B5EF4-FFF2-40B4-BE49-F238E27FC236}">
                <a16:creationId xmlns:a16="http://schemas.microsoft.com/office/drawing/2014/main" id="{E9F31111-C13D-4831-BE42-71ADFC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1270" name="Date Placeholder 11269">
            <a:extLst>
              <a:ext uri="{FF2B5EF4-FFF2-40B4-BE49-F238E27FC236}">
                <a16:creationId xmlns:a16="http://schemas.microsoft.com/office/drawing/2014/main" id="{07B9A7B9-2084-46C8-8C3E-7896AEC7F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2045804" cy="207962"/>
          </a:xfrm>
        </p:spPr>
        <p:txBody>
          <a:bodyPr/>
          <a:lstStyle/>
          <a:p>
            <a:r>
              <a:rPr lang="en-US" altLang="en-US" dirty="0"/>
              <a:t>August 21,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2C75-1707-48CA-9B88-305161FF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Syntaxes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AC34-F968-49A7-8210-3FA0E386A4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supports XML, JSON and RDF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3178C-E6A5-4697-9704-A7846683C4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AB429-2085-4B64-B4A4-266177D804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649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95BE-1408-4935-B789-F12D899A4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Handling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8B1E-BFDE-4C48-8680-D5322D28C8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Different systems</a:t>
            </a:r>
            <a:r>
              <a:rPr lang="en-CA" baseline="0" dirty="0"/>
              <a:t> support different versions of FHIR</a:t>
            </a:r>
          </a:p>
          <a:p>
            <a:pPr lvl="1"/>
            <a:r>
              <a:rPr lang="en-CA" dirty="0"/>
              <a:t>Different</a:t>
            </a:r>
            <a:r>
              <a:rPr lang="en-CA" baseline="0" dirty="0"/>
              <a:t> endpoints for different versions</a:t>
            </a:r>
          </a:p>
          <a:p>
            <a:pPr lvl="1"/>
            <a:r>
              <a:rPr lang="en-CA" baseline="0" dirty="0"/>
              <a:t>HTTP content negotiation</a:t>
            </a:r>
          </a:p>
          <a:p>
            <a:pPr lvl="1"/>
            <a:r>
              <a:rPr lang="en-CA" baseline="0" dirty="0"/>
              <a:t>If you’re outside a closed community, be prepared to manage converting between versions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9622E-3E3C-47E7-81FB-03362EF790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089D7-DF55-497C-8B64-23E456FF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4420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CE1B-5D32-41C3-94B3-CB392183A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Modifier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52908-9009-43B0-9515-544E3DDB0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“Modifier” elements change the meaning of resources</a:t>
            </a:r>
          </a:p>
          <a:p>
            <a:pPr lvl="1"/>
            <a:r>
              <a:rPr lang="en-CA" dirty="0"/>
              <a:t>Can be core elements</a:t>
            </a:r>
          </a:p>
          <a:p>
            <a:pPr lvl="2"/>
            <a:r>
              <a:rPr lang="en-CA" dirty="0"/>
              <a:t>E.g. </a:t>
            </a:r>
            <a:r>
              <a:rPr lang="en-CA" dirty="0" err="1"/>
              <a:t>Patient.active</a:t>
            </a:r>
            <a:r>
              <a:rPr lang="en-CA" dirty="0"/>
              <a:t>, </a:t>
            </a:r>
            <a:r>
              <a:rPr lang="en-CA" dirty="0" err="1"/>
              <a:t>Patient.deceased</a:t>
            </a:r>
            <a:r>
              <a:rPr lang="en-CA" dirty="0"/>
              <a:t>[x]</a:t>
            </a:r>
          </a:p>
          <a:p>
            <a:pPr lvl="1"/>
            <a:r>
              <a:rPr lang="en-CA" dirty="0"/>
              <a:t>Can also be implementation-specific</a:t>
            </a:r>
          </a:p>
          <a:p>
            <a:pPr lvl="2"/>
            <a:r>
              <a:rPr lang="en-CA" dirty="0" err="1"/>
              <a:t>modifierExtension</a:t>
            </a:r>
            <a:r>
              <a:rPr lang="en-CA" dirty="0"/>
              <a:t>, </a:t>
            </a:r>
            <a:r>
              <a:rPr lang="en-CA" dirty="0" err="1"/>
              <a:t>implicitRules</a:t>
            </a:r>
            <a:endParaRPr lang="en-CA" dirty="0"/>
          </a:p>
          <a:p>
            <a:pPr lvl="0"/>
            <a:r>
              <a:rPr lang="en-CA" dirty="0"/>
              <a:t>Always look for modifier elements and assess their impact on your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53219-9E25-4EF9-A3C2-D225D758FA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AE74E-6537-4A50-8B98-317BC2EB9C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373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05C5-5255-4CB5-9776-9856D8F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1324C-0D7F-4B98-939A-6E20BA5886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Retrieved data will be remarkably</a:t>
            </a:r>
            <a:r>
              <a:rPr lang="en-CA" baseline="0" dirty="0"/>
              <a:t> inconsistent unless it complies with common profiles</a:t>
            </a:r>
          </a:p>
          <a:p>
            <a:r>
              <a:rPr lang="en-CA" baseline="0" dirty="0"/>
              <a:t>US-Core helps with some of this</a:t>
            </a:r>
          </a:p>
          <a:p>
            <a:r>
              <a:rPr lang="en-CA" dirty="0"/>
              <a:t>Other profiles will be relevant too</a:t>
            </a:r>
          </a:p>
          <a:p>
            <a:pPr lvl="1"/>
            <a:r>
              <a:rPr lang="en-CA" dirty="0"/>
              <a:t>E.g. genomics reporting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2BED0-E704-4039-9389-1FDB7F1811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29398-6387-4755-B934-BA2121A98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931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B0BB-5795-4E47-AABA-D56E44D8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32B6-219C-41D0-93FA-9834CB685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lmckenzie@gevityinc.com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(or PM me on </a:t>
            </a:r>
            <a:r>
              <a:rPr lang="en-CA" dirty="0">
                <a:hlinkClick r:id="rId3"/>
              </a:rPr>
              <a:t>http://chat.fhir.org</a:t>
            </a:r>
            <a:r>
              <a:rPr lang="en-CA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39CC2-CC56-48E4-A4A4-0C8F7B838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4A402-EADB-4A01-BAD2-0615B5893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D9C125-9F57-4B3C-B29E-EA47E3023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93" y="597142"/>
            <a:ext cx="3705941" cy="23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491BA0-0727-4A95-83D3-93D29B5A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APIs</a:t>
            </a:r>
            <a:r>
              <a:rPr lang="en-CA" baseline="0" dirty="0"/>
              <a:t> – the power of FHIR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69CA1F-B990-4271-A1A3-ECBDDBEBD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Think of what APIs did to the travel</a:t>
            </a:r>
            <a:r>
              <a:rPr lang="en-CA" baseline="0" dirty="0"/>
              <a:t> industry ~15 years ago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43B49-02D5-44E6-8A92-C895BD9BC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FDE77-D5F6-46A0-952F-391F3E4BF8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060120-12C1-445C-BDD0-FD442482E111}"/>
              </a:ext>
            </a:extLst>
          </p:cNvPr>
          <p:cNvGrpSpPr/>
          <p:nvPr/>
        </p:nvGrpSpPr>
        <p:grpSpPr>
          <a:xfrm>
            <a:off x="1380353" y="2485780"/>
            <a:ext cx="6815169" cy="1487424"/>
            <a:chOff x="1380353" y="2485780"/>
            <a:chExt cx="6815169" cy="1487424"/>
          </a:xfrm>
        </p:grpSpPr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10D82A94-A996-467A-AE7C-113F0294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0353" y="2485780"/>
              <a:ext cx="2459970" cy="1487424"/>
            </a:xfrm>
            <a:prstGeom prst="rect">
              <a:avLst/>
            </a:prstGeom>
          </p:spPr>
        </p:pic>
        <p:pic>
          <p:nvPicPr>
            <p:cNvPr id="9" name="Picture 8" descr="A close up of a sign&#10;&#10;Description automatically generated">
              <a:extLst>
                <a:ext uri="{FF2B5EF4-FFF2-40B4-BE49-F238E27FC236}">
                  <a16:creationId xmlns:a16="http://schemas.microsoft.com/office/drawing/2014/main" id="{A37B8B5D-1118-47E0-878C-4E7375C5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3526" y="2776322"/>
              <a:ext cx="4571996" cy="653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26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D7C9-AE69-48CF-A118-61A38323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data access mechanisms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CCBB4-4A8C-4FF3-BF73-665374F08B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Three primary mechanisms for accessing FHIR data</a:t>
            </a:r>
          </a:p>
          <a:p>
            <a:pPr lvl="1"/>
            <a:r>
              <a:rPr lang="en-CA" dirty="0"/>
              <a:t>RESTful Search</a:t>
            </a:r>
          </a:p>
          <a:p>
            <a:pPr lvl="1"/>
            <a:r>
              <a:rPr lang="en-CA" dirty="0"/>
              <a:t>Subscription</a:t>
            </a:r>
          </a:p>
          <a:p>
            <a:pPr lvl="1"/>
            <a:r>
              <a:rPr lang="en-CA" dirty="0"/>
              <a:t>Operations</a:t>
            </a:r>
          </a:p>
          <a:p>
            <a:pPr lvl="1"/>
            <a:endParaRPr lang="en-CA" dirty="0"/>
          </a:p>
          <a:p>
            <a:pPr lvl="0"/>
            <a:r>
              <a:rPr lang="en-CA" dirty="0"/>
              <a:t>Bulk</a:t>
            </a:r>
            <a:r>
              <a:rPr lang="en-CA" baseline="0" dirty="0"/>
              <a:t> Data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BC698-7C4A-4146-96D8-889FD5FE9C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7549B-7F6E-4C57-AC1F-C0E6BF729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60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REST: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2345960"/>
            <a:ext cx="8228883" cy="2110129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https://server.org/fhir/Patient?name=Smith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54EFA8-C5F5-49AF-B296-7DF28F6A2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2690204" y="1119163"/>
            <a:ext cx="285750" cy="3477844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9074" y="2968280"/>
            <a:ext cx="112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36360"/>
                </a:solidFill>
              </a:rPr>
              <a:t>endpoint</a:t>
            </a:r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5065131" y="1644314"/>
            <a:ext cx="351475" cy="1024844"/>
          </a:xfrm>
          <a:prstGeom prst="leftBrace">
            <a:avLst>
              <a:gd name="adj1" fmla="val 8333"/>
              <a:gd name="adj2" fmla="val 499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03261" y="1321180"/>
            <a:ext cx="124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36360"/>
                </a:solidFill>
              </a:rPr>
              <a:t>resource type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37180A7-202C-4C9F-AA20-84A341C4D437}"/>
              </a:ext>
            </a:extLst>
          </p:cNvPr>
          <p:cNvSpPr/>
          <p:nvPr/>
        </p:nvSpPr>
        <p:spPr bwMode="auto">
          <a:xfrm rot="16200000">
            <a:off x="6510208" y="2050159"/>
            <a:ext cx="302090" cy="1566174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636360"/>
              </a:solidFill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0C388-20DE-4C0F-A0A2-55F9AA3273AB}"/>
              </a:ext>
            </a:extLst>
          </p:cNvPr>
          <p:cNvSpPr txBox="1"/>
          <p:nvPr/>
        </p:nvSpPr>
        <p:spPr>
          <a:xfrm>
            <a:off x="6077859" y="2948991"/>
            <a:ext cx="117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36360"/>
                </a:solidFill>
              </a:rPr>
              <a:t>search term</a:t>
            </a:r>
          </a:p>
        </p:txBody>
      </p:sp>
    </p:spTree>
    <p:extLst>
      <p:ext uri="{BB962C8B-B14F-4D97-AF65-F5344CB8AC3E}">
        <p14:creationId xmlns:p14="http://schemas.microsoft.com/office/powerpoint/2010/main" val="342204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BEA9-CF62-4437-8325-001E6F7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REST: Search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682AA-885C-4BAD-8B6A-BA3A5032E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Every resource</a:t>
            </a:r>
            <a:r>
              <a:rPr lang="en-CA" baseline="0" dirty="0"/>
              <a:t> can be searched using defined criteria</a:t>
            </a:r>
          </a:p>
          <a:p>
            <a:pPr lvl="1"/>
            <a:r>
              <a:rPr lang="en-CA" dirty="0"/>
              <a:t>E.g. name, gender, code, birthdate, etc.</a:t>
            </a:r>
          </a:p>
          <a:p>
            <a:pPr lvl="0"/>
            <a:r>
              <a:rPr lang="en-CA" dirty="0"/>
              <a:t>Each criterion can</a:t>
            </a:r>
            <a:r>
              <a:rPr lang="en-CA" baseline="0" dirty="0"/>
              <a:t> be filtered in different ways</a:t>
            </a:r>
          </a:p>
          <a:p>
            <a:pPr lvl="1"/>
            <a:r>
              <a:rPr lang="en-CA" dirty="0"/>
              <a:t>E.g. contains,</a:t>
            </a:r>
            <a:r>
              <a:rPr lang="en-CA" baseline="0" dirty="0"/>
              <a:t> starts-with, greater than, subsumed by</a:t>
            </a:r>
          </a:p>
          <a:p>
            <a:pPr lvl="0"/>
            <a:r>
              <a:rPr lang="en-CA" dirty="0"/>
              <a:t>Additional options for bringing back related resources, sorting,</a:t>
            </a:r>
            <a:r>
              <a:rPr lang="en-CA" baseline="0" dirty="0"/>
              <a:t> returning only certain elements,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FE3C5-A528-4543-8134-801D8037C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4C8FA-C540-4755-A7DD-079ECE81B2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300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59F0-DFD1-41D4-BE5B-6B81F299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40E5-2332-45C5-AD21-EC80B4E92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1800" dirty="0"/>
              <a:t>Demographic summaries for all male patients born between 1960 and 1980</a:t>
            </a:r>
          </a:p>
          <a:p>
            <a:pPr marL="56007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http://fhir3.healthintersections.com.au/open/Patient?birthdate=ge1960&amp;birthdate=le1980&amp;gender=male&amp;_summary=true</a:t>
            </a:r>
          </a:p>
          <a:p>
            <a:pPr lvl="0"/>
            <a:r>
              <a:rPr lang="en-US" sz="1800" dirty="0"/>
              <a:t>Patient 123’s most recent weight measurement</a:t>
            </a:r>
          </a:p>
          <a:p>
            <a:pPr marL="56007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http://fhir3.healthintersections.com.au/open/Observation?patient.identifier=123&amp;code=29463-7&amp;_sort:desc=date&amp;_count=1</a:t>
            </a:r>
          </a:p>
          <a:p>
            <a:pPr lvl="0"/>
            <a:r>
              <a:rPr lang="en-US" sz="1800" dirty="0"/>
              <a:t>All patients with a confirmed condition of Asthma</a:t>
            </a:r>
            <a:endParaRPr lang="en-CA" dirty="0"/>
          </a:p>
          <a:p>
            <a:pPr marL="56007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http://fhir3.healthintersections.com.au/open/Condition?code:text=asthma&amp;status=confirmed&amp;_include=Condition:patient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0FEAA-119A-4678-93EC-6F814E9CD4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725A3-6A2F-4EAE-807A-3B70E9764A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594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50EE-F292-4C7D-B9C7-7CB59CDD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E86B6-EF40-4991-9464-4CBA6E42DA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“What was the patient’s average</a:t>
            </a:r>
            <a:r>
              <a:rPr lang="en-CA" baseline="0" dirty="0"/>
              <a:t> weight over the past year?”</a:t>
            </a:r>
          </a:p>
          <a:p>
            <a:endParaRPr lang="en-CA" dirty="0"/>
          </a:p>
          <a:p>
            <a:r>
              <a:rPr lang="en-CA" dirty="0"/>
              <a:t>Operations are like remote procedure calls</a:t>
            </a:r>
          </a:p>
          <a:p>
            <a:pPr lvl="1"/>
            <a:r>
              <a:rPr lang="en-CA" dirty="0"/>
              <a:t>Specified set of inputs -&gt; Specified set of outputs</a:t>
            </a:r>
          </a:p>
          <a:p>
            <a:pPr lvl="1"/>
            <a:r>
              <a:rPr lang="en-CA" dirty="0"/>
              <a:t>Less generic than search (and less widely supported)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C937B-0904-4469-8078-B6394CC63A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79699-B46D-459E-9A19-1E4BBEFFF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615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8DF5-FBA6-4D43-9414-6965A8C8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Subscriptions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B5479-0DD5-4FAB-8EB7-FDBD149EA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Used when you want to know when something happens</a:t>
            </a:r>
          </a:p>
          <a:p>
            <a:r>
              <a:rPr lang="en-CA" dirty="0"/>
              <a:t>More</a:t>
            </a:r>
            <a:r>
              <a:rPr lang="en-CA" baseline="0" dirty="0"/>
              <a:t> efficient than polling</a:t>
            </a:r>
          </a:p>
          <a:p>
            <a:r>
              <a:rPr lang="en-CA" baseline="0" dirty="0"/>
              <a:t>Notifications by webhook, email, SMS, etc.</a:t>
            </a:r>
          </a:p>
          <a:p>
            <a:r>
              <a:rPr lang="en-CA" baseline="0" dirty="0"/>
              <a:t>Might pass data or prompt you to query</a:t>
            </a:r>
          </a:p>
          <a:p>
            <a:r>
              <a:rPr lang="en-CA" baseline="0" dirty="0"/>
              <a:t>Being refactored in R5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CAB0B-B5EA-4FA0-8997-3C5529FDE2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541F4-7F77-4432-BCEE-DA3C0998B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839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B81C-EEFF-4202-A23F-B3CE0671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 for data access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A0A15-9D4D-4D33-A645-AACB6CB53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D4FC-8DE9-42B4-A9C4-663CAD02CE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117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3319</TotalTime>
  <Words>1106</Words>
  <Application>Microsoft Office PowerPoint</Application>
  <PresentationFormat>On-screen Show (16:9)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Consuming FHIR</vt:lpstr>
      <vt:lpstr>APIs – the power of FHIR</vt:lpstr>
      <vt:lpstr>FHIR data access mechanisms</vt:lpstr>
      <vt:lpstr>REST: Search</vt:lpstr>
      <vt:lpstr>REST: Search basics</vt:lpstr>
      <vt:lpstr>Search examples</vt:lpstr>
      <vt:lpstr>FHIR Operations</vt:lpstr>
      <vt:lpstr>FHIR Subscriptions</vt:lpstr>
      <vt:lpstr>Additional considerations for data access</vt:lpstr>
      <vt:lpstr>Syntaxes</vt:lpstr>
      <vt:lpstr>Handling versions</vt:lpstr>
      <vt:lpstr>Modifier elements</vt:lpstr>
      <vt:lpstr>Profiles</vt:lpstr>
      <vt:lpstr>Questions / discussion?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57</cp:revision>
  <dcterms:created xsi:type="dcterms:W3CDTF">2019-03-22T18:05:01Z</dcterms:created>
  <dcterms:modified xsi:type="dcterms:W3CDTF">2019-08-21T00:19:35Z</dcterms:modified>
</cp:coreProperties>
</file>