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93" r:id="rId3"/>
    <p:sldId id="394" r:id="rId4"/>
    <p:sldId id="395" r:id="rId5"/>
    <p:sldId id="402" r:id="rId6"/>
    <p:sldId id="397" r:id="rId7"/>
    <p:sldId id="396" r:id="rId8"/>
    <p:sldId id="398" r:id="rId9"/>
    <p:sldId id="399" r:id="rId10"/>
    <p:sldId id="401" r:id="rId11"/>
    <p:sldId id="400" r:id="rId12"/>
    <p:sldId id="404" r:id="rId1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20" autoAdjust="0"/>
  </p:normalViewPr>
  <p:slideViewPr>
    <p:cSldViewPr snapToGrid="0" snapToObjects="1">
      <p:cViewPr varScale="1">
        <p:scale>
          <a:sx n="131" d="100"/>
          <a:sy n="131" d="100"/>
        </p:scale>
        <p:origin x="564" y="120"/>
      </p:cViewPr>
      <p:guideLst/>
    </p:cSldViewPr>
  </p:slideViewPr>
  <p:outlineViewPr>
    <p:cViewPr>
      <p:scale>
        <a:sx n="33" d="100"/>
        <a:sy n="33" d="100"/>
      </p:scale>
      <p:origin x="0" y="-330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8/20/2019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8/20/2019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F7AD536F-12DD-4047-A5E1-D0F79FE1E8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005C5975-8789-48B8-B086-1A47F4D38A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CDBF50D1-8693-4891-9BB7-FBADA3084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7194B379-A0D2-4382-AF7C-F5C2DF94165C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Connectathons and significant conferences in China, Chile, Russia, Vietnam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047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8/20/2019</a:t>
            </a:fld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527048"/>
            <a:ext cx="8228883" cy="2929042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8/20/2019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hat.fhir.org/" TargetMode="External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3588661-316C-42E7-A93E-9DF44255D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FHIR in the Wild</a:t>
            </a:r>
          </a:p>
        </p:txBody>
      </p:sp>
      <p:sp>
        <p:nvSpPr>
          <p:cNvPr id="11266" name="Subtitle 20">
            <a:extLst>
              <a:ext uri="{FF2B5EF4-FFF2-40B4-BE49-F238E27FC236}">
                <a16:creationId xmlns:a16="http://schemas.microsoft.com/office/drawing/2014/main" id="{3B36C9AB-D2CA-4C7B-ADE0-E7B7FE502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Who’s using it and how?</a:t>
            </a:r>
          </a:p>
        </p:txBody>
      </p:sp>
      <p:sp>
        <p:nvSpPr>
          <p:cNvPr id="11275" name="Text Placeholder 11274">
            <a:extLst>
              <a:ext uri="{FF2B5EF4-FFF2-40B4-BE49-F238E27FC236}">
                <a16:creationId xmlns:a16="http://schemas.microsoft.com/office/drawing/2014/main" id="{E1532812-243A-497D-85C8-F449F702B2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</p:txBody>
      </p:sp>
      <p:sp>
        <p:nvSpPr>
          <p:cNvPr id="11268" name="Footer Placeholder 22">
            <a:extLst>
              <a:ext uri="{FF2B5EF4-FFF2-40B4-BE49-F238E27FC236}">
                <a16:creationId xmlns:a16="http://schemas.microsoft.com/office/drawing/2014/main" id="{E9F31111-C13D-4831-BE42-71ADFC43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1270" name="Date Placeholder 11269">
            <a:extLst>
              <a:ext uri="{FF2B5EF4-FFF2-40B4-BE49-F238E27FC236}">
                <a16:creationId xmlns:a16="http://schemas.microsoft.com/office/drawing/2014/main" id="{07B9A7B9-2084-46C8-8C3E-7896AEC7F12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2182032" cy="157162"/>
          </a:xfrm>
        </p:spPr>
        <p:txBody>
          <a:bodyPr/>
          <a:lstStyle/>
          <a:p>
            <a:r>
              <a:rPr lang="en-US" altLang="en-US" dirty="0"/>
              <a:t>August 21, 2019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CE01D-6D1D-4F3D-994D-A628E9E1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524C4-66C2-486E-90A2-0E4F45B1E6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Very little adoption of DSTU1</a:t>
            </a:r>
          </a:p>
          <a:p>
            <a:r>
              <a:rPr lang="en-CA" dirty="0"/>
              <a:t>Significant implementation with DSTU2 worldwide</a:t>
            </a:r>
          </a:p>
          <a:p>
            <a:r>
              <a:rPr lang="en-CA" dirty="0"/>
              <a:t>Some implementation using STU3</a:t>
            </a:r>
          </a:p>
          <a:p>
            <a:r>
              <a:rPr lang="en-CA" dirty="0"/>
              <a:t>Many</a:t>
            </a:r>
            <a:r>
              <a:rPr lang="en-CA" baseline="0" dirty="0"/>
              <a:t> implementers look ready to skip STU3 and go directly to R4</a:t>
            </a:r>
          </a:p>
          <a:p>
            <a:r>
              <a:rPr lang="en-CA" baseline="0" dirty="0"/>
              <a:t>Increasing cases of multi-version support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76383-4C12-4A80-A2D9-7F657F249F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C2E95-E41E-445E-81DC-59D40A511E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500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213B-2C2B-4EE4-A0EB-419AE759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Community is growing exponentially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6B6E4-8A22-44A3-9AA7-944659180E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In May, chat.fhir.org peaked at 1000 messages/day.</a:t>
            </a:r>
          </a:p>
          <a:p>
            <a:pPr lvl="1"/>
            <a:r>
              <a:rPr lang="en-CA" dirty="0"/>
              <a:t>Average is ~250/day</a:t>
            </a:r>
          </a:p>
          <a:p>
            <a:pPr lvl="0"/>
            <a:r>
              <a:rPr lang="en-CA" dirty="0"/>
              <a:t>Started </a:t>
            </a:r>
            <a:r>
              <a:rPr lang="en-CA" dirty="0" err="1"/>
              <a:t>Zulip</a:t>
            </a:r>
            <a:r>
              <a:rPr lang="en-CA" dirty="0"/>
              <a:t> in early 2016 when we had 300 Skype users</a:t>
            </a:r>
          </a:p>
          <a:p>
            <a:pPr lvl="1"/>
            <a:r>
              <a:rPr lang="en-CA" dirty="0"/>
              <a:t>Now at 8500 chat.fhir.org users</a:t>
            </a:r>
          </a:p>
          <a:p>
            <a:pPr lvl="0"/>
            <a:r>
              <a:rPr lang="en-CA" dirty="0" err="1"/>
              <a:t>DevDays</a:t>
            </a:r>
            <a:r>
              <a:rPr lang="en-CA" dirty="0"/>
              <a:t> in June 2018 had ~400 attendees</a:t>
            </a:r>
          </a:p>
          <a:p>
            <a:pPr lvl="1"/>
            <a:r>
              <a:rPr lang="en-CA" dirty="0"/>
              <a:t>In June 2019 had over 600 attendees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BB24B-0354-46B4-8A13-5BEE47134D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E4EB3-C071-41A4-9664-2401857D60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143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DB0BB-5795-4E47-AABA-D56E44D8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B32B6-219C-41D0-93FA-9834CB685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2"/>
              </a:rPr>
              <a:t>lmckenzie@gevityinc.com</a:t>
            </a:r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(or PM me on </a:t>
            </a:r>
            <a:r>
              <a:rPr lang="en-CA" dirty="0">
                <a:hlinkClick r:id="rId3"/>
              </a:rPr>
              <a:t>http://chat.fhir.org</a:t>
            </a:r>
            <a:r>
              <a:rPr lang="en-CA" dirty="0"/>
              <a:t>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39CC2-CC56-48E4-A4A4-0C8F7B838B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4A402-EADB-4A01-BAD2-0615B5893D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9D9C125-9F57-4B3C-B29E-EA47E3023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393" y="597142"/>
            <a:ext cx="3705941" cy="236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3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4944C5-9983-4E5F-B18F-7036682B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Some caveats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19EEF6-3131-4E98-B57A-2C865CA192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Difficult to know exactly what’s happening</a:t>
            </a:r>
          </a:p>
          <a:p>
            <a:pPr lvl="1"/>
            <a:r>
              <a:rPr lang="en-CA" dirty="0"/>
              <a:t>FHIR is free – anyone can use it</a:t>
            </a:r>
          </a:p>
          <a:p>
            <a:pPr lvl="1"/>
            <a:r>
              <a:rPr lang="en-CA" dirty="0"/>
              <a:t>FHIR is “easy” – don’t necessarily need to ask questions to roll it out</a:t>
            </a:r>
          </a:p>
          <a:p>
            <a:pPr lvl="1"/>
            <a:r>
              <a:rPr lang="en-CA" dirty="0"/>
              <a:t>Little incentive to report use</a:t>
            </a:r>
          </a:p>
          <a:p>
            <a:pPr lvl="1"/>
            <a:r>
              <a:rPr lang="en-CA" dirty="0"/>
              <a:t>We can measure hits on test servers, but hard to correlate that to production use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AA899-D3CE-437B-B0CA-758EA54BCB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DC44B-FB66-4DB1-A6D6-CC9A98298B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0061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6922-E56E-4512-A54F-E3EB4D6A4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do know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AA3BD-5DA5-434D-ABB3-AB7BCC616A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DCB29-6259-4BD9-BC2F-EC7ACC40F3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828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A8F3-79D7-4307-99A7-68AD8D94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is global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20A04-6871-4D6C-8E40-43D47DB806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FF4D6-0AC8-48FA-AE93-26A2EA1A3A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C5AA593D-F0CB-4288-B16D-CD0338310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00" y="811090"/>
            <a:ext cx="7497248" cy="381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6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2B5D-011A-44DC-B9B5-24234747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is not specific to HL7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8B01A-9495-4989-8F82-AB49924884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SDOs that are using or have used or </a:t>
            </a:r>
            <a:r>
              <a:rPr lang="en-CA" baseline="0" dirty="0"/>
              <a:t>collaborated with FHIR: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23E5B-105E-4E11-B1AA-5E00C2229E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8BC9D-62E8-4AB9-B1E3-3C45E9B475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1026" name="Picture 2" descr="Image result for ihe logo">
            <a:extLst>
              <a:ext uri="{FF2B5EF4-FFF2-40B4-BE49-F238E27FC236}">
                <a16:creationId xmlns:a16="http://schemas.microsoft.com/office/drawing/2014/main" id="{868BE3AD-CDDD-4502-A310-BE8759D63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12" y="2463067"/>
            <a:ext cx="1733426" cy="59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disc logo">
            <a:extLst>
              <a:ext uri="{FF2B5EF4-FFF2-40B4-BE49-F238E27FC236}">
                <a16:creationId xmlns:a16="http://schemas.microsoft.com/office/drawing/2014/main" id="{AEDA7B46-B578-44BB-B1C6-B7A033C01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821" y="2156703"/>
            <a:ext cx="2265729" cy="119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x12 logo">
            <a:extLst>
              <a:ext uri="{FF2B5EF4-FFF2-40B4-BE49-F238E27FC236}">
                <a16:creationId xmlns:a16="http://schemas.microsoft.com/office/drawing/2014/main" id="{63941EB0-EBAB-4FF9-BEC4-E7A5D122F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791" y="1837060"/>
            <a:ext cx="1830620" cy="183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icom logo">
            <a:extLst>
              <a:ext uri="{FF2B5EF4-FFF2-40B4-BE49-F238E27FC236}">
                <a16:creationId xmlns:a16="http://schemas.microsoft.com/office/drawing/2014/main" id="{3D4B4D8B-E77A-4465-A4F5-BD0E2997B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75" y="3600400"/>
            <a:ext cx="2378833" cy="60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ncpdp logo">
            <a:extLst>
              <a:ext uri="{FF2B5EF4-FFF2-40B4-BE49-F238E27FC236}">
                <a16:creationId xmlns:a16="http://schemas.microsoft.com/office/drawing/2014/main" id="{45A3DAAC-0B13-4589-8DA0-E7299D7D1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713" y="3570273"/>
            <a:ext cx="1993839" cy="59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openehr logo">
            <a:extLst>
              <a:ext uri="{FF2B5EF4-FFF2-40B4-BE49-F238E27FC236}">
                <a16:creationId xmlns:a16="http://schemas.microsoft.com/office/drawing/2014/main" id="{7D6022A1-3F58-4DB0-9FC2-626AE2C72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136" y="3657165"/>
            <a:ext cx="2295525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05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89C9-9BF9-4F45-8942-0675F64A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is</a:t>
            </a:r>
            <a:r>
              <a:rPr lang="en-CA" baseline="0" dirty="0"/>
              <a:t> in production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383A9-79EC-44E6-8558-E306F188B7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Production use of FHIR started even before release 1 was formally published in 2014</a:t>
            </a:r>
          </a:p>
          <a:p>
            <a:r>
              <a:rPr lang="en-CA" dirty="0"/>
              <a:t>In the fall of 2018, ONC estimated that U.S. 87% of hospitals and 67% of MIPs certified clinicians had FHIR interfaces in production</a:t>
            </a:r>
          </a:p>
          <a:p>
            <a:r>
              <a:rPr lang="en-CA" dirty="0"/>
              <a:t>Numerous countries (US, Canada, UK, Rwanda, etc.) have had FHIR solutions in production for 3+ years.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E3BCC-900D-4B76-83D3-C5933128EA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4B399-2DC4-4C82-9D49-A5F019728F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994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628D-3014-463B-8FE8-91053E5E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REST is most popular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22A58-9D3F-4837-BD02-BE1528E8C7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Based on informal observation, 80%+ of FHIR implementations are REST-based</a:t>
            </a:r>
          </a:p>
          <a:p>
            <a:r>
              <a:rPr lang="en-CA" dirty="0"/>
              <a:t>Documents and messaging make up the remainder</a:t>
            </a:r>
          </a:p>
          <a:p>
            <a:pPr lvl="1"/>
            <a:r>
              <a:rPr lang="en-CA" dirty="0"/>
              <a:t>Though interest in documents &amp; messaging is increasing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330EA-017F-40CE-A7FA-25D1846176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08A46-26D4-4DC1-823A-12753D5D05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270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91DB-3E2B-402B-9C91-AA387A83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Business is still catching up to FHIR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68C8A-2277-472F-9DA4-6C63164C28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While FHIR interfaces are technically available, in the U.S., policy to enable data flow has been slower</a:t>
            </a:r>
          </a:p>
          <a:p>
            <a:pPr lvl="1"/>
            <a:r>
              <a:rPr lang="en-CA" dirty="0"/>
              <a:t>Developing consistent processes to register and authorize apps</a:t>
            </a:r>
          </a:p>
          <a:p>
            <a:pPr lvl="1"/>
            <a:r>
              <a:rPr lang="en-CA" dirty="0"/>
              <a:t>Getting business agreements in place to allow data to flow</a:t>
            </a:r>
          </a:p>
          <a:p>
            <a:pPr lvl="1"/>
            <a:r>
              <a:rPr lang="en-CA" dirty="0"/>
              <a:t>Turning on interfaces to ensure patient data access</a:t>
            </a:r>
          </a:p>
          <a:p>
            <a:r>
              <a:rPr lang="en-CA" dirty="0"/>
              <a:t>Regulators, EHRs &amp; app developers are all taking action to help address some of these rate-limiting factors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14E4B-ED9E-429F-9666-6CEBA41269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E3260-E8EC-4106-BACE-AE9697C306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60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645D-120A-47D5-84AC-B2CB4268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is attracting interest from new areas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BC249-1C9A-4CA3-B5DC-678A4E7E13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Claims/payment – Da Vinci</a:t>
            </a:r>
          </a:p>
          <a:p>
            <a:r>
              <a:rPr lang="en-CA" dirty="0"/>
              <a:t>Research</a:t>
            </a:r>
          </a:p>
          <a:p>
            <a:r>
              <a:rPr lang="en-CA" dirty="0"/>
              <a:t>Public health (starting)</a:t>
            </a:r>
          </a:p>
          <a:p>
            <a:r>
              <a:rPr lang="en-CA" dirty="0"/>
              <a:t>Evidence-based</a:t>
            </a:r>
            <a:r>
              <a:rPr lang="en-CA" baseline="0" dirty="0"/>
              <a:t> medicine</a:t>
            </a:r>
          </a:p>
          <a:p>
            <a:r>
              <a:rPr lang="en-CA" baseline="0" dirty="0"/>
              <a:t>Aircraft risk management (yes, really…)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9F155-BE8C-4E95-9184-9651E0915F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7D0A0-A80F-433A-8290-BD4AD28995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023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1797</TotalTime>
  <Words>977</Words>
  <Application>Microsoft Office PowerPoint</Application>
  <PresentationFormat>On-screen Show (16:9)</PresentationFormat>
  <Paragraphs>88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FHIR in the Wild</vt:lpstr>
      <vt:lpstr>Some caveats</vt:lpstr>
      <vt:lpstr>What we do know</vt:lpstr>
      <vt:lpstr>FHIR is global</vt:lpstr>
      <vt:lpstr>FHIR is not specific to HL7</vt:lpstr>
      <vt:lpstr>FHIR is in production</vt:lpstr>
      <vt:lpstr>REST is most popular</vt:lpstr>
      <vt:lpstr>Business is still catching up to FHIR</vt:lpstr>
      <vt:lpstr>FHIR is attracting interest from new areas</vt:lpstr>
      <vt:lpstr>FHIR versions</vt:lpstr>
      <vt:lpstr>Community is growing exponentially</vt:lpstr>
      <vt:lpstr>Questions / discussion?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59</cp:revision>
  <dcterms:created xsi:type="dcterms:W3CDTF">2019-03-22T18:05:01Z</dcterms:created>
  <dcterms:modified xsi:type="dcterms:W3CDTF">2019-08-21T03:01:00Z</dcterms:modified>
</cp:coreProperties>
</file>