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91" r:id="rId3"/>
    <p:sldId id="665" r:id="rId4"/>
    <p:sldId id="666" r:id="rId5"/>
    <p:sldId id="667" r:id="rId6"/>
    <p:sldId id="679" r:id="rId7"/>
    <p:sldId id="680" r:id="rId8"/>
    <p:sldId id="681" r:id="rId9"/>
    <p:sldId id="668" r:id="rId10"/>
    <p:sldId id="672" r:id="rId11"/>
    <p:sldId id="671" r:id="rId12"/>
    <p:sldId id="673" r:id="rId13"/>
    <p:sldId id="674" r:id="rId14"/>
    <p:sldId id="675" r:id="rId15"/>
    <p:sldId id="676" r:id="rId16"/>
    <p:sldId id="664" r:id="rId17"/>
    <p:sldId id="677" r:id="rId18"/>
    <p:sldId id="678" r:id="rId19"/>
    <p:sldId id="403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0787" autoAdjust="0"/>
  </p:normalViewPr>
  <p:slideViewPr>
    <p:cSldViewPr snapToGrid="0" snapToObjects="1">
      <p:cViewPr varScale="1">
        <p:scale>
          <a:sx n="55" d="100"/>
          <a:sy n="55" d="100"/>
        </p:scale>
        <p:origin x="2007" y="3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9/16/2020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9/16/2020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F7AD536F-12DD-4047-A5E1-D0F79FE1E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005C5975-8789-48B8-B086-1A47F4D38A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DBF50D1-8693-4891-9BB7-FBADA3084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7194B379-A0D2-4382-AF7C-F5C2DF94165C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10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89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757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0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9/16/2020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885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9/16/2020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g"/><Relationship Id="rId11" Type="http://schemas.openxmlformats.org/officeDocument/2006/relationships/image" Target="../media/image18.png"/><Relationship Id="rId5" Type="http://schemas.openxmlformats.org/officeDocument/2006/relationships/image" Target="../media/image12.jp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3588661-316C-42E7-A93E-9DF44255D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FHIR Roadmap</a:t>
            </a:r>
          </a:p>
        </p:txBody>
      </p:sp>
      <p:sp>
        <p:nvSpPr>
          <p:cNvPr id="11266" name="Subtitle 20">
            <a:extLst>
              <a:ext uri="{FF2B5EF4-FFF2-40B4-BE49-F238E27FC236}">
                <a16:creationId xmlns:a16="http://schemas.microsoft.com/office/drawing/2014/main" id="{3B36C9AB-D2CA-4C7B-ADE0-E7B7FE502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Intro</a:t>
            </a:r>
            <a:r>
              <a:rPr lang="en-US" altLang="en-US"/>
              <a:t>, Regulations </a:t>
            </a:r>
            <a:r>
              <a:rPr lang="en-US" altLang="en-US" dirty="0"/>
              <a:t>&amp; Roadmap</a:t>
            </a:r>
          </a:p>
        </p:txBody>
      </p:sp>
      <p:sp>
        <p:nvSpPr>
          <p:cNvPr id="11275" name="Text Placeholder 11274">
            <a:extLst>
              <a:ext uri="{FF2B5EF4-FFF2-40B4-BE49-F238E27FC236}">
                <a16:creationId xmlns:a16="http://schemas.microsoft.com/office/drawing/2014/main" id="{E1532812-243A-497D-85C8-F449F702B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</p:txBody>
      </p:sp>
      <p:sp>
        <p:nvSpPr>
          <p:cNvPr id="11268" name="Footer Placeholder 22">
            <a:extLst>
              <a:ext uri="{FF2B5EF4-FFF2-40B4-BE49-F238E27FC236}">
                <a16:creationId xmlns:a16="http://schemas.microsoft.com/office/drawing/2014/main" id="{E9F31111-C13D-4831-BE42-71ADFC4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1270" name="Date Placeholder 11269">
            <a:extLst>
              <a:ext uri="{FF2B5EF4-FFF2-40B4-BE49-F238E27FC236}">
                <a16:creationId xmlns:a16="http://schemas.microsoft.com/office/drawing/2014/main" id="{07B9A7B9-2084-46C8-8C3E-7896AEC7F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2273300" cy="157162"/>
          </a:xfrm>
        </p:spPr>
        <p:txBody>
          <a:bodyPr/>
          <a:lstStyle/>
          <a:p>
            <a:r>
              <a:rPr lang="en-US" altLang="en-US" dirty="0"/>
              <a:t>September 16, 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0C74D9-7982-41F0-A652-ED5170E4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Regulatory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6789-5276-41CF-99E8-73C3DCBDE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8FA5A-DA71-40F2-8DD5-B4934E4BBF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5867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CE95-5966-4313-B651-C4D1B192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ONC Cares 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EF241-1CC6-4223-B805-1A80C65E9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Must have a patient API</a:t>
            </a:r>
          </a:p>
          <a:p>
            <a:pPr lvl="1"/>
            <a:r>
              <a:rPr lang="en-CA" dirty="0"/>
              <a:t>Must support FHIR R4.0.1 (or newer versions with partner agreement)</a:t>
            </a:r>
          </a:p>
          <a:p>
            <a:pPr lvl="2"/>
            <a:r>
              <a:rPr lang="en-CA" dirty="0"/>
              <a:t>US Core</a:t>
            </a:r>
          </a:p>
          <a:p>
            <a:pPr lvl="2"/>
            <a:r>
              <a:rPr lang="en-CA" dirty="0"/>
              <a:t>Bulk Data</a:t>
            </a:r>
          </a:p>
          <a:p>
            <a:pPr lvl="2"/>
            <a:r>
              <a:rPr lang="en-CA" dirty="0"/>
              <a:t>SMART App launch</a:t>
            </a:r>
          </a:p>
          <a:p>
            <a:r>
              <a:rPr lang="en-CA" dirty="0"/>
              <a:t>Must be turned on, allow patients to use software of their choice, reasonable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C17EC-ACA7-464D-97E8-8C5F744D5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1BF42-DFEB-4D2B-8950-DC884B868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424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9900-8FBF-4AA2-AC91-46A770D2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CMS Interoperability &amp; Patient Access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65F05-1FF6-4B41-A335-2B16577298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Also FHIR 4.0.1 + U.S. Core,  SMART App Launch</a:t>
            </a:r>
          </a:p>
          <a:p>
            <a:r>
              <a:rPr lang="en-CA" dirty="0"/>
              <a:t>Also</a:t>
            </a:r>
          </a:p>
          <a:p>
            <a:pPr lvl="1"/>
            <a:r>
              <a:rPr lang="en-CA" dirty="0"/>
              <a:t>CARIN Blue Button IG</a:t>
            </a:r>
          </a:p>
          <a:p>
            <a:pPr lvl="1"/>
            <a:r>
              <a:rPr lang="en-CA" dirty="0"/>
              <a:t>Da Vinci PDex</a:t>
            </a:r>
          </a:p>
          <a:p>
            <a:pPr lvl="2"/>
            <a:r>
              <a:rPr lang="en-CA" dirty="0"/>
              <a:t>Provider data exchange</a:t>
            </a:r>
          </a:p>
          <a:p>
            <a:pPr lvl="2"/>
            <a:r>
              <a:rPr lang="en-CA" dirty="0"/>
              <a:t>Member match</a:t>
            </a:r>
          </a:p>
          <a:p>
            <a:pPr lvl="2"/>
            <a:r>
              <a:rPr lang="en-CA" dirty="0"/>
              <a:t>Drug Formulary</a:t>
            </a:r>
          </a:p>
          <a:p>
            <a:pPr lvl="2"/>
            <a:r>
              <a:rPr lang="en-CA" dirty="0"/>
              <a:t>Provider directory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00385-9F82-4529-B5C6-10D3FCB183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59C98-075C-4B2C-A98B-D20AC10F7E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15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E832-5961-4252-8B31-F9F0FB32B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considerations?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BD57B-2860-4FB9-A46F-9AB65FC218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TEFCA?</a:t>
            </a:r>
          </a:p>
          <a:p>
            <a:r>
              <a:rPr lang="en-CA" dirty="0"/>
              <a:t>FDA?</a:t>
            </a:r>
          </a:p>
          <a:p>
            <a:r>
              <a:rPr lang="en-CA" dirty="0"/>
              <a:t>Future ONC, CMS</a:t>
            </a:r>
          </a:p>
          <a:p>
            <a:r>
              <a:rPr lang="en-CA" dirty="0"/>
              <a:t>FAA?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07952-0D9F-4536-AD58-159DFB9F1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3A545-3A5C-4B76-B929-93DE7401D9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614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70851-0F97-4C9D-9426-80E94512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Roadmap to R5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2995A-9C59-4327-9F2F-017F378EB4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8A166-147B-410D-98F3-140C58CCF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013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B537-8E3D-405D-8D01-6984BDBC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R5 is taking longer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53EBF-FBDA-4FFE-B355-EF391AD35B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bigger FHIR gets, the more work</a:t>
            </a:r>
          </a:p>
          <a:p>
            <a:pPr lvl="1"/>
            <a:r>
              <a:rPr lang="en-CA" dirty="0"/>
              <a:t>at least when most stuff isn’t yet locked down</a:t>
            </a:r>
          </a:p>
          <a:p>
            <a:r>
              <a:rPr lang="en-CA" dirty="0"/>
              <a:t>Market seems to want time to consume R4</a:t>
            </a:r>
          </a:p>
          <a:p>
            <a:r>
              <a:rPr lang="en-CA" dirty="0"/>
              <a:t>COVID reduces capacity</a:t>
            </a:r>
          </a:p>
          <a:p>
            <a:r>
              <a:rPr lang="en-CA" dirty="0"/>
              <a:t>Current timeline:</a:t>
            </a:r>
          </a:p>
          <a:p>
            <a:pPr lvl="1"/>
            <a:r>
              <a:rPr lang="en-CA" dirty="0"/>
              <a:t>Start balloting May 2021, Publish mid 2022</a:t>
            </a:r>
          </a:p>
          <a:p>
            <a:pPr lvl="1"/>
            <a:r>
              <a:rPr lang="en-CA" dirty="0"/>
              <a:t>Could slip further?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1CE7E-A1AA-46C1-AC94-5795D35C66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EBC90-EC98-4E44-BD4C-194D13DE95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143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060B-FEBC-42C1-B82C-7E6CEEFC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R5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29778-5FAE-44BF-B3E7-65762777FB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More Normative Resources</a:t>
            </a:r>
          </a:p>
          <a:p>
            <a:pPr lvl="1"/>
            <a:r>
              <a:rPr lang="en-CA" dirty="0"/>
              <a:t>Allergy, meds, Condition, ServiceRequest, Encounter, etc.</a:t>
            </a:r>
          </a:p>
          <a:p>
            <a:r>
              <a:rPr lang="en-CA" dirty="0"/>
              <a:t>More mature resources</a:t>
            </a:r>
          </a:p>
          <a:p>
            <a:pPr lvl="1"/>
            <a:r>
              <a:rPr lang="en-CA" dirty="0"/>
              <a:t>Bumps to maturity level</a:t>
            </a:r>
          </a:p>
          <a:p>
            <a:r>
              <a:rPr lang="en-CA" dirty="0"/>
              <a:t>A few new resources</a:t>
            </a:r>
          </a:p>
          <a:p>
            <a:pPr lvl="1"/>
            <a:r>
              <a:rPr lang="en-CA" dirty="0"/>
              <a:t>Evidence based medicine, public health?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D7DD6-2C7F-492B-BDBE-834EB851B0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38D34-1F4F-44DF-9D7C-12539D46C8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29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3D08-3C96-4E1A-A8F7-1C79DD537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R4b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492B-5F2C-42BD-99AA-2A9BBE6AD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There’s pressure to put out certain resources ‘sooner’ than the R5 timeline</a:t>
            </a:r>
          </a:p>
          <a:p>
            <a:pPr lvl="1"/>
            <a:r>
              <a:rPr lang="en-CA" dirty="0"/>
              <a:t>Medication regulation, Evidence-based medicine</a:t>
            </a:r>
          </a:p>
          <a:p>
            <a:r>
              <a:rPr lang="en-CA" dirty="0"/>
              <a:t>R4b, tentatively for 2021 Q2 publication</a:t>
            </a:r>
          </a:p>
          <a:p>
            <a:pPr lvl="1"/>
            <a:r>
              <a:rPr lang="en-CA" dirty="0"/>
              <a:t>Identical to R4 other than specified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7E1F6-061A-4279-86AD-B1540AD88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3BA10-0A91-45E4-8BCB-83F5FD0C15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999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71DD-30D1-4B5F-8621-4EB653E6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else to expect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770D-C60B-4B20-91A6-A0FE295FF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More IGs</a:t>
            </a:r>
          </a:p>
          <a:p>
            <a:r>
              <a:rPr lang="en-CA" dirty="0"/>
              <a:t>More from FHIR ‘accelerators’</a:t>
            </a:r>
          </a:p>
          <a:p>
            <a:r>
              <a:rPr lang="en-CA" dirty="0"/>
              <a:t>Continued work on specs that build on FHIR platform</a:t>
            </a:r>
          </a:p>
          <a:p>
            <a:pPr lvl="1"/>
            <a:r>
              <a:rPr lang="en-CA" dirty="0"/>
              <a:t>SMART, CDS Hooks, </a:t>
            </a:r>
            <a:r>
              <a:rPr lang="en-CA" dirty="0" err="1"/>
              <a:t>FHIRCast</a:t>
            </a:r>
            <a:r>
              <a:rPr lang="en-CA" dirty="0"/>
              <a:t>, SMART Web messaging, …</a:t>
            </a:r>
          </a:p>
          <a:p>
            <a:r>
              <a:rPr lang="en-CA" dirty="0"/>
              <a:t>Continued work on tools</a:t>
            </a:r>
          </a:p>
          <a:p>
            <a:r>
              <a:rPr lang="en-CA" dirty="0"/>
              <a:t>Continued growth of community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F0D3C-6F6B-4D91-8D05-240EEC698D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A47D7-F864-4CCF-B515-CE18E248B9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589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B0BB-5795-4E47-AABA-D56E44D8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32B6-219C-41D0-93FA-9834CB685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lmckenzie@gevityinc.com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(or PM me on </a:t>
            </a:r>
            <a:r>
              <a:rPr lang="en-CA" dirty="0">
                <a:hlinkClick r:id="rId3"/>
              </a:rPr>
              <a:t>http://chat.fhir.org</a:t>
            </a:r>
            <a:r>
              <a:rPr lang="en-CA" dirty="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39CC2-CC56-48E4-A4A4-0C8F7B838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4A402-EADB-4A01-BAD2-0615B5893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D9C125-9F57-4B3C-B29E-EA47E3023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93" y="597142"/>
            <a:ext cx="3705941" cy="23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753" y="1222248"/>
            <a:ext cx="8228883" cy="2929042"/>
          </a:xfrm>
        </p:spPr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last 20 years (v2, v3, CDA, etc.)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6" name="Picture 2" descr="C:\Users\office\Pictures\2012-07-30\ShadowrunHeadshot.png">
            <a:extLst>
              <a:ext uri="{FF2B5EF4-FFF2-40B4-BE49-F238E27FC236}">
                <a16:creationId xmlns:a16="http://schemas.microsoft.com/office/drawing/2014/main" id="{77E1B85C-3953-4F40-9AF9-D66C73CAD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t="6800" r="-73153"/>
          <a:stretch/>
        </p:blipFill>
        <p:spPr bwMode="auto">
          <a:xfrm>
            <a:off x="7754920" y="345939"/>
            <a:ext cx="1957433" cy="146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C6EB-DE34-48B0-9811-9C58961E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94E24-E2B2-4A4E-A737-E089097070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4B6BB-8D25-43C7-AB32-06B9E255CB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57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4BCABF-9BB4-400E-A8B8-3C85D0CC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A4298D-5BEF-4BD7-A9CA-F05256780A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new healthcare exchange standard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BE72-5E45-4928-87D0-B091C4CAD8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74702-F03A-41B8-95CF-2FE6BB280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C402F1-3890-4E7B-8BAC-E7E1C138098D}"/>
              </a:ext>
            </a:extLst>
          </p:cNvPr>
          <p:cNvSpPr/>
          <p:nvPr/>
        </p:nvSpPr>
        <p:spPr>
          <a:xfrm>
            <a:off x="366409" y="2406176"/>
            <a:ext cx="24545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HL7 v2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C2211-0F4F-4ACC-B984-D6675DAF8C2A}"/>
              </a:ext>
            </a:extLst>
          </p:cNvPr>
          <p:cNvSpPr/>
          <p:nvPr/>
        </p:nvSpPr>
        <p:spPr>
          <a:xfrm>
            <a:off x="3661078" y="2410642"/>
            <a:ext cx="16850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CDA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9B6897-2057-49C4-A0A4-7889DF143F16}"/>
              </a:ext>
            </a:extLst>
          </p:cNvPr>
          <p:cNvGrpSpPr/>
          <p:nvPr/>
        </p:nvGrpSpPr>
        <p:grpSpPr>
          <a:xfrm>
            <a:off x="6269751" y="2103636"/>
            <a:ext cx="2056517" cy="1252151"/>
            <a:chOff x="6630283" y="795070"/>
            <a:chExt cx="2056517" cy="125215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F351DD-3507-4B40-95E0-F7BD5E0BC4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2C74B7A-582C-4516-A708-78659606565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D531E4-C743-4973-9A97-54E2D1CC6844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2345C5-ADF1-4645-9528-D5EBB680BAF7}"/>
              </a:ext>
            </a:extLst>
          </p:cNvPr>
          <p:cNvCxnSpPr>
            <a:cxnSpLocks/>
          </p:cNvCxnSpPr>
          <p:nvPr/>
        </p:nvCxnSpPr>
        <p:spPr>
          <a:xfrm>
            <a:off x="2920036" y="2814067"/>
            <a:ext cx="665329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0E5E49-8952-4EA5-92E8-1AE1408DEEE4}"/>
              </a:ext>
            </a:extLst>
          </p:cNvPr>
          <p:cNvCxnSpPr/>
          <p:nvPr/>
        </p:nvCxnSpPr>
        <p:spPr>
          <a:xfrm>
            <a:off x="5436920" y="2814067"/>
            <a:ext cx="665329" cy="0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2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3EB9-880C-421F-8F0F-720884D0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E19D-7E52-40BF-A74D-730FBBB01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modern, cheaper, faster, more flexible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3F29-D9CF-45FD-A680-3B38F65E0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B937-4A5B-44FE-A04E-DB11FE7D0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1028" name="Picture 4" descr="Word-cloud: REST, Open-Source, Connectathons, Public Domain, Connectathons, Github, JSON, XML SSL, Profiles, OAuth, Examples, Extensions, Public Test Servers, Validation Tools, Testing Tools, Web-based documentation, Reference Implementations">
            <a:extLst>
              <a:ext uri="{FF2B5EF4-FFF2-40B4-BE49-F238E27FC236}">
                <a16:creationId xmlns:a16="http://schemas.microsoft.com/office/drawing/2014/main" id="{B76CF3E7-F466-42DD-AB93-C089E457B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29" t="20997" r="16929" b="23010"/>
          <a:stretch/>
        </p:blipFill>
        <p:spPr bwMode="auto">
          <a:xfrm>
            <a:off x="2553524" y="1992038"/>
            <a:ext cx="4036952" cy="24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7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3EB9-880C-421F-8F0F-720884D0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E19D-7E52-40BF-A74D-730FBBB01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toolbox</a:t>
            </a:r>
          </a:p>
          <a:p>
            <a:pPr lvl="1"/>
            <a:r>
              <a:rPr lang="en-CA" dirty="0"/>
              <a:t>140+ resources</a:t>
            </a:r>
          </a:p>
          <a:p>
            <a:pPr lvl="1"/>
            <a:r>
              <a:rPr lang="en-CA" dirty="0"/>
              <a:t>20 exchange mechanisms</a:t>
            </a:r>
          </a:p>
          <a:p>
            <a:pPr lvl="1"/>
            <a:r>
              <a:rPr lang="en-CA" dirty="0"/>
              <a:t>100s of extensions</a:t>
            </a:r>
          </a:p>
          <a:p>
            <a:pPr lvl="1"/>
            <a:r>
              <a:rPr lang="en-CA" dirty="0"/>
              <a:t>&gt;100 IGs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3F29-D9CF-45FD-A680-3B38F65E0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B937-4A5B-44FE-A04E-DB11FE7D0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5F9ABD-21AC-4789-BC3D-C092EF53C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553" y="947537"/>
            <a:ext cx="2918297" cy="301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3EB9-880C-421F-8F0F-720884D0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E19D-7E52-40BF-A74D-730FBBB01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platform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3F29-D9CF-45FD-A680-3B38F65E0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B937-4A5B-44FE-A04E-DB11FE7D0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pSp>
        <p:nvGrpSpPr>
          <p:cNvPr id="6" name="Group 5" descr="CDS Hooks &amp; SMART on FHIR logos">
            <a:extLst>
              <a:ext uri="{FF2B5EF4-FFF2-40B4-BE49-F238E27FC236}">
                <a16:creationId xmlns:a16="http://schemas.microsoft.com/office/drawing/2014/main" id="{0853B3E5-7409-403B-A21E-FA433D680440}"/>
              </a:ext>
            </a:extLst>
          </p:cNvPr>
          <p:cNvGrpSpPr/>
          <p:nvPr/>
        </p:nvGrpSpPr>
        <p:grpSpPr>
          <a:xfrm>
            <a:off x="4002107" y="1351294"/>
            <a:ext cx="4400551" cy="2440911"/>
            <a:chOff x="2212852" y="1597922"/>
            <a:chExt cx="4571996" cy="2506315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160BAC2A-D28D-44D8-B27E-7AD9AD598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2015" y="2616813"/>
              <a:ext cx="2459970" cy="1487424"/>
            </a:xfrm>
            <a:prstGeom prst="rect">
              <a:avLst/>
            </a:prstGeom>
          </p:spPr>
        </p:pic>
        <p:pic>
          <p:nvPicPr>
            <p:cNvPr id="8" name="Picture 7" descr="A close up of a sign&#10;&#10;Description automatically generated">
              <a:extLst>
                <a:ext uri="{FF2B5EF4-FFF2-40B4-BE49-F238E27FC236}">
                  <a16:creationId xmlns:a16="http://schemas.microsoft.com/office/drawing/2014/main" id="{F6221825-2886-47D2-AB93-39E795BC0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2852" y="1597922"/>
              <a:ext cx="4571996" cy="6531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464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3EB9-880C-421F-8F0F-720884D0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E19D-7E52-40BF-A74D-730FBBB016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community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D3F29-D9CF-45FD-A680-3B38F65E0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9B937-4A5B-44FE-A04E-DB11FE7D02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6" name="Picture 5" descr="A group of people sitting at a connectathon">
            <a:extLst>
              <a:ext uri="{FF2B5EF4-FFF2-40B4-BE49-F238E27FC236}">
                <a16:creationId xmlns:a16="http://schemas.microsoft.com/office/drawing/2014/main" id="{E04B0A87-3400-4A1B-807A-726B1B21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3214961"/>
            <a:ext cx="3032432" cy="1290744"/>
          </a:xfrm>
          <a:prstGeom prst="rect">
            <a:avLst/>
          </a:prstGeom>
        </p:spPr>
      </p:pic>
      <p:pic>
        <p:nvPicPr>
          <p:cNvPr id="7" name="Content Placeholder 6" descr="Global Heat-map showing FHIR usage all over">
            <a:extLst>
              <a:ext uri="{FF2B5EF4-FFF2-40B4-BE49-F238E27FC236}">
                <a16:creationId xmlns:a16="http://schemas.microsoft.com/office/drawing/2014/main" id="{56C4B23C-776D-4EF9-BEA6-57D6CED80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10" y="673576"/>
            <a:ext cx="4422566" cy="2249191"/>
          </a:xfrm>
          <a:prstGeom prst="rect">
            <a:avLst/>
          </a:prstGeom>
        </p:spPr>
      </p:pic>
      <p:pic>
        <p:nvPicPr>
          <p:cNvPr id="9" name="Picture 8" descr="CARIN project logo">
            <a:extLst>
              <a:ext uri="{FF2B5EF4-FFF2-40B4-BE49-F238E27FC236}">
                <a16:creationId xmlns:a16="http://schemas.microsoft.com/office/drawing/2014/main" id="{46BBD55B-356B-43F2-8BEA-6FC797B13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322" y="3022417"/>
            <a:ext cx="962256" cy="408372"/>
          </a:xfrm>
          <a:prstGeom prst="rect">
            <a:avLst/>
          </a:prstGeom>
        </p:spPr>
      </p:pic>
      <p:pic>
        <p:nvPicPr>
          <p:cNvPr id="10" name="Picture 9" descr="Da Vinci project logo">
            <a:extLst>
              <a:ext uri="{FF2B5EF4-FFF2-40B4-BE49-F238E27FC236}">
                <a16:creationId xmlns:a16="http://schemas.microsoft.com/office/drawing/2014/main" id="{1615D494-64BB-4740-BB2F-77ED7409A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2484" y="3668356"/>
            <a:ext cx="1903451" cy="487283"/>
          </a:xfrm>
          <a:prstGeom prst="rect">
            <a:avLst/>
          </a:prstGeom>
        </p:spPr>
      </p:pic>
      <p:pic>
        <p:nvPicPr>
          <p:cNvPr id="2050" name="Picture 2" descr="Gravity Project Logo">
            <a:extLst>
              <a:ext uri="{FF2B5EF4-FFF2-40B4-BE49-F238E27FC236}">
                <a16:creationId xmlns:a16="http://schemas.microsoft.com/office/drawing/2014/main" id="{30A54CCD-B242-4DD6-85B8-2D0B8F07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11" y="2894682"/>
            <a:ext cx="1133536" cy="7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ulcan Logo">
            <a:extLst>
              <a:ext uri="{FF2B5EF4-FFF2-40B4-BE49-F238E27FC236}">
                <a16:creationId xmlns:a16="http://schemas.microsoft.com/office/drawing/2014/main" id="{A1995DE6-1F31-4968-99E5-11F0B9A47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582" y="3947617"/>
            <a:ext cx="1906193" cy="60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rgonaut project logo">
            <a:extLst>
              <a:ext uri="{FF2B5EF4-FFF2-40B4-BE49-F238E27FC236}">
                <a16:creationId xmlns:a16="http://schemas.microsoft.com/office/drawing/2014/main" id="{88786077-A232-4008-9CCF-E626D55E3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879" y="2968373"/>
            <a:ext cx="1774531" cy="74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deX Logo">
            <a:extLst>
              <a:ext uri="{FF2B5EF4-FFF2-40B4-BE49-F238E27FC236}">
                <a16:creationId xmlns:a16="http://schemas.microsoft.com/office/drawing/2014/main" id="{B51AECBC-07D0-4045-BCD4-D986BD0B9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54" y="4192181"/>
            <a:ext cx="2187504" cy="50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Graph showing chat.fhir.org membership growing from 11k to almost 14k since Jan. 2019">
            <a:extLst>
              <a:ext uri="{FF2B5EF4-FFF2-40B4-BE49-F238E27FC236}">
                <a16:creationId xmlns:a16="http://schemas.microsoft.com/office/drawing/2014/main" id="{6BB7CCAF-EE87-44EB-B6F7-B46B1EBB59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925" y="1928539"/>
            <a:ext cx="3602484" cy="114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4F63-A718-473C-8B1B-1F8B4B0C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40A66-4828-4D18-B756-51DA09A91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is a new healthcare exchange standard that is a modern, cheaper, faster, and more flexible.  It provides a set of building blocks to build interoperability solutions and serves as a foundation to new technologies that change what healthcare IT can accomplish.  It has built an enormous community that is passionate about transforming healthcare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6494-E92F-4DC2-90C7-B526ED178C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E2485-82DA-49A7-B0C7-72A37D82A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1000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4931</TotalTime>
  <Words>1334</Words>
  <Application>Microsoft Office PowerPoint</Application>
  <PresentationFormat>On-screen Show (16:9)</PresentationFormat>
  <Paragraphs>148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FHIR Roadmap</vt:lpstr>
      <vt:lpstr>Who am I?</vt:lpstr>
      <vt:lpstr>Introduction to FHIR</vt:lpstr>
      <vt:lpstr>FHIR is…</vt:lpstr>
      <vt:lpstr>FHIR is…</vt:lpstr>
      <vt:lpstr>FHIR is…</vt:lpstr>
      <vt:lpstr>FHIR is…</vt:lpstr>
      <vt:lpstr>FHIR is…</vt:lpstr>
      <vt:lpstr>Summary</vt:lpstr>
      <vt:lpstr>Regulatory space</vt:lpstr>
      <vt:lpstr>ONC Cares act</vt:lpstr>
      <vt:lpstr>CMS Interoperability &amp; Patient Access</vt:lpstr>
      <vt:lpstr>Future considerations?</vt:lpstr>
      <vt:lpstr>Roadmap to R5</vt:lpstr>
      <vt:lpstr>R5 is taking longer</vt:lpstr>
      <vt:lpstr>R5 plans</vt:lpstr>
      <vt:lpstr>R4b</vt:lpstr>
      <vt:lpstr>What else to expect</vt:lpstr>
      <vt:lpstr>Questions / discussion?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80</cp:revision>
  <dcterms:created xsi:type="dcterms:W3CDTF">2019-03-22T18:05:01Z</dcterms:created>
  <dcterms:modified xsi:type="dcterms:W3CDTF">2020-09-16T15:47:11Z</dcterms:modified>
</cp:coreProperties>
</file>