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67" r:id="rId2"/>
    <p:sldId id="690" r:id="rId3"/>
    <p:sldId id="381" r:id="rId4"/>
    <p:sldId id="392" r:id="rId5"/>
    <p:sldId id="696" r:id="rId6"/>
    <p:sldId id="699" r:id="rId7"/>
    <p:sldId id="700" r:id="rId8"/>
    <p:sldId id="703" r:id="rId9"/>
    <p:sldId id="701" r:id="rId10"/>
    <p:sldId id="379" r:id="rId11"/>
    <p:sldId id="398" r:id="rId12"/>
    <p:sldId id="702" r:id="rId13"/>
    <p:sldId id="740" r:id="rId14"/>
    <p:sldId id="704" r:id="rId15"/>
    <p:sldId id="705" r:id="rId16"/>
    <p:sldId id="707" r:id="rId17"/>
    <p:sldId id="708" r:id="rId18"/>
    <p:sldId id="711" r:id="rId19"/>
    <p:sldId id="709" r:id="rId20"/>
    <p:sldId id="387" r:id="rId21"/>
    <p:sldId id="388" r:id="rId22"/>
    <p:sldId id="712" r:id="rId23"/>
    <p:sldId id="739" r:id="rId24"/>
    <p:sldId id="741" r:id="rId25"/>
    <p:sldId id="713" r:id="rId26"/>
    <p:sldId id="714" r:id="rId27"/>
    <p:sldId id="716" r:id="rId28"/>
    <p:sldId id="715" r:id="rId29"/>
    <p:sldId id="717" r:id="rId30"/>
    <p:sldId id="471" r:id="rId31"/>
    <p:sldId id="718" r:id="rId32"/>
    <p:sldId id="719" r:id="rId33"/>
    <p:sldId id="720" r:id="rId34"/>
    <p:sldId id="304" r:id="rId35"/>
    <p:sldId id="305" r:id="rId36"/>
    <p:sldId id="721" r:id="rId37"/>
    <p:sldId id="722" r:id="rId38"/>
    <p:sldId id="725" r:id="rId39"/>
    <p:sldId id="723" r:id="rId40"/>
    <p:sldId id="727" r:id="rId41"/>
    <p:sldId id="728" r:id="rId42"/>
    <p:sldId id="423" r:id="rId43"/>
    <p:sldId id="742" r:id="rId44"/>
    <p:sldId id="729" r:id="rId45"/>
    <p:sldId id="730" r:id="rId46"/>
    <p:sldId id="731" r:id="rId47"/>
    <p:sldId id="405" r:id="rId48"/>
    <p:sldId id="408" r:id="rId49"/>
    <p:sldId id="732" r:id="rId50"/>
    <p:sldId id="733" r:id="rId51"/>
    <p:sldId id="734" r:id="rId52"/>
    <p:sldId id="736" r:id="rId53"/>
    <p:sldId id="735" r:id="rId54"/>
    <p:sldId id="737" r:id="rId55"/>
    <p:sldId id="697" r:id="rId56"/>
    <p:sldId id="414" r:id="rId57"/>
    <p:sldId id="413" r:id="rId58"/>
    <p:sldId id="417" r:id="rId59"/>
    <p:sldId id="416" r:id="rId60"/>
    <p:sldId id="386" r:id="rId61"/>
    <p:sldId id="465" r:id="rId62"/>
    <p:sldId id="464" r:id="rId63"/>
    <p:sldId id="463" r:id="rId64"/>
    <p:sldId id="462" r:id="rId65"/>
    <p:sldId id="481" r:id="rId66"/>
    <p:sldId id="449" r:id="rId67"/>
    <p:sldId id="455" r:id="rId68"/>
    <p:sldId id="460" r:id="rId69"/>
    <p:sldId id="486" r:id="rId70"/>
    <p:sldId id="743" r:id="rId71"/>
    <p:sldId id="485" r:id="rId7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67767" autoAdjust="0"/>
  </p:normalViewPr>
  <p:slideViewPr>
    <p:cSldViewPr snapToGrid="0" snapToObjects="1">
      <p:cViewPr varScale="1">
        <p:scale>
          <a:sx n="109" d="100"/>
          <a:sy n="109" d="100"/>
        </p:scale>
        <p:origin x="1266" y="54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2/17/2022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at definitions</a:t>
            </a:r>
            <a:r>
              <a:rPr lang="en-CA" baseline="0" dirty="0"/>
              <a:t>, usage notes, value sets, not just names</a:t>
            </a:r>
          </a:p>
          <a:p>
            <a:r>
              <a:rPr lang="en-CA" dirty="0"/>
              <a:t>How</a:t>
            </a:r>
            <a:r>
              <a:rPr lang="en-CA" baseline="0" dirty="0"/>
              <a:t> do you understand the resource</a:t>
            </a:r>
          </a:p>
          <a:p>
            <a:r>
              <a:rPr lang="en-CA" baseline="0" dirty="0"/>
              <a:t>FHIR resources inherit common content</a:t>
            </a:r>
          </a:p>
          <a:p>
            <a:r>
              <a:rPr lang="en-CA" baseline="0" dirty="0"/>
              <a:t>How to drill down to see all of the data types (including overview diagrams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48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get to the various help pages</a:t>
            </a:r>
          </a:p>
          <a:p>
            <a:r>
              <a:rPr lang="en-CA" dirty="0"/>
              <a:t>Where useful content is</a:t>
            </a:r>
          </a:p>
          <a:p>
            <a:r>
              <a:rPr lang="en-CA" dirty="0"/>
              <a:t>How to find </a:t>
            </a:r>
            <a:r>
              <a:rPr lang="en-CA" dirty="0" err="1"/>
              <a:t>Zulip</a:t>
            </a:r>
            <a:r>
              <a:rPr lang="en-CA" dirty="0"/>
              <a:t> streams</a:t>
            </a:r>
          </a:p>
          <a:p>
            <a:r>
              <a:rPr lang="en-CA" dirty="0"/>
              <a:t>How to get </a:t>
            </a:r>
            <a:r>
              <a:rPr lang="en-CA" dirty="0" err="1"/>
              <a:t>Zulip</a:t>
            </a:r>
            <a:r>
              <a:rPr lang="en-CA" dirty="0"/>
              <a:t> help</a:t>
            </a:r>
          </a:p>
          <a:p>
            <a:endParaRPr lang="en-CA" dirty="0"/>
          </a:p>
          <a:p>
            <a:r>
              <a:rPr lang="en-CA" dirty="0"/>
              <a:t>Considerations around using reference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0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dirty="0"/>
              <a:t>Show resolving an extension – browser, GET</a:t>
            </a:r>
          </a:p>
          <a:p>
            <a:pPr lvl="0"/>
            <a:r>
              <a:rPr lang="en-CA" sz="1200" dirty="0"/>
              <a:t>Accept</a:t>
            </a:r>
            <a:r>
              <a:rPr lang="en-CA" sz="1200" baseline="0" dirty="0"/>
              <a:t> or reject?</a:t>
            </a:r>
          </a:p>
          <a:p>
            <a:pPr lvl="0"/>
            <a:r>
              <a:rPr lang="en-CA" sz="1200" baseline="0" dirty="0"/>
              <a:t>Persist ?</a:t>
            </a:r>
          </a:p>
          <a:p>
            <a:pPr lvl="0"/>
            <a:r>
              <a:rPr lang="en-CA" sz="1200" baseline="0" dirty="0"/>
              <a:t>Display &amp; edit?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appear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r>
              <a:rPr lang="en-CA" dirty="0"/>
              <a:t>Can persist in slot structure, comment structure</a:t>
            </a:r>
          </a:p>
          <a:p>
            <a:r>
              <a:rPr lang="en-CA" dirty="0"/>
              <a:t>Be sure to cache</a:t>
            </a:r>
          </a:p>
          <a:p>
            <a:r>
              <a:rPr lang="en-CA" dirty="0"/>
              <a:t>Create to be generic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Id vs. identifier</a:t>
            </a:r>
          </a:p>
          <a:p>
            <a:r>
              <a:rPr lang="en-CA" dirty="0"/>
              <a:t>Notion of identifier systems/namespaces</a:t>
            </a:r>
          </a:p>
          <a:p>
            <a:r>
              <a:rPr lang="en-CA" dirty="0"/>
              <a:t>Facades and need to map/ensure uniqueness</a:t>
            </a:r>
          </a:p>
          <a:p>
            <a:r>
              <a:rPr lang="en-CA" dirty="0"/>
              <a:t>Importance of consistency of common systems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Local vs. absolute vs. versioned vs. logical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93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Reject instance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Remove element containing unrecognized modifier extension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Just display narrative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Put a flag on display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Relational persistence includes 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do you need to search on/analyze?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can you treat as a blob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1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 of reference implementations – build vs. use</a:t>
            </a:r>
          </a:p>
          <a:p>
            <a:endParaRPr lang="en-CA" dirty="0"/>
          </a:p>
          <a:p>
            <a:r>
              <a:rPr lang="en-CA" dirty="0"/>
              <a:t>Show how to find guidance on RESTful persistence approaches – both FHIR-based and façade based</a:t>
            </a:r>
          </a:p>
          <a:p>
            <a:r>
              <a:rPr lang="en-CA" dirty="0"/>
              <a:t>Link to more info</a:t>
            </a:r>
            <a:r>
              <a:rPr lang="en-CA" baseline="0" dirty="0"/>
              <a:t> on persistence strategies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9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approaches to managing multiple FHIR versions</a:t>
            </a:r>
          </a:p>
          <a:p>
            <a:r>
              <a:rPr lang="en-CA" dirty="0"/>
              <a:t>Strategies</a:t>
            </a:r>
            <a:r>
              <a:rPr lang="en-CA" baseline="0" dirty="0"/>
              <a:t> for inter-version mapping</a:t>
            </a:r>
          </a:p>
          <a:p>
            <a:r>
              <a:rPr lang="en-CA" baseline="0" dirty="0"/>
              <a:t>Talk about development timelines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549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  <a:p>
            <a:r>
              <a:rPr lang="en-CA" dirty="0"/>
              <a:t>OAuth</a:t>
            </a:r>
            <a:r>
              <a:rPr lang="en-CA" baseline="0" dirty="0"/>
              <a:t> token in header</a:t>
            </a:r>
            <a:endParaRPr lang="en-CA" dirty="0"/>
          </a:p>
          <a:p>
            <a:r>
              <a:rPr lang="en-CA" dirty="0"/>
              <a:t>Note: Epic REST interface currently only exposes 1 patient at a time (see also Bulk Data)</a:t>
            </a:r>
          </a:p>
          <a:p>
            <a:r>
              <a:rPr lang="en-CA" dirty="0"/>
              <a:t>Highlight range of security info covered in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9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1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Earliest IG</a:t>
            </a:r>
          </a:p>
          <a:p>
            <a:r>
              <a:rPr lang="en-CA" dirty="0"/>
              <a:t>Implementer-driven</a:t>
            </a:r>
          </a:p>
          <a:p>
            <a:r>
              <a:rPr lang="en-CA" dirty="0"/>
              <a:t>Drives capabilities of a lot of major international EHR vendors</a:t>
            </a:r>
          </a:p>
          <a:p>
            <a:r>
              <a:rPr lang="en-CA" dirty="0"/>
              <a:t>US-specific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What’s an IG 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Purpose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standards, types of care, business patterns, Clinical practice guidelines / detailed clinical models, Document system capabilities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What’s constrained</a:t>
            </a:r>
            <a:r>
              <a:rPr lang="en-CA" baseline="0" dirty="0"/>
              <a:t> vs. not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mustSupport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Deeper nesting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Vocab</a:t>
            </a:r>
            <a:r>
              <a:rPr lang="en-CA" baseline="0" dirty="0"/>
              <a:t> 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To declare or not to declare – </a:t>
            </a:r>
            <a:r>
              <a:rPr lang="en-CA" baseline="0" dirty="0" err="1"/>
              <a:t>meta.profile</a:t>
            </a:r>
            <a:endParaRPr lang="en-CA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/>
              <a:t>Understanding capability statements, search parameters &amp;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11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Key part of interoperability is testing conformance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7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to use the validator</a:t>
            </a:r>
          </a:p>
          <a:p>
            <a:r>
              <a:rPr lang="en-CA" dirty="0"/>
              <a:t>Talk about limitations of other approaches</a:t>
            </a:r>
          </a:p>
          <a:p>
            <a:r>
              <a:rPr lang="en-CA" dirty="0"/>
              <a:t>Talk about trade-offs of how much validation to do at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3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terminology diagram</a:t>
            </a:r>
          </a:p>
          <a:p>
            <a:r>
              <a:rPr lang="en-CA" dirty="0"/>
              <a:t>Talk about binding strengths and ramifications</a:t>
            </a:r>
          </a:p>
          <a:p>
            <a:r>
              <a:rPr lang="en-CA" dirty="0"/>
              <a:t>Demonstrate how</a:t>
            </a:r>
            <a:r>
              <a:rPr lang="en-CA" baseline="0" dirty="0"/>
              <a:t> to translate codes using the $translate operation</a:t>
            </a:r>
          </a:p>
          <a:p>
            <a:r>
              <a:rPr lang="en-CA" baseline="0" dirty="0"/>
              <a:t>Show decision tree for driving decisions on interoperability approach</a:t>
            </a:r>
          </a:p>
          <a:p>
            <a:r>
              <a:rPr lang="en-CA" baseline="0" dirty="0"/>
              <a:t>Totally ok/appropriate to support multiple approaches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1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Document-based approach to information sharing</a:t>
            </a:r>
          </a:p>
          <a:p>
            <a:r>
              <a:rPr lang="en-CA" dirty="0"/>
              <a:t>Portable across</a:t>
            </a:r>
            <a:r>
              <a:rPr lang="en-CA" baseline="0" dirty="0"/>
              <a:t> all countries</a:t>
            </a:r>
          </a:p>
          <a:p>
            <a:r>
              <a:rPr lang="en-CA" baseline="0" dirty="0"/>
              <a:t>WHO-sponsored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4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Quick overview of the content of IPS</a:t>
            </a:r>
          </a:p>
          <a:p>
            <a:r>
              <a:rPr lang="en-CA" dirty="0"/>
              <a:t>Examine a more complex example of slicing</a:t>
            </a:r>
          </a:p>
          <a:p>
            <a:r>
              <a:rPr lang="en-CA" dirty="0"/>
              <a:t>Show what a FHIR document </a:t>
            </a:r>
            <a:r>
              <a:rPr lang="en-CA"/>
              <a:t>looks like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5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 gets flattened to Bundle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0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Generated easier</a:t>
            </a:r>
            <a:r>
              <a:rPr lang="en-CA" baseline="0" dirty="0"/>
              <a:t> for receivers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Examples of human-generated (e.g. Pathology reports)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Sometimes all you have is narrative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Modifier extensions, other extensions?  Seek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Don’t get complicated (different engines/devices)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Display driven by </a:t>
            </a:r>
            <a:r>
              <a:rPr lang="en-CA" baseline="0" dirty="0" err="1"/>
              <a:t>Narrative.status</a:t>
            </a:r>
            <a:r>
              <a:rPr lang="en-CA" baseline="0" dirty="0"/>
              <a:t> &amp; business requirements (e.g.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1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81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have to be digital</a:t>
            </a:r>
          </a:p>
          <a:p>
            <a:r>
              <a:rPr lang="en-CA" dirty="0"/>
              <a:t>Bundle, Provenance or Extension</a:t>
            </a:r>
          </a:p>
          <a:p>
            <a:r>
              <a:rPr lang="en-CA" dirty="0"/>
              <a:t>No requirement to sign</a:t>
            </a:r>
          </a:p>
          <a:p>
            <a:r>
              <a:rPr lang="en-CA" dirty="0"/>
              <a:t>Messing with the data – not storing everything “exactly” can break signatures, even with canonicalization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47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overall workflow</a:t>
            </a:r>
          </a:p>
          <a:p>
            <a:r>
              <a:rPr lang="en-CA" dirty="0"/>
              <a:t>Walk through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Profiles declared</a:t>
            </a:r>
            <a:r>
              <a:rPr lang="en-CA" baseline="0" dirty="0"/>
              <a:t> in instance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Message header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Similarities to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SAML</a:t>
            </a:r>
            <a:r>
              <a:rPr lang="en-CA" baseline="0" dirty="0"/>
              <a:t> info for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Use of Task to allow generic 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Skim over medication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5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Cost is heavy weight,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3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Questionnaires are common to healthcare</a:t>
            </a:r>
          </a:p>
          <a:p>
            <a:r>
              <a:rPr lang="en-CA" dirty="0"/>
              <a:t>SDC defines how to do advanced questionnaires</a:t>
            </a:r>
          </a:p>
          <a:p>
            <a:r>
              <a:rPr lang="en-CA" dirty="0"/>
              <a:t>LHC is a SMART app that does that</a:t>
            </a:r>
            <a:r>
              <a:rPr lang="en-CA" baseline="0" dirty="0"/>
              <a:t> so EHRs don’t have 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9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 notion of questionnaires vs. other resources</a:t>
            </a:r>
          </a:p>
          <a:p>
            <a:r>
              <a:rPr lang="en-CA" dirty="0"/>
              <a:t>Show how ‘population’ works</a:t>
            </a:r>
          </a:p>
          <a:p>
            <a:r>
              <a:rPr lang="en-CA" dirty="0"/>
              <a:t>Talk about data extraction</a:t>
            </a:r>
          </a:p>
          <a:p>
            <a:r>
              <a:rPr lang="en-CA" dirty="0"/>
              <a:t>Why REST</a:t>
            </a:r>
            <a:r>
              <a:rPr lang="en-CA" baseline="0" dirty="0"/>
              <a:t> is important for SMART interfaces</a:t>
            </a:r>
          </a:p>
          <a:p>
            <a:r>
              <a:rPr lang="en-CA" baseline="0" dirty="0"/>
              <a:t>Explore general SDC capabilities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2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multiple IGs can</a:t>
            </a:r>
            <a:r>
              <a:rPr lang="en-CA" baseline="0" dirty="0"/>
              <a:t> inter-relate (also parent IGs US-Core and HRex)</a:t>
            </a:r>
          </a:p>
          <a:p>
            <a:r>
              <a:rPr lang="en-CA" baseline="0" dirty="0"/>
              <a:t>Show a complex workflow and complete set of interrelated systems</a:t>
            </a:r>
          </a:p>
          <a:p>
            <a:r>
              <a:rPr lang="en-CA" baseline="0" dirty="0"/>
              <a:t>Show how IGs can be published</a:t>
            </a:r>
          </a:p>
          <a:p>
            <a:r>
              <a:rPr lang="en-CA" baseline="0" dirty="0"/>
              <a:t>Talk about </a:t>
            </a:r>
            <a:r>
              <a:rPr lang="en-CA" baseline="0"/>
              <a:t>IG templates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69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37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will know where the interesting content is and where you want to explore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1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Most major vendors have test servers,</a:t>
            </a:r>
            <a:r>
              <a:rPr lang="en-CA" baseline="0" dirty="0"/>
              <a:t> we’re going to explore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8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find test servers</a:t>
            </a:r>
          </a:p>
          <a:p>
            <a:r>
              <a:rPr lang="en-CA" dirty="0"/>
              <a:t>Try searching for a patient</a:t>
            </a:r>
          </a:p>
          <a:p>
            <a:r>
              <a:rPr lang="en-CA" dirty="0"/>
              <a:t>Highlight</a:t>
            </a:r>
            <a:r>
              <a:rPr lang="en-CA" baseline="0" dirty="0"/>
              <a:t> that it shows headers &amp; details</a:t>
            </a:r>
          </a:p>
          <a:p>
            <a:r>
              <a:rPr lang="en-CA" baseline="0" dirty="0"/>
              <a:t>Human-readability, deep hierarchy, intuitive</a:t>
            </a:r>
          </a:p>
          <a:p>
            <a:r>
              <a:rPr lang="en-CA" baseline="0" dirty="0"/>
              <a:t>Multiple concepts in a single resource</a:t>
            </a:r>
          </a:p>
          <a:p>
            <a:r>
              <a:rPr lang="en-CA" baseline="0" dirty="0"/>
              <a:t>Can be business rules that drive behavior (try querying without category)</a:t>
            </a:r>
          </a:p>
          <a:p>
            <a:r>
              <a:rPr lang="en-CA" baseline="0" dirty="0"/>
              <a:t>Where to find the full list of REST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Includes details like history, transactions, collision detection, conditional creates,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XML vs. JSON vs. RDF</a:t>
            </a:r>
          </a:p>
          <a:p>
            <a:r>
              <a:rPr lang="en-CA" dirty="0"/>
              <a:t>Support 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89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Hypertension</a:t>
            </a:r>
          </a:p>
          <a:p>
            <a:r>
              <a:rPr lang="en-CA" dirty="0"/>
              <a:t>Zestril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</a:t>
            </a:r>
            <a:r>
              <a:rPr lang="en-CA" baseline="0" dirty="0"/>
              <a:t> ways of looking for resources</a:t>
            </a:r>
          </a:p>
          <a:p>
            <a:r>
              <a:rPr lang="en-CA" baseline="0" dirty="0"/>
              <a:t>What does maturity mean – and should you use non-mature resources?</a:t>
            </a:r>
          </a:p>
          <a:p>
            <a:r>
              <a:rPr lang="en-CA" baseline="0" dirty="0"/>
              <a:t>Using ‘search’ to find relevant content</a:t>
            </a:r>
          </a:p>
          <a:p>
            <a:r>
              <a:rPr lang="en-CA" baseline="0" dirty="0"/>
              <a:t>Using the resource intro to understand scope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3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2/16/2022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4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2/16/2022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2022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9" r:id="rId12"/>
    <p:sldLayoutId id="2147483700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hyperlink" Target="http://examples.smarthealthit.org/cardiac-risk-app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hyperlink" Target="https://apps.smarthealthi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ndbox.cds-hook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www.hl7.org/fhir/observ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hl7.org/fhir/search.cfm" TargetMode="External"/><Relationship Id="rId5" Type="http://schemas.openxmlformats.org/officeDocument/2006/relationships/hyperlink" Target="https://www.hl7.org/fhir/versions.html#maturity" TargetMode="External"/><Relationship Id="rId4" Type="http://schemas.openxmlformats.org/officeDocument/2006/relationships/hyperlink" Target="https://www.hl7.org/fhir/resourcelis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observation.html" TargetMode="External"/><Relationship Id="rId7" Type="http://schemas.openxmlformats.org/officeDocument/2006/relationships/hyperlink" Target="https://www.hl7.org/fhir/datatypes.html#Identifi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l7.org/fhir/resource.html" TargetMode="External"/><Relationship Id="rId5" Type="http://schemas.openxmlformats.org/officeDocument/2006/relationships/hyperlink" Target="https://www.hl7.org/fhir/domainresource.html" TargetMode="External"/><Relationship Id="rId4" Type="http://schemas.openxmlformats.org/officeDocument/2006/relationships/hyperlink" Target="https://www.hl7.org/fhir/formats.html#tab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-issues" TargetMode="External"/><Relationship Id="rId5" Type="http://schemas.openxmlformats.org/officeDocument/2006/relationships/hyperlink" Target="https://confluence.hl7.org/display/FHIR" TargetMode="External"/><Relationship Id="rId4" Type="http://schemas.openxmlformats.org/officeDocument/2006/relationships/hyperlink" Target="http://chat.fhir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mplifier.net/" TargetMode="External"/><Relationship Id="rId5" Type="http://schemas.openxmlformats.org/officeDocument/2006/relationships/hyperlink" Target="http://registry.fhir.org/" TargetMode="External"/><Relationship Id="rId4" Type="http://schemas.openxmlformats.org/officeDocument/2006/relationships/hyperlink" Target="http://hl7.org/fhir/extensibility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references.html#Reference" TargetMode="External"/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s://fhir.simplifier.net/CanadianURIRegistry/NamingSyst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implifier.net/CanadianURIRegistry" TargetMode="External"/><Relationship Id="rId5" Type="http://schemas.openxmlformats.org/officeDocument/2006/relationships/hyperlink" Target="http://hl7.org/fhir/datatypes.html#Identifier" TargetMode="External"/><Relationship Id="rId4" Type="http://schemas.openxmlformats.org/officeDocument/2006/relationships/hyperlink" Target="http://hl7.org/fhir/Patien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fhir.org/#narrow/stream/179289-storage-for.20FHIR" TargetMode="External"/><Relationship Id="rId3" Type="http://schemas.openxmlformats.org/officeDocument/2006/relationships/hyperlink" Target="http://hl7.org/fhir/downloads.html" TargetMode="External"/><Relationship Id="rId7" Type="http://schemas.openxmlformats.org/officeDocument/2006/relationships/hyperlink" Target="http://docs.simplifier.net/vonk/facade/facad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simplifier.net/vonk/configuration/db_mongo.html" TargetMode="External"/><Relationship Id="rId5" Type="http://schemas.openxmlformats.org/officeDocument/2006/relationships/hyperlink" Target="https://hapifhir.io/hapi-fhir/docs/server_plain/server_types.html" TargetMode="External"/><Relationship Id="rId4" Type="http://schemas.openxmlformats.org/officeDocument/2006/relationships/hyperlink" Target="https://hapifhir.io/hapi-fhir/docs/server_jpa/architectur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implifier.net/vonk/facade/facadesta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watson1978/hl7-v2-to-fhir-interface-mapping-f83c6ecf6bee" TargetMode="External"/><Relationship Id="rId5" Type="http://schemas.openxmlformats.org/officeDocument/2006/relationships/hyperlink" Target="https://github.com/Asymmetrik/fhir-facade-starter" TargetMode="External"/><Relationship Id="rId4" Type="http://schemas.openxmlformats.org/officeDocument/2006/relationships/hyperlink" Target="https://dzone.com/articles/fhir-code-in-10m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://hl7.org/fhir/patient-version-map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versioning.html" TargetMode="External"/><Relationship Id="rId5" Type="http://schemas.openxmlformats.org/officeDocument/2006/relationships/hyperlink" Target="http://hl7.org/fhir/documentation.html" TargetMode="External"/><Relationship Id="rId4" Type="http://schemas.openxmlformats.org/officeDocument/2006/relationships/hyperlink" Target="https://fhir.epic.com/Specifications?api=88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caresecprivacy.blogspot.com/" TargetMode="External"/><Relationship Id="rId4" Type="http://schemas.openxmlformats.org/officeDocument/2006/relationships/hyperlink" Target="http://hl7.org/fhir/secpriv-modul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US-Core-R4/SearchParameter-us-core-allergyintolerance-clinical-status.html" TargetMode="External"/><Relationship Id="rId3" Type="http://schemas.openxmlformats.org/officeDocument/2006/relationships/hyperlink" Target="https://build.fhir.org/ig/HL7/US-Core-R4" TargetMode="External"/><Relationship Id="rId7" Type="http://schemas.openxmlformats.org/officeDocument/2006/relationships/hyperlink" Target="https://build.fhir.org/ig/HL7/US-Core-R4/CapabilityStatement-us-core-serv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4/terminologies.html#extensible" TargetMode="External"/><Relationship Id="rId5" Type="http://schemas.openxmlformats.org/officeDocument/2006/relationships/hyperlink" Target="https://build.fhir.org/ig/HL7/US-Core-R4/StructureDefinition-us-core-diagnosticreport-lab.html" TargetMode="External"/><Relationship Id="rId4" Type="http://schemas.openxmlformats.org/officeDocument/2006/relationships/hyperlink" Target="https://build.fhir.org/ig/HL7/US-Core-R4/profiles.html" TargetMode="External"/><Relationship Id="rId9" Type="http://schemas.openxmlformats.org/officeDocument/2006/relationships/hyperlink" Target="https://fhir.epic.com/interconnect-fhir-oauth/api/FHIR/R4/meta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raw/master/presentations/2022-02%20Webinars/2022-02%20Applied%20FHIR%20for%20Designers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US-Core-R4/download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validation.html" TargetMode="External"/><Relationship Id="rId4" Type="http://schemas.openxmlformats.org/officeDocument/2006/relationships/hyperlink" Target="http://hl7.org/fhir/download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rminologies-conceptmap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d.fhir.org/ig/HL7/davinci-ehrx/exchanging.html" TargetMode="External"/><Relationship Id="rId4" Type="http://schemas.openxmlformats.org/officeDocument/2006/relationships/hyperlink" Target="http://hl7.org/fhir/conceptmap-operation-translate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ips/STU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documents.html" TargetMode="External"/><Relationship Id="rId5" Type="http://schemas.openxmlformats.org/officeDocument/2006/relationships/hyperlink" Target="http://hl7.org/fhir/uv/ips/STU1/Bundle-IPS-examples-Bundle-01.html" TargetMode="External"/><Relationship Id="rId4" Type="http://schemas.openxmlformats.org/officeDocument/2006/relationships/hyperlink" Target="http://hl7.org/fhir/uv/ips/STU1/StructureDefinition-Composition-uv-i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composi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datatypes.html#signatur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prescribeit.ca/R3.0/erx/er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ecs.prescribeit.ca/R3.0/erx/example-a1-401-e180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hcforms.nlm.nih.gov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ig/HL7/sdc" TargetMode="External"/><Relationship Id="rId4" Type="http://schemas.openxmlformats.org/officeDocument/2006/relationships/hyperlink" Target="https://lhcforms.nlm.nih.gov/sdc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davinci-cr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ild.fhir.org/ig/HL7/davinci-pas" TargetMode="External"/><Relationship Id="rId4" Type="http://schemas.openxmlformats.org/officeDocument/2006/relationships/hyperlink" Target="https://build.fhir.org/ig/HL7/davinci-dt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http.html" TargetMode="External"/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fhir.epic.com/Sandbox?api=9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hir.epic.com/Sandbox?api=932" TargetMode="External"/><Relationship Id="rId5" Type="http://schemas.openxmlformats.org/officeDocument/2006/relationships/hyperlink" Target="https://open.epic.com/Interface/FHIR" TargetMode="External"/><Relationship Id="rId4" Type="http://schemas.openxmlformats.org/officeDocument/2006/relationships/hyperlink" Target="https://confluence.hl7.org/display/FHIR/Public+Test+Server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Applied FHIR for Designers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February 15-17, 2022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/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3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9F0D-1F8F-405C-853B-AF122E1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A7BF-E275-4F2D-BE67-9A3A00AB4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902E-0791-4524-BB1C-9A89AA6EF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B8C6E-93AC-4E40-865F-BDFACD436FB5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7" name="Shape 562">
              <a:extLst>
                <a:ext uri="{FF2B5EF4-FFF2-40B4-BE49-F238E27FC236}">
                  <a16:creationId xmlns:a16="http://schemas.microsoft.com/office/drawing/2014/main" id="{FF5647E9-BFEA-4FDD-B949-20BB73BE4123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8" name="Shape 511">
              <a:extLst>
                <a:ext uri="{FF2B5EF4-FFF2-40B4-BE49-F238E27FC236}">
                  <a16:creationId xmlns:a16="http://schemas.microsoft.com/office/drawing/2014/main" id="{B5608EBC-21FE-496A-86B6-57D06A1BD9F7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9" name="Shape 512">
              <a:extLst>
                <a:ext uri="{FF2B5EF4-FFF2-40B4-BE49-F238E27FC236}">
                  <a16:creationId xmlns:a16="http://schemas.microsoft.com/office/drawing/2014/main" id="{DA561918-9F0F-47C7-90EC-9606CFFCC476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10" name="Shape 513">
              <a:extLst>
                <a:ext uri="{FF2B5EF4-FFF2-40B4-BE49-F238E27FC236}">
                  <a16:creationId xmlns:a16="http://schemas.microsoft.com/office/drawing/2014/main" id="{F94D80AE-D0D3-48E0-BF01-9C435960D462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Shape 514">
              <a:extLst>
                <a:ext uri="{FF2B5EF4-FFF2-40B4-BE49-F238E27FC236}">
                  <a16:creationId xmlns:a16="http://schemas.microsoft.com/office/drawing/2014/main" id="{88B67EA7-755E-4046-B520-F55ACB62D3E0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8" name="Shape 515">
                <a:extLst>
                  <a:ext uri="{FF2B5EF4-FFF2-40B4-BE49-F238E27FC236}">
                    <a16:creationId xmlns:a16="http://schemas.microsoft.com/office/drawing/2014/main" id="{14F35D10-0D7D-46EE-B5BB-A3F8394FAA24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9" name="Shape 516">
                <a:extLst>
                  <a:ext uri="{FF2B5EF4-FFF2-40B4-BE49-F238E27FC236}">
                    <a16:creationId xmlns:a16="http://schemas.microsoft.com/office/drawing/2014/main" id="{5219EA8A-65EB-48C9-B3AA-C0DCD2F0849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Shape 517">
              <a:extLst>
                <a:ext uri="{FF2B5EF4-FFF2-40B4-BE49-F238E27FC236}">
                  <a16:creationId xmlns:a16="http://schemas.microsoft.com/office/drawing/2014/main" id="{39E5F615-4EBE-45E8-8357-5620A0A61449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6" name="Shape 518">
                <a:extLst>
                  <a:ext uri="{FF2B5EF4-FFF2-40B4-BE49-F238E27FC236}">
                    <a16:creationId xmlns:a16="http://schemas.microsoft.com/office/drawing/2014/main" id="{085F4418-6221-4E51-BBED-7A11B64B47B1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7" name="Shape 519">
                <a:extLst>
                  <a:ext uri="{FF2B5EF4-FFF2-40B4-BE49-F238E27FC236}">
                    <a16:creationId xmlns:a16="http://schemas.microsoft.com/office/drawing/2014/main" id="{5679A6B7-B295-4651-818B-BDC704A05E4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Shape 520">
              <a:extLst>
                <a:ext uri="{FF2B5EF4-FFF2-40B4-BE49-F238E27FC236}">
                  <a16:creationId xmlns:a16="http://schemas.microsoft.com/office/drawing/2014/main" id="{06348B57-81C5-44CD-849C-C7170B807EF2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" name="Shape 521">
              <a:extLst>
                <a:ext uri="{FF2B5EF4-FFF2-40B4-BE49-F238E27FC236}">
                  <a16:creationId xmlns:a16="http://schemas.microsoft.com/office/drawing/2014/main" id="{B17BBA1B-15B5-43C2-866D-BF4AE0BCA8E3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5" name="Shape 522">
              <a:extLst>
                <a:ext uri="{FF2B5EF4-FFF2-40B4-BE49-F238E27FC236}">
                  <a16:creationId xmlns:a16="http://schemas.microsoft.com/office/drawing/2014/main" id="{65CE30EB-C2C2-406D-B58B-4D6A52969A63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6" name="Shape 524">
              <a:extLst>
                <a:ext uri="{FF2B5EF4-FFF2-40B4-BE49-F238E27FC236}">
                  <a16:creationId xmlns:a16="http://schemas.microsoft.com/office/drawing/2014/main" id="{57E1F7A8-C6F1-4A26-940B-551C2B2FB1E4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4" name="Shape 525">
                <a:extLst>
                  <a:ext uri="{FF2B5EF4-FFF2-40B4-BE49-F238E27FC236}">
                    <a16:creationId xmlns:a16="http://schemas.microsoft.com/office/drawing/2014/main" id="{E83C525A-8097-4055-8C24-730E0B0CFF5E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5" name="Shape 526">
                <a:extLst>
                  <a:ext uri="{FF2B5EF4-FFF2-40B4-BE49-F238E27FC236}">
                    <a16:creationId xmlns:a16="http://schemas.microsoft.com/office/drawing/2014/main" id="{016D9E07-1A7B-4475-BDC0-411DF71F166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Shape 527">
              <a:extLst>
                <a:ext uri="{FF2B5EF4-FFF2-40B4-BE49-F238E27FC236}">
                  <a16:creationId xmlns:a16="http://schemas.microsoft.com/office/drawing/2014/main" id="{180759C5-6D3F-447A-9F5B-AD1270F92F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Shape 528">
              <a:extLst>
                <a:ext uri="{FF2B5EF4-FFF2-40B4-BE49-F238E27FC236}">
                  <a16:creationId xmlns:a16="http://schemas.microsoft.com/office/drawing/2014/main" id="{74116D05-8D23-4E52-B6C8-39B2F8912AE8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2" name="Shape 529">
                <a:extLst>
                  <a:ext uri="{FF2B5EF4-FFF2-40B4-BE49-F238E27FC236}">
                    <a16:creationId xmlns:a16="http://schemas.microsoft.com/office/drawing/2014/main" id="{989BF2A0-1BF1-4F72-8208-584D008529B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530">
                <a:extLst>
                  <a:ext uri="{FF2B5EF4-FFF2-40B4-BE49-F238E27FC236}">
                    <a16:creationId xmlns:a16="http://schemas.microsoft.com/office/drawing/2014/main" id="{9DCA1385-A728-47D8-BE47-03378CE2441A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9" name="Shape 531">
              <a:extLst>
                <a:ext uri="{FF2B5EF4-FFF2-40B4-BE49-F238E27FC236}">
                  <a16:creationId xmlns:a16="http://schemas.microsoft.com/office/drawing/2014/main" id="{3FA50F15-DDF2-445C-9DC9-7737C98E0A69}"/>
                </a:ext>
              </a:extLst>
            </p:cNvPr>
            <p:cNvSpPr txBox="1"/>
            <p:nvPr/>
          </p:nvSpPr>
          <p:spPr>
            <a:xfrm>
              <a:off x="2344577" y="3636155"/>
              <a:ext cx="2506053" cy="2065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 dirty="0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20" name="Shape 532">
              <a:extLst>
                <a:ext uri="{FF2B5EF4-FFF2-40B4-BE49-F238E27FC236}">
                  <a16:creationId xmlns:a16="http://schemas.microsoft.com/office/drawing/2014/main" id="{5DA92489-A4D7-43C0-8C01-36B415558ADF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3">
              <a:extLst>
                <a:ext uri="{FF2B5EF4-FFF2-40B4-BE49-F238E27FC236}">
                  <a16:creationId xmlns:a16="http://schemas.microsoft.com/office/drawing/2014/main" id="{D8EA6BC1-EFFD-40E4-9599-6E8C956660D1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4">
              <a:extLst>
                <a:ext uri="{FF2B5EF4-FFF2-40B4-BE49-F238E27FC236}">
                  <a16:creationId xmlns:a16="http://schemas.microsoft.com/office/drawing/2014/main" id="{F5F8555B-549B-4FD1-8098-750218E489D3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536">
              <a:extLst>
                <a:ext uri="{FF2B5EF4-FFF2-40B4-BE49-F238E27FC236}">
                  <a16:creationId xmlns:a16="http://schemas.microsoft.com/office/drawing/2014/main" id="{1F44FF1C-6115-4599-8F6C-0B8A9857A06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350104" y="3526131"/>
              <a:ext cx="247500" cy="110024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" name="Shape 537">
              <a:extLst>
                <a:ext uri="{FF2B5EF4-FFF2-40B4-BE49-F238E27FC236}">
                  <a16:creationId xmlns:a16="http://schemas.microsoft.com/office/drawing/2014/main" id="{45F71DAE-553E-49CD-A4D7-41DC5042036C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5" name="Shape 538">
              <a:extLst>
                <a:ext uri="{FF2B5EF4-FFF2-40B4-BE49-F238E27FC236}">
                  <a16:creationId xmlns:a16="http://schemas.microsoft.com/office/drawing/2014/main" id="{467EF645-D7E8-4694-930E-828E1B538FD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539">
              <a:extLst>
                <a:ext uri="{FF2B5EF4-FFF2-40B4-BE49-F238E27FC236}">
                  <a16:creationId xmlns:a16="http://schemas.microsoft.com/office/drawing/2014/main" id="{62B93334-19C0-44CD-B282-BA33B15AC76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hape 540">
              <a:extLst>
                <a:ext uri="{FF2B5EF4-FFF2-40B4-BE49-F238E27FC236}">
                  <a16:creationId xmlns:a16="http://schemas.microsoft.com/office/drawing/2014/main" id="{A9866827-80A8-4889-BEE7-B8B19736C7C8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8" name="Shape 541">
              <a:extLst>
                <a:ext uri="{FF2B5EF4-FFF2-40B4-BE49-F238E27FC236}">
                  <a16:creationId xmlns:a16="http://schemas.microsoft.com/office/drawing/2014/main" id="{0AE31DBD-A5BF-4AE8-94BB-CDD3B72F736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2">
              <a:extLst>
                <a:ext uri="{FF2B5EF4-FFF2-40B4-BE49-F238E27FC236}">
                  <a16:creationId xmlns:a16="http://schemas.microsoft.com/office/drawing/2014/main" id="{7CB59FF5-5555-4E6F-90B4-C3137826F2E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543">
              <a:extLst>
                <a:ext uri="{FF2B5EF4-FFF2-40B4-BE49-F238E27FC236}">
                  <a16:creationId xmlns:a16="http://schemas.microsoft.com/office/drawing/2014/main" id="{4FB6ED71-F724-490C-81D2-D9FAF031C90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Shape 544">
              <a:extLst>
                <a:ext uri="{FF2B5EF4-FFF2-40B4-BE49-F238E27FC236}">
                  <a16:creationId xmlns:a16="http://schemas.microsoft.com/office/drawing/2014/main" id="{069FA718-D77E-4FFB-8B9C-6B409288B493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50" name="Shape 545">
                <a:extLst>
                  <a:ext uri="{FF2B5EF4-FFF2-40B4-BE49-F238E27FC236}">
                    <a16:creationId xmlns:a16="http://schemas.microsoft.com/office/drawing/2014/main" id="{58BA2A74-123E-4FCD-96EF-83E6431EB3F4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1" name="Shape 546">
                <a:extLst>
                  <a:ext uri="{FF2B5EF4-FFF2-40B4-BE49-F238E27FC236}">
                    <a16:creationId xmlns:a16="http://schemas.microsoft.com/office/drawing/2014/main" id="{E278906F-048B-428E-85CD-EE4C99575CA0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Shape 547">
              <a:extLst>
                <a:ext uri="{FF2B5EF4-FFF2-40B4-BE49-F238E27FC236}">
                  <a16:creationId xmlns:a16="http://schemas.microsoft.com/office/drawing/2014/main" id="{E540EF09-75F7-488A-8EF6-B8AF8FF3551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8">
              <a:extLst>
                <a:ext uri="{FF2B5EF4-FFF2-40B4-BE49-F238E27FC236}">
                  <a16:creationId xmlns:a16="http://schemas.microsoft.com/office/drawing/2014/main" id="{288B1D2E-E100-4CF0-827E-AB7716A093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49">
              <a:extLst>
                <a:ext uri="{FF2B5EF4-FFF2-40B4-BE49-F238E27FC236}">
                  <a16:creationId xmlns:a16="http://schemas.microsoft.com/office/drawing/2014/main" id="{8634D8FC-CE72-4C5C-B939-6A9728C06A6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554">
              <a:extLst>
                <a:ext uri="{FF2B5EF4-FFF2-40B4-BE49-F238E27FC236}">
                  <a16:creationId xmlns:a16="http://schemas.microsoft.com/office/drawing/2014/main" id="{2FDCF834-72FD-47CA-B322-59C984A0887F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Shape 555">
              <a:extLst>
                <a:ext uri="{FF2B5EF4-FFF2-40B4-BE49-F238E27FC236}">
                  <a16:creationId xmlns:a16="http://schemas.microsoft.com/office/drawing/2014/main" id="{430B7494-AE6C-4832-8E16-24EB87B12A2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8" name="Shape 556">
                <a:extLst>
                  <a:ext uri="{FF2B5EF4-FFF2-40B4-BE49-F238E27FC236}">
                    <a16:creationId xmlns:a16="http://schemas.microsoft.com/office/drawing/2014/main" id="{6C888625-7B3D-421C-8286-414734530A8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Shape 557">
                <a:extLst>
                  <a:ext uri="{FF2B5EF4-FFF2-40B4-BE49-F238E27FC236}">
                    <a16:creationId xmlns:a16="http://schemas.microsoft.com/office/drawing/2014/main" id="{02A6E539-0BAE-4828-A81F-97A7F31659D3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7" name="Shape 559">
              <a:extLst>
                <a:ext uri="{FF2B5EF4-FFF2-40B4-BE49-F238E27FC236}">
                  <a16:creationId xmlns:a16="http://schemas.microsoft.com/office/drawing/2014/main" id="{A5153A71-DF9E-45F8-BAF7-9F3DE4CE69C9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6" name="Shape 560">
                <a:extLst>
                  <a:ext uri="{FF2B5EF4-FFF2-40B4-BE49-F238E27FC236}">
                    <a16:creationId xmlns:a16="http://schemas.microsoft.com/office/drawing/2014/main" id="{C482109B-34B1-4B04-A08C-A15D5ACD906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7" name="Shape 561">
                <a:extLst>
                  <a:ext uri="{FF2B5EF4-FFF2-40B4-BE49-F238E27FC236}">
                    <a16:creationId xmlns:a16="http://schemas.microsoft.com/office/drawing/2014/main" id="{F2DD5AAC-58F8-4AC8-B688-3F46BC8DB76C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Shape 562">
              <a:extLst>
                <a:ext uri="{FF2B5EF4-FFF2-40B4-BE49-F238E27FC236}">
                  <a16:creationId xmlns:a16="http://schemas.microsoft.com/office/drawing/2014/main" id="{D1292C4C-EE25-407C-B08E-A7603C1F46C9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9" name="Shape 563">
              <a:extLst>
                <a:ext uri="{FF2B5EF4-FFF2-40B4-BE49-F238E27FC236}">
                  <a16:creationId xmlns:a16="http://schemas.microsoft.com/office/drawing/2014/main" id="{81B104AE-701E-4CAF-BCC9-31DC66BF7B05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40" name="Shape 564">
              <a:extLst>
                <a:ext uri="{FF2B5EF4-FFF2-40B4-BE49-F238E27FC236}">
                  <a16:creationId xmlns:a16="http://schemas.microsoft.com/office/drawing/2014/main" id="{0A3DD46C-47A4-47E7-B87C-065E86D63A13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4" name="Shape 565">
                <a:extLst>
                  <a:ext uri="{FF2B5EF4-FFF2-40B4-BE49-F238E27FC236}">
                    <a16:creationId xmlns:a16="http://schemas.microsoft.com/office/drawing/2014/main" id="{6404E401-EB85-4C10-BA81-8F7B27611AD2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Shape 566">
                <a:extLst>
                  <a:ext uri="{FF2B5EF4-FFF2-40B4-BE49-F238E27FC236}">
                    <a16:creationId xmlns:a16="http://schemas.microsoft.com/office/drawing/2014/main" id="{B6A040E8-9ACE-4A84-AEAF-50B1798AAD3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Shape 562">
              <a:extLst>
                <a:ext uri="{FF2B5EF4-FFF2-40B4-BE49-F238E27FC236}">
                  <a16:creationId xmlns:a16="http://schemas.microsoft.com/office/drawing/2014/main" id="{9280F991-A6F8-47BC-B927-74E69F2B888E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2" name="Picture 8" descr="Image result for epic healthcare logo">
              <a:extLst>
                <a:ext uri="{FF2B5EF4-FFF2-40B4-BE49-F238E27FC236}">
                  <a16:creationId xmlns:a16="http://schemas.microsoft.com/office/drawing/2014/main" id="{ABCB2A8C-8C95-4AEE-8A9F-5EE1E4C76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llscripts logo">
              <a:extLst>
                <a:ext uri="{FF2B5EF4-FFF2-40B4-BE49-F238E27FC236}">
                  <a16:creationId xmlns:a16="http://schemas.microsoft.com/office/drawing/2014/main" id="{A6DE1313-DAC5-4B4E-ADE7-3DD2DB5E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BA7C18-9919-4C54-B6F6-CD768CA056B1}"/>
              </a:ext>
            </a:extLst>
          </p:cNvPr>
          <p:cNvSpPr txBox="1"/>
          <p:nvPr/>
        </p:nvSpPr>
        <p:spPr>
          <a:xfrm>
            <a:off x="6536957" y="3772385"/>
            <a:ext cx="23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20"/>
              </a:rPr>
              <a:t>https://apps.smarthealthit.org</a:t>
            </a:r>
            <a:endParaRPr lang="en-CA" sz="1200" dirty="0"/>
          </a:p>
          <a:p>
            <a:r>
              <a:rPr lang="en-CA" sz="1200" dirty="0">
                <a:hlinkClick r:id="rId21"/>
              </a:rPr>
              <a:t>http://examples.smarthealthit.org/cardiac-risk-app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46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06A-6EE7-4E10-9344-C3DD58E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CECD-1D23-45B1-BEA8-39D935A72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2037-A67D-49BA-85C1-4BC437B05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2" descr="patient-view hook launch sequence">
            <a:extLst>
              <a:ext uri="{FF2B5EF4-FFF2-40B4-BE49-F238E27FC236}">
                <a16:creationId xmlns:a16="http://schemas.microsoft.com/office/drawing/2014/main" id="{AE9072D2-BB11-4718-9B45-54E73E2B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47445-EE15-44E2-934D-BAD23BA2389C}"/>
              </a:ext>
            </a:extLst>
          </p:cNvPr>
          <p:cNvSpPr txBox="1"/>
          <p:nvPr/>
        </p:nvSpPr>
        <p:spPr>
          <a:xfrm>
            <a:off x="4728447" y="597142"/>
            <a:ext cx="329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https://sandbox.cds-hooks.org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1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053-AA93-45A4-945B-55AB3CF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16C6-180A-4A74-AC33-3D03F3B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https://www.hl7.org/fhir/resourcelist.html</a:t>
            </a:r>
            <a:endParaRPr lang="en-CA" dirty="0"/>
          </a:p>
          <a:p>
            <a:pPr lvl="2"/>
            <a:r>
              <a:rPr lang="en-CA" dirty="0"/>
              <a:t>Tabs</a:t>
            </a:r>
          </a:p>
          <a:p>
            <a:pPr lvl="1"/>
            <a:r>
              <a:rPr lang="en-CA" dirty="0">
                <a:hlinkClick r:id="rId5"/>
              </a:rPr>
              <a:t>https://www.hl7.org/fhir/versions.html#maturity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http://www.hl7.org/fhir/search.cfm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https://www.hl7.org/fhir/observation.html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66EA-037C-45D4-9418-2F9C35FD1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045B-8DE1-4207-885A-876FC93D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6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FAF8-CA1B-4D49-9EE7-71608D9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Understanding the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F7F3-ECF2-4436-80C6-FC76B9472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https://www.hl7.org/fhir/observation.html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en-CA" dirty="0"/>
              <a:t>tabs</a:t>
            </a:r>
            <a:endParaRPr lang="en-CA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1"/>
            <a:r>
              <a:rPr lang="en-CA" dirty="0">
                <a:hlinkClick r:id="rId4"/>
              </a:rPr>
              <a:t>https://www.hl7.org/fhir/formats.html#table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https://www.hl7.org/fhir/domainresource.html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https://www.hl7.org/fhir/resource.html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https://www.hl7.org/fhir/datatypes.html#Identifier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E2A35-A124-418E-A3FA-C3D2AD08D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C4F2-F181-481F-B980-E29BB3966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7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CF62-1B89-4E51-9D43-30BFBA82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 &amp;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B82F-782E-467E-8892-2408EB1CB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https://confluence.hl7.org/display/FHIR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http://hl7.org/fhir-issues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A3F5-50BA-4EB0-9820-162E64110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CC75-38D0-40B0-8487-F440B29A4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54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4C5-2A02-4244-88AF-FC2453B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6539673" cy="779921"/>
          </a:xfrm>
        </p:spPr>
        <p:txBody>
          <a:bodyPr/>
          <a:lstStyle/>
          <a:p>
            <a:r>
              <a:rPr lang="en-CA" dirty="0"/>
              <a:t>Extension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523C-DCCF-47CE-86BD-E33E85B77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CA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894E2-9223-412B-B0F2-2E46503EB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400" dirty="0"/>
              <a:t>80% rule</a:t>
            </a:r>
          </a:p>
          <a:p>
            <a:r>
              <a:rPr lang="en-CA" sz="2400" dirty="0"/>
              <a:t>How to understand?</a:t>
            </a:r>
          </a:p>
          <a:p>
            <a:r>
              <a:rPr lang="en-CA" sz="2400" dirty="0"/>
              <a:t>If unrecognized</a:t>
            </a:r>
          </a:p>
          <a:p>
            <a:r>
              <a:rPr lang="en-CA" sz="2400" dirty="0"/>
              <a:t>Re-using</a:t>
            </a:r>
          </a:p>
          <a:p>
            <a:r>
              <a:rPr lang="en-CA" sz="2400" dirty="0"/>
              <a:t>When &amp; where to expose</a:t>
            </a:r>
            <a:endParaRPr lang="en-CA" sz="2000" dirty="0"/>
          </a:p>
          <a:p>
            <a:r>
              <a:rPr lang="en-CA" sz="2400" dirty="0"/>
              <a:t>Registering</a:t>
            </a: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6BAA4-4B77-4B05-8349-E43B95093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254" y="1527047"/>
            <a:ext cx="3988617" cy="2519269"/>
          </a:xfrm>
        </p:spPr>
        <p:txBody>
          <a:bodyPr/>
          <a:lstStyle/>
          <a:p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r>
              <a:rPr lang="en-CA" sz="2000" dirty="0">
                <a:hlinkClick r:id="rId4"/>
              </a:rPr>
              <a:t>http://hl7.org/fhir/extensibility.html</a:t>
            </a:r>
            <a:endParaRPr lang="en-CA" sz="2000" dirty="0">
              <a:effectLst/>
            </a:endParaRPr>
          </a:p>
          <a:p>
            <a:r>
              <a:rPr lang="en-CA" sz="2000" dirty="0">
                <a:hlinkClick r:id="rId5"/>
              </a:rPr>
              <a:t>http://registry.fhir.org</a:t>
            </a:r>
            <a:endParaRPr lang="en-CA" sz="2000" dirty="0"/>
          </a:p>
          <a:p>
            <a:r>
              <a:rPr lang="en-CA" sz="2000" dirty="0">
                <a:hlinkClick r:id="rId6"/>
              </a:rPr>
              <a:t>https://simplifier.net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6E4F8-B3ED-43A6-9925-174F387E8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3044-EC03-4CFB-BFBC-8022D9E4F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95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410-1005-47E8-A69F-6E65839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Identifiers &amp; 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AB9C-005B-49A5-95D7-77670F541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8123-CD89-4E3B-B33D-D16E943AD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518E9-F4AA-494E-9C3A-486F72A7A08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CA" sz="2000" dirty="0">
                <a:hlinkClick r:id="rId4"/>
              </a:rPr>
              <a:t>http://hl7.org/fhir/Patient</a:t>
            </a:r>
            <a:endParaRPr lang="en-CA" sz="2000" dirty="0"/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5"/>
              </a:rPr>
              <a:t>http://hl7.org/fhir/datatypes.html#Identifier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6"/>
              </a:rPr>
              <a:t>https://simplifier.net/CanadianURIRegistry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7"/>
              </a:rPr>
              <a:t>https://fhir.simplifier.net/CanadianURIRegistry/NamingSystem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8"/>
              </a:rPr>
              <a:t>http://hl7.org/fhir/references.html#Reference</a:t>
            </a: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0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A4A-9544-4ABB-B8DA-B962E248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&amp; element 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11EF-2525-47EB-8433-89AC1C31B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C210-7569-476C-98D0-FCC00C10C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959F2-3B12-4AD7-9372-9E17F07B2C8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Identifying</a:t>
            </a:r>
          </a:p>
          <a:p>
            <a:r>
              <a:rPr lang="en-CA" sz="2400" dirty="0"/>
              <a:t>How to handle?</a:t>
            </a:r>
          </a:p>
          <a:p>
            <a:r>
              <a:rPr lang="en-CA" sz="2400" dirty="0"/>
              <a:t>When to use?</a:t>
            </a:r>
          </a:p>
        </p:txBody>
      </p:sp>
    </p:spTree>
    <p:extLst>
      <p:ext uri="{BB962C8B-B14F-4D97-AF65-F5344CB8AC3E}">
        <p14:creationId xmlns:p14="http://schemas.microsoft.com/office/powerpoint/2010/main" val="32820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Accenture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20+ years (v2, v3, CDA, etc.)</a:t>
            </a:r>
          </a:p>
          <a:p>
            <a:pPr lvl="1"/>
            <a:r>
              <a:rPr lang="en-US" dirty="0">
                <a:hlinkClick r:id="rId3"/>
              </a:rPr>
              <a:t>lloyd.mckenzie@accenture.com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3551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64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41B7-32C2-410F-A280-4C15448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9107E-D7A3-4BC3-B4C9-AEEBA64E7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http://hl7.org/fhir/downloads.html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https://hapifhir.io/hapi-fhir/docs/server_jpa/architecture.html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https://hapifhir.io/hapi-fhir/docs/server_plain/server_types.html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.NET</a:t>
            </a:r>
          </a:p>
          <a:p>
            <a:pPr lvl="1"/>
            <a:r>
              <a:rPr lang="en-CA" dirty="0">
                <a:hlinkClick r:id="rId6"/>
              </a:rPr>
              <a:t>http://docs.simplifier.net/vonk/configuration/db_mongo.html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http://docs.simplifier.net/vonk/facade/facade.html</a:t>
            </a:r>
            <a:endParaRPr lang="en-CA" dirty="0"/>
          </a:p>
          <a:p>
            <a:pPr lvl="0"/>
            <a:r>
              <a:rPr lang="en-CA" sz="2000" dirty="0">
                <a:hlinkClick r:id="rId8"/>
              </a:rPr>
              <a:t>https://chat.fhir.org/#narrow/stream/179289-storage-for.20FHIR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4CABB-F926-421D-81D3-6E44C533D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F5F7-F924-4A35-877F-60DA12553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14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71DB-4016-4D7A-B456-FD3F153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don’t have to do it yourself…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3FD4C-1E8F-4D5A-A5F3-7D1EAE7A7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6091-4B27-40E9-957A-DC198F78F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2050" name="Picture 2" descr="HealthShare Health Connect">
            <a:extLst>
              <a:ext uri="{FF2B5EF4-FFF2-40B4-BE49-F238E27FC236}">
                <a16:creationId xmlns:a16="http://schemas.microsoft.com/office/drawing/2014/main" id="{CAC10718-088E-4A88-A78A-6724C36D9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3" b="33601"/>
          <a:stretch/>
        </p:blipFill>
        <p:spPr bwMode="auto">
          <a:xfrm>
            <a:off x="2893099" y="1109667"/>
            <a:ext cx="2143125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Healthcare Clinical Network Solutions">
            <a:extLst>
              <a:ext uri="{FF2B5EF4-FFF2-40B4-BE49-F238E27FC236}">
                <a16:creationId xmlns:a16="http://schemas.microsoft.com/office/drawing/2014/main" id="{358EE049-1698-406E-8FB1-39D5B952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09" y="3946544"/>
            <a:ext cx="2095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point Integration Engine">
            <a:extLst>
              <a:ext uri="{FF2B5EF4-FFF2-40B4-BE49-F238E27FC236}">
                <a16:creationId xmlns:a16="http://schemas.microsoft.com/office/drawing/2014/main" id="{8CD52335-5AAB-4060-9C9A-6AB757E8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94525"/>
            <a:ext cx="2190750" cy="5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Qvera">
            <a:extLst>
              <a:ext uri="{FF2B5EF4-FFF2-40B4-BE49-F238E27FC236}">
                <a16:creationId xmlns:a16="http://schemas.microsoft.com/office/drawing/2014/main" id="{3DADA3EE-43B6-487F-A8E9-B3C05395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0" y="3313179"/>
            <a:ext cx="1533522" cy="7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upHealth">
            <a:extLst>
              <a:ext uri="{FF2B5EF4-FFF2-40B4-BE49-F238E27FC236}">
                <a16:creationId xmlns:a16="http://schemas.microsoft.com/office/drawing/2014/main" id="{341DFD14-77EA-416A-8E24-39FF1EFD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13" y="2973162"/>
            <a:ext cx="1533522" cy="15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Azure and QbD - Quality by Design">
            <a:extLst>
              <a:ext uri="{FF2B5EF4-FFF2-40B4-BE49-F238E27FC236}">
                <a16:creationId xmlns:a16="http://schemas.microsoft.com/office/drawing/2014/main" id="{2B0914A7-9EE1-43ED-AD41-8538AD57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" y="3053364"/>
            <a:ext cx="22288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oogle Cloud Monitoring Integration Partner | Zenoss">
            <a:extLst>
              <a:ext uri="{FF2B5EF4-FFF2-40B4-BE49-F238E27FC236}">
                <a16:creationId xmlns:a16="http://schemas.microsoft.com/office/drawing/2014/main" id="{182EB718-04CF-45C7-87A4-B2E12DEC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45" y="2094525"/>
            <a:ext cx="2716453" cy="12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logo">
            <a:extLst>
              <a:ext uri="{FF2B5EF4-FFF2-40B4-BE49-F238E27FC236}">
                <a16:creationId xmlns:a16="http://schemas.microsoft.com/office/drawing/2014/main" id="{B4C7FBB4-C9DA-4FCB-BA14-3ACF4CD8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0" y="1764589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72B-A96B-4342-B4F3-EBB5D7F8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legacy to FHIR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9DC7F-B36A-4DEF-A494-390F1A0A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.NET</a:t>
            </a:r>
          </a:p>
          <a:p>
            <a:pPr lvl="1"/>
            <a:r>
              <a:rPr lang="en-CA" dirty="0">
                <a:hlinkClick r:id="rId3"/>
              </a:rPr>
              <a:t>http://docs.simplifier.net/vonk/facade/facadestart.html</a:t>
            </a:r>
            <a:r>
              <a:rPr lang="en-CA" dirty="0"/>
              <a:t> </a:t>
            </a:r>
          </a:p>
          <a:p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https://dzone.com/articles/fhir-code-in-10min</a:t>
            </a:r>
            <a:endParaRPr lang="en-CA" dirty="0"/>
          </a:p>
          <a:p>
            <a:r>
              <a:rPr lang="en-CA" dirty="0"/>
              <a:t>Node</a:t>
            </a:r>
          </a:p>
          <a:p>
            <a:pPr lvl="1"/>
            <a:r>
              <a:rPr lang="en-CA" dirty="0">
                <a:hlinkClick r:id="rId5"/>
              </a:rPr>
              <a:t>https://github.com/Asymmetrik/fhir-facade-starter</a:t>
            </a:r>
            <a:endParaRPr lang="en-CA" dirty="0"/>
          </a:p>
          <a:p>
            <a:r>
              <a:rPr lang="en-CA" dirty="0"/>
              <a:t>Integration Engine</a:t>
            </a:r>
          </a:p>
          <a:p>
            <a:pPr lvl="1"/>
            <a:r>
              <a:rPr lang="en-CA" dirty="0">
                <a:hlinkClick r:id="rId6"/>
              </a:rPr>
              <a:t>https://medium.com/@awatson1978/hl7-v2-to-fhir-interface-mapping-f83c6ecf6bee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8101-A123-4E16-90CA-B3781B911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256C-8A33-4D9C-A595-6A64644E6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5BD-D0F7-4DF7-8C2D-C3E2BD60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3F6-4BC7-4205-8374-646864332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4"/>
              </a:rPr>
              <a:t>https://fhir.epic.com/Specifications?api=883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5"/>
              </a:rPr>
              <a:t>http://hl7.org/fhir/documentation.html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6"/>
              </a:rPr>
              <a:t>http://hl7.org/fhir/versioning.html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http://hl7.org/fhir/patient-version-maps.html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FFA4-4F04-43A7-A29C-336B324A2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3A18-572A-404B-AE85-9EA7D044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15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0A5-744F-40A8-A10E-682A60DF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1A27-7D45-4E02-94E3-5CC40EBA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4"/>
              </a:rPr>
              <a:t>http://hl7.org/fhir/secpriv-module.html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https://healthcaresecprivacy.blogspot.com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7809-35C2-4C9E-B4B6-6FB3FACB3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57549-525B-4C46-BB2C-23FD23649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83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6AD-2585-4AC7-8A1C-763B6FA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Implementation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6351-0C11-4699-906C-38ADCBF42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8078-E27F-4EF2-BA64-BC10E7275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0D6-8079-4FA0-88C6-2E27ADC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–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A325-A7E7-4608-8702-BCD36DEE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Using the IG</a:t>
            </a:r>
            <a:r>
              <a:rPr lang="en-CA" baseline="0" dirty="0"/>
              <a:t> registry</a:t>
            </a:r>
          </a:p>
          <a:p>
            <a:r>
              <a:rPr lang="en-CA" dirty="0"/>
              <a:t>Uses of profiles</a:t>
            </a:r>
            <a:endParaRPr lang="en-CA" baseline="0" dirty="0"/>
          </a:p>
          <a:p>
            <a:r>
              <a:rPr lang="en-CA" baseline="0" dirty="0"/>
              <a:t>How to read a profile</a:t>
            </a:r>
          </a:p>
          <a:p>
            <a:r>
              <a:rPr lang="en-CA" baseline="0" dirty="0"/>
              <a:t>Must support</a:t>
            </a:r>
          </a:p>
          <a:p>
            <a:r>
              <a:rPr lang="en-CA" baseline="0" dirty="0"/>
              <a:t>Vocabulary bindings</a:t>
            </a:r>
          </a:p>
          <a:p>
            <a:r>
              <a:rPr lang="en-CA" baseline="0" dirty="0"/>
              <a:t>Capability Statements</a:t>
            </a:r>
          </a:p>
          <a:p>
            <a:r>
              <a:rPr lang="en-CA" dirty="0"/>
              <a:t>Profiles in instances</a:t>
            </a:r>
            <a:endParaRPr lang="en-CA" baseline="0" dirty="0"/>
          </a:p>
          <a:p>
            <a:r>
              <a:rPr lang="en-CA" baseline="0" dirty="0"/>
              <a:t>Search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1035-63BF-4DCE-8D84-58F736A34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660F-0ED9-42C7-AFBB-730ACC58E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40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EDF-E694-413F-9346-DE0E79A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US-Core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234-D166-4D1A-B0EE-556739F97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85" y="986149"/>
            <a:ext cx="8228877" cy="3467077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Link path</a:t>
            </a:r>
          </a:p>
          <a:p>
            <a:pPr lvl="1"/>
            <a:r>
              <a:rPr lang="en-CA" sz="1800" dirty="0">
                <a:hlinkClick r:id="rId3"/>
              </a:rPr>
              <a:t>https://build.fhir.org/ig/HL7/US-Core-R4</a:t>
            </a:r>
            <a:endParaRPr lang="en-CA" sz="1800" dirty="0"/>
          </a:p>
          <a:p>
            <a:pPr lvl="1"/>
            <a:r>
              <a:rPr lang="en-CA" sz="1800" dirty="0">
                <a:hlinkClick r:id="rId4"/>
              </a:rPr>
              <a:t>https://build.fhir.org/ig/HL7/US-Core-R4/profiles.html</a:t>
            </a:r>
            <a:endParaRPr lang="en-CA" sz="1800" dirty="0"/>
          </a:p>
          <a:p>
            <a:pPr lvl="1"/>
            <a:r>
              <a:rPr lang="en-CA" sz="1800" dirty="0">
                <a:hlinkClick r:id="rId5"/>
              </a:rPr>
              <a:t>https://build.fhir.org/ig/HL7/US-Core-R4/StructureDefinition-us-core-diagnosticreport-lab.html</a:t>
            </a:r>
            <a:endParaRPr lang="en-CA" sz="1800" dirty="0"/>
          </a:p>
          <a:p>
            <a:pPr lvl="1"/>
            <a:r>
              <a:rPr lang="en-CA" sz="1800" dirty="0">
                <a:hlinkClick r:id="rId6"/>
              </a:rPr>
              <a:t>http://hl7.org/fhir/R4/terminologies.html#extensible</a:t>
            </a:r>
            <a:endParaRPr lang="en-CA" sz="1800" dirty="0"/>
          </a:p>
          <a:p>
            <a:pPr lvl="1"/>
            <a:r>
              <a:rPr lang="en-CA" sz="1800" dirty="0">
                <a:hlinkClick r:id="rId7"/>
              </a:rPr>
              <a:t>https://build.fhir.org/ig/HL7/US-Core-R4/CapabilityStatement-us-core-server.html</a:t>
            </a:r>
            <a:endParaRPr lang="en-CA" sz="1800" dirty="0"/>
          </a:p>
          <a:p>
            <a:pPr lvl="1"/>
            <a:r>
              <a:rPr lang="en-CA" sz="1800" dirty="0">
                <a:hlinkClick r:id="rId8"/>
              </a:rPr>
              <a:t>https://build.fhir.org/ig/HL7/US-Core-R4/SearchParameter-us-core-allergyintolerance-clinical-status.html</a:t>
            </a:r>
            <a:endParaRPr lang="en-CA" sz="1800" dirty="0"/>
          </a:p>
          <a:p>
            <a:pPr lvl="1"/>
            <a:r>
              <a:rPr lang="en-CA" sz="1800" dirty="0">
                <a:hlinkClick r:id="rId9"/>
              </a:rPr>
              <a:t>https://fhir.epic.com/interconnect-fhir-oauth/api/FHIR/R4/metadata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9F79B-DE03-4398-9B07-24CB8CB00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B4C-7F8E-4723-9BAC-E5C533FB6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7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3"/>
              </a:rPr>
              <a:t>https://github.com/FHIR/documents/raw/master/presentations/2022-02%20Webinars/2022-02%20Applied%20FHIR%20for%20Designers.pptx</a:t>
            </a:r>
            <a:endParaRPr lang="en-CA" dirty="0"/>
          </a:p>
          <a:p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2E3-D2FE-42C7-8EB9-84D494E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EB21B-01FD-4F52-8E4B-738AF05FF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D4C46-3FD4-4C51-AB61-D986BB245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15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6F6-7D1A-44F2-BA31-5C93BB4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 -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15B66-3AB0-4BED-8942-9BC8793C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Validation approaches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trade-offs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in FHIR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authoring tools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Types of value sets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Code translation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operations vs. REST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A581B-5C92-4F86-A3B1-C8B222D8E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0D7B-A255-4A21-A178-227CB9FA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7EB-6CC5-4B04-A21B-CD72FE0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C28-46CE-41EA-B847-2D1129925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https://build.fhir.org/ig/HL7/US-Core-R4/downloads.html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http://hl7.org/fhir/downloads.html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http://hl7.org/fhir/validation.html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1C77-4EC5-401C-9D1B-1DCAE2D36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98C5-ABB6-46B1-8F66-42C9D6BA2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70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358" y="38496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 System”</a:t>
            </a:r>
            <a:endParaRPr lang="nl-NL" dirty="0"/>
          </a:p>
        </p:txBody>
      </p:sp>
      <p:pic>
        <p:nvPicPr>
          <p:cNvPr id="19" name="Picture 4" descr="http://dictionaryonline4u.com/wp-content/uploads/2011/11/merriam-webster_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7792" l="2000" r="97667">
                        <a14:foregroundMark x1="77333" y1="6843" x2="84667" y2="6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" y="1102345"/>
            <a:ext cx="1583184" cy="2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r>
              <a:rPr lang="en-US" dirty="0"/>
              <a:t> vs. </a:t>
            </a:r>
            <a:r>
              <a:rPr lang="en-US" dirty="0" err="1"/>
              <a:t>ValueSet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3C0B-A27A-483E-A405-B2F9EEC90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2022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6B05-CD69-4722-B0AD-EC859DE3E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3100" y="1156351"/>
            <a:ext cx="2334935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“Dante’s deadly sins”</a:t>
            </a:r>
          </a:p>
          <a:p>
            <a:endParaRPr lang="en-US" dirty="0"/>
          </a:p>
          <a:p>
            <a:pPr algn="ctr"/>
            <a:r>
              <a:rPr lang="en-US" dirty="0"/>
              <a:t>Pride</a:t>
            </a:r>
          </a:p>
          <a:p>
            <a:pPr algn="ctr"/>
            <a:r>
              <a:rPr lang="en-US" dirty="0"/>
              <a:t>Envy</a:t>
            </a:r>
          </a:p>
          <a:p>
            <a:pPr algn="ctr"/>
            <a:r>
              <a:rPr lang="en-US" dirty="0"/>
              <a:t>Wrath</a:t>
            </a:r>
          </a:p>
          <a:p>
            <a:pPr algn="ctr"/>
            <a:r>
              <a:rPr lang="en-US" dirty="0"/>
              <a:t>Sloth</a:t>
            </a:r>
          </a:p>
          <a:p>
            <a:pPr algn="ctr"/>
            <a:r>
              <a:rPr lang="en-US" dirty="0"/>
              <a:t>Avarice</a:t>
            </a:r>
          </a:p>
          <a:p>
            <a:pPr algn="ctr"/>
            <a:r>
              <a:rPr lang="en-US" dirty="0"/>
              <a:t>Gluttony</a:t>
            </a:r>
          </a:p>
          <a:p>
            <a:pPr algn="ctr"/>
            <a:r>
              <a:rPr lang="en-US" dirty="0"/>
              <a:t>Lust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7104" y="384968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ValueSet</a:t>
            </a:r>
            <a:r>
              <a:rPr lang="en-US" dirty="0"/>
              <a:t>”</a:t>
            </a:r>
            <a:endParaRPr lang="nl-NL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2879616" y="1858428"/>
            <a:ext cx="2149521" cy="59406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sz="1400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900063" y="3202073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An enumeration of terms</a:t>
            </a:r>
            <a:endParaRPr lang="nl-NL" sz="1400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1869726" y="296708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Definition of terms</a:t>
            </a:r>
            <a:endParaRPr lang="nl-N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105" y="413839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4920204" y="411971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8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3A81-B664-4363-B4CD-97944AC76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2022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F8EEF7-368E-47C2-B530-59036BB24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5706" y="1011957"/>
            <a:ext cx="6655948" cy="1634524"/>
            <a:chOff x="1043608" y="1835261"/>
            <a:chExt cx="8874597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2"/>
              <a:ext cx="4122069" cy="16004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200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274078" y="492761"/>
            <a:ext cx="1812522" cy="694646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No need to write them all down!</a:t>
            </a:r>
            <a:endParaRPr lang="nl-NL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12809" y="2562065"/>
            <a:ext cx="5910549" cy="1813394"/>
            <a:chOff x="1026412" y="3902073"/>
            <a:chExt cx="7880731" cy="2417857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980830"/>
              <a:ext cx="7880731" cy="2339100"/>
              <a:chOff x="1026412" y="3980830"/>
              <a:chExt cx="7880731" cy="2339100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89759" y="3980830"/>
                <a:ext cx="2617384" cy="23391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600450" y="3968920"/>
            <a:ext cx="2000250" cy="678700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Can take concepts from multiple coding systems!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413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CDE-902E-4729-ADDF-4DD1DB4A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BB76D-C03D-4852-ADBE-E4E3EE00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http://hl7.org/fhir/terminology-module.html</a:t>
            </a:r>
          </a:p>
          <a:p>
            <a:pPr lvl="1"/>
            <a:r>
              <a:rPr lang="en-CA" dirty="0">
                <a:hlinkClick r:id="rId3"/>
              </a:rPr>
              <a:t>http://hl7.org/fhir/terminologies-conceptmaps.html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http://hl7.org/fhir/conceptmap-operation-translate.html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https://build.fhir.org/ig/HL7/davinci-ehrx/exchanging.html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1CCD-7BD4-4CFD-9369-8D65C1C77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2022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99D8-658B-42FA-92FB-7A07C6E74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03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7EAC-2D16-4483-A676-EB480E7D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International Patient Summary</a:t>
            </a:r>
            <a:br>
              <a:rPr lang="en-CA" dirty="0"/>
            </a:br>
            <a:r>
              <a:rPr lang="en-CA" dirty="0"/>
              <a:t>(IPS)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1A4E0-FF54-495D-B57B-FD6BDA2B9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B6B0C-5078-4316-9BEB-618D776DC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38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62FFA-57AC-41BD-93F7-B20E91A3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IPS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737B0-EC96-4586-B3B8-7AC51169B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Resolution in Bundles</a:t>
            </a:r>
          </a:p>
          <a:p>
            <a:r>
              <a:rPr lang="en-CA" dirty="0"/>
              <a:t>No conduction across references</a:t>
            </a: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Documents</a:t>
            </a:r>
            <a:endParaRPr lang="en-CA" sz="2400" dirty="0">
              <a:effectLst/>
            </a:endParaRPr>
          </a:p>
          <a:p>
            <a:pPr rtl="0" eaLnBrk="1" fontAlgn="base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Narrative</a:t>
            </a:r>
          </a:p>
          <a:p>
            <a:pPr rtl="0" eaLnBrk="1" fontAlgn="base" latinLnBrk="0" hangingPunct="1"/>
            <a:r>
              <a:rPr lang="en-CA" dirty="0"/>
              <a:t>Signatures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6AFB-E2FC-48D3-9174-1A4FEF7C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69AB-32D3-4F24-BC3B-9B6EC8595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46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6C-396A-4D41-A07D-E23F07E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International</a:t>
            </a:r>
            <a:r>
              <a:rPr lang="en-CA" baseline="0" dirty="0"/>
              <a:t> Patient Summary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AE6BC-FCC4-44DB-A47D-08F6D5A96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http://hl7.org/fhir/uv/ips/STU1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http://hl7.org/fhir/uv/ips/STU1/StructureDefinition-Composition-uv-ips.html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http://hl7.org/fhir/uv/ips/STU1/Bundle-IPS-examples-Bundle-01.html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http://hl7.org/fhir/documents.html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0A58-5DAC-40FC-B954-58F950131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BB10-2775-4939-A4B4-2D1587D5F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456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1"/>
            <a:r>
              <a:rPr lang="en-US" dirty="0"/>
              <a:t>Data is ‘static’, managed by 1 person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/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7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there be narrative?</a:t>
            </a:r>
          </a:p>
          <a:p>
            <a:pPr lvl="0"/>
            <a:r>
              <a:rPr lang="en-US" dirty="0"/>
              <a:t>Generated or manual?</a:t>
            </a:r>
          </a:p>
          <a:p>
            <a:r>
              <a:rPr lang="en-US" dirty="0"/>
              <a:t>What to include?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0"/>
            <a:r>
              <a:rPr lang="en-US" i="0" dirty="0"/>
              <a:t>When to display?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88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"signature"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"system"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"urn:iso-astm:E1762-95:2013"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"code"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"1.2.840.10065.1.12.1.1"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"Author's Signature"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"when"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"2016-05-26T00:41:10-04:00"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"who"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"reference"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"Patient/72"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fhir+xml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"dGhpcyBibG9iIGlzIHNuaXBwZWQ="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</a:t>
            </a: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9361D-C0D8-453F-BB7B-DA08C73D4921}"/>
              </a:ext>
            </a:extLst>
          </p:cNvPr>
          <p:cNvSpPr txBox="1"/>
          <p:nvPr/>
        </p:nvSpPr>
        <p:spPr>
          <a:xfrm>
            <a:off x="4869508" y="1067529"/>
            <a:ext cx="3526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https://build.fhir.org/composition.html</a:t>
            </a:r>
            <a:endParaRPr lang="en-CA" dirty="0"/>
          </a:p>
          <a:p>
            <a:r>
              <a:rPr lang="en-CA" dirty="0">
                <a:hlinkClick r:id="rId4"/>
              </a:rPr>
              <a:t>https://build.fhir.org/datatypes.html#signature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49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7BF-9A23-4F5B-A0C7-E41AFE6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PrescribeIT</a:t>
            </a:r>
            <a:r>
              <a:rPr lang="en-CA" dirty="0"/>
              <a:t>® messaging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F0D6-BA53-4ED6-A836-CA103C3F8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Health Level Seven ® International. Licensed under Creative Commons Attribution 4.0 International</a:t>
            </a:r>
          </a:p>
          <a:p>
            <a:r>
              <a:rPr lang="en-US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6AB66-DEDD-4A43-B13E-CED43E6F1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29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471-B1FA-4C0C-AA5A-C26C2A2F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 topics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4B10-4492-47CD-9084-95CDEA7A4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messaging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F5C8-8A7C-472B-AB5B-4339D9A71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DD74-8383-4806-93E9-6B3F1EED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08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D85-DED6-4D4B-A49A-75E2E5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1D23-B54D-4C4A-9FD9-C98560ADD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https://specs.prescribeit.ca/R3.0/erx/erx.html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https://specs.prescribeit.ca/R3.0/erx/example-a1-401-e180.html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4A7-88EB-49D4-A007-D475F1702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8AA4-3A86-45B3-98E2-F9CDD54B2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89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50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/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09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4B0-D0D7-466A-9023-676239A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</a:t>
            </a:r>
            <a:r>
              <a:rPr lang="en-CA" baseline="0" dirty="0"/>
              <a:t> Capture (SDC)</a:t>
            </a:r>
            <a:br>
              <a:rPr lang="en-CA" baseline="0" dirty="0"/>
            </a:br>
            <a:r>
              <a:rPr lang="en-CA" dirty="0"/>
              <a:t>LHC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ADAC-6F68-4AF6-9165-0C93A6042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7AF7-CC3A-4603-AB48-2E749AD93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8095-F83E-4066-A057-39484AD8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BCFA-CA85-4399-A5A8-E956D8C1A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Overview &amp;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List the architectural questions to be considered</a:t>
            </a:r>
            <a:endParaRPr lang="en-CA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Show an example of a FHIR test or production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Explore those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Answer </a:t>
            </a:r>
            <a:r>
              <a:rPr lang="en-CA" b="1" dirty="0"/>
              <a:t>your</a:t>
            </a:r>
            <a:r>
              <a:rPr lang="en-CA" dirty="0"/>
              <a:t>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Repeat and see how far we get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560070" lvl="1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/>
              <a:t>As hands-on as I 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3CDF-E69F-4755-B072-ADCFB9F8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3108-39DC-4D96-A152-AC10473E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64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BFF-BB47-43DA-91D4-7C6DF2EB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49BC-3184-4B54-8908-51E981B46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REST as a platform for SMART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QuestionnaireResponse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vs. other data</a:t>
            </a:r>
            <a:endParaRPr lang="en-CA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F2BF-1011-40B2-8060-4BBD5BF45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DC3F-B684-4275-885D-948A9811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891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7D7-7812-4B8D-B402-CCAB7353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&amp; LHC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EA7-B4D6-47CD-8AFD-7FE479A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https://lhcforms.nlm.nih.gov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https://lhcforms.nlm.nih.gov/sdc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http://build.fhir.org/ig/HL7/sdc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A053-768F-42CD-A2F5-351DA1F02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EF27-D805-4832-A8CB-E6B6EC1B7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838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4278-0650-4972-B8D3-5D210CCF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Burden Reduction (CRD/DTR/PAS)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045C-4A0E-494E-AA54-344D2423B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BED0-1F64-4A2F-957C-F6D28E6BC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983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F11-B701-40B3-8AD8-FAD799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9744-201C-4140-B63D-DEEFC29D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3E217-0124-4ECF-9AA3-FDB6BBDF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3805-90B8-4EA3-826E-2B8CBFF5C4B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CA" sz="2800" dirty="0"/>
              <a:t>Architecting complex flows</a:t>
            </a:r>
          </a:p>
          <a:p>
            <a:pPr lvl="0"/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Implementation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Guide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scope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and re-use</a:t>
            </a:r>
            <a:endParaRPr lang="en-CA" sz="2800" dirty="0">
              <a:effectLst/>
            </a:endParaRPr>
          </a:p>
          <a:p>
            <a:pPr lvl="0"/>
            <a:r>
              <a:rPr lang="en-CA" sz="2800" dirty="0"/>
              <a:t>HL7 IG publisher</a:t>
            </a:r>
          </a:p>
          <a:p>
            <a:pPr lvl="0"/>
            <a:r>
              <a:rPr lang="en-CA" sz="2800" dirty="0"/>
              <a:t>IG Templates</a:t>
            </a:r>
          </a:p>
        </p:txBody>
      </p:sp>
    </p:spTree>
    <p:extLst>
      <p:ext uri="{BB962C8B-B14F-4D97-AF65-F5344CB8AC3E}">
        <p14:creationId xmlns:p14="http://schemas.microsoft.com/office/powerpoint/2010/main" val="714837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E99-9734-4704-9578-651B4A27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 Vinci IGs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2CEE3-DAB7-47F2-A682-52454CAAB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BA70-2391-4086-83CC-E243BF12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4B98-B9B2-47D1-A5E8-199DB54630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https://build.fhir.org/ig/HL7/davinci-crd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https://build.fhir.org/ig/HL7/davinci-dtr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https://build.fhir.org/ig/HL7/davinci-pas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02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F4A-D979-469F-83C3-6D9EAC5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40DC-001D-436D-B44F-AFCD65C1A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EC9-067D-463C-8197-9F8B86C42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23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AB5-A61F-46CC-81B9-26B8EE1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33B8-5530-4DED-BE02-7DEDBD805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  <a:p>
            <a:r>
              <a:rPr lang="en-CA" dirty="0"/>
              <a:t>US Core Implementation Guide</a:t>
            </a:r>
          </a:p>
          <a:p>
            <a:r>
              <a:rPr lang="en-CA" dirty="0"/>
              <a:t>Java Validator</a:t>
            </a:r>
          </a:p>
          <a:p>
            <a:r>
              <a:rPr lang="en-CA" dirty="0"/>
              <a:t>International Patient Summary (IPS)</a:t>
            </a:r>
          </a:p>
          <a:p>
            <a:r>
              <a:rPr lang="en-CA" dirty="0" err="1"/>
              <a:t>PrescribeIT</a:t>
            </a:r>
            <a:r>
              <a:rPr lang="en-CA" baseline="30000" dirty="0"/>
              <a:t>®</a:t>
            </a:r>
            <a:r>
              <a:rPr lang="en-CA" dirty="0"/>
              <a:t> messaging interface</a:t>
            </a:r>
          </a:p>
          <a:p>
            <a:r>
              <a:rPr lang="en-CA" dirty="0"/>
              <a:t>Structured Data Capture (SDC) &amp; LHC Forms</a:t>
            </a:r>
          </a:p>
          <a:p>
            <a:r>
              <a:rPr lang="en-CA" dirty="0"/>
              <a:t>Da Vinci CRD / DTR / PAS</a:t>
            </a:r>
          </a:p>
          <a:p>
            <a:r>
              <a:rPr lang="en-CA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4810-E10F-4F8B-B6D8-E9D0BCCC5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B021-F39E-4CA1-9D99-B1E386E44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196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9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8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59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61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958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52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Working Group Meeting</a:t>
            </a:r>
          </a:p>
          <a:p>
            <a:pPr lvl="1"/>
            <a:r>
              <a:rPr lang="en-US" dirty="0"/>
              <a:t>May. 9-13 </a:t>
            </a:r>
            <a:r>
              <a:rPr lang="en-US" b="1" dirty="0"/>
              <a:t>Virtual</a:t>
            </a:r>
            <a:r>
              <a:rPr lang="en-US" dirty="0"/>
              <a:t> (Eastern time)</a:t>
            </a:r>
            <a:endParaRPr lang="en-US" b="1" dirty="0"/>
          </a:p>
          <a:p>
            <a:r>
              <a:rPr lang="en-US" dirty="0"/>
              <a:t>Attend a Connectathon</a:t>
            </a:r>
          </a:p>
          <a:p>
            <a:pPr lvl="1"/>
            <a:r>
              <a:rPr lang="en-US" dirty="0"/>
              <a:t>May. 2-4 </a:t>
            </a:r>
            <a:r>
              <a:rPr lang="en-US" b="1" dirty="0"/>
              <a:t>Virtual</a:t>
            </a:r>
            <a:r>
              <a:rPr lang="en-US" dirty="0"/>
              <a:t> – ‘continuous’</a:t>
            </a:r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6-9 </a:t>
            </a:r>
            <a:r>
              <a:rPr lang="en-US" b="1" dirty="0" err="1"/>
              <a:t>Hyprid</a:t>
            </a:r>
            <a:r>
              <a:rPr lang="en-US" dirty="0"/>
              <a:t> (Cleveland)</a:t>
            </a:r>
            <a:endParaRPr lang="en-US" b="1" dirty="0"/>
          </a:p>
          <a:p>
            <a:r>
              <a:rPr lang="en-US" dirty="0"/>
              <a:t>Search “FHIR </a:t>
            </a:r>
            <a:r>
              <a:rPr lang="en-US" dirty="0" err="1"/>
              <a:t>DevDays</a:t>
            </a:r>
            <a:r>
              <a:rPr lang="en-US" dirty="0"/>
              <a:t> videos”</a:t>
            </a:r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12D-336D-4A0E-AA9C-D56AD35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EPIC test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2D601-FF5A-4A9B-9940-13605A938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CC8A1-AE25-4DF5-B8FA-E50AA799D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3BF4D5-4443-4680-B8D4-9DEB4C20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40" y="2971427"/>
            <a:ext cx="1749742" cy="16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056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>
                <a:hlinkClick r:id="rId2"/>
              </a:rPr>
              <a:t>http://chat</a:t>
            </a:r>
            <a:r>
              <a:rPr lang="en-AU" dirty="0">
                <a:hlinkClick r:id="rId2"/>
              </a:rPr>
              <a:t>.fhir</a:t>
            </a:r>
            <a:r>
              <a:rPr lang="en-AU">
                <a:hlinkClick r:id="rId2"/>
              </a:rPr>
              <a:t>.org</a:t>
            </a:r>
            <a:r>
              <a:rPr lang="en-AU"/>
              <a:t> 	   </a:t>
            </a:r>
            <a:r>
              <a:rPr lang="en-AU" dirty="0"/>
              <a:t>		</a:t>
            </a:r>
            <a:r>
              <a:rPr lang="en-AU" dirty="0">
                <a:hlinkClick r:id="rId3"/>
              </a:rPr>
              <a:t>lloyd.mckenzie@accenture.com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1F3-B1DC-4719-AF8D-36D6D593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8" y="208385"/>
            <a:ext cx="7687072" cy="779921"/>
          </a:xfrm>
        </p:spPr>
        <p:txBody>
          <a:bodyPr/>
          <a:lstStyle/>
          <a:p>
            <a:r>
              <a:rPr lang="en-CA" dirty="0"/>
              <a:t>Epic Test Server – Considerations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9E1E8-D7B7-4A7D-995E-41019BF02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Choosing resources</a:t>
            </a:r>
          </a:p>
          <a:p>
            <a:r>
              <a:rPr lang="en-CA" dirty="0"/>
              <a:t>Understanding the spec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Getting help</a:t>
            </a:r>
            <a:endParaRPr lang="en-CA" sz="2000" dirty="0">
              <a:effectLst/>
            </a:endParaRPr>
          </a:p>
          <a:p>
            <a:r>
              <a:rPr lang="en-CA" dirty="0"/>
              <a:t>Extensions</a:t>
            </a:r>
          </a:p>
          <a:p>
            <a:r>
              <a:rPr lang="en-CA" dirty="0"/>
              <a:t>Identifiers &amp; 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9ECDA-2929-4412-B911-A3DF4334B8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Essence of a FHIR server</a:t>
            </a:r>
          </a:p>
          <a:p>
            <a:r>
              <a:rPr lang="en-CA" dirty="0"/>
              <a:t>How to persist data</a:t>
            </a:r>
          </a:p>
          <a:p>
            <a:pPr rtl="0" eaLnBrk="1" fontAlgn="base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Interface version management</a:t>
            </a:r>
          </a:p>
          <a:p>
            <a:pPr rtl="0" eaLnBrk="1" fontAlgn="base" latinLnBrk="0" hangingPunct="1"/>
            <a:r>
              <a:rPr lang="en-CA" dirty="0"/>
              <a:t>Security &amp; Privacy</a:t>
            </a:r>
            <a:endParaRPr lang="en-CA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C817-158E-4B87-AF93-669137596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DA8-C0D3-46F8-B7B3-DC6C9682A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9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BA65-F5F6-4E00-8F54-55E402B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BEF2-97DF-4D3A-B18F-5F2E79ECD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https://confluence.hl7.org/display/FHIR/Public+Test+Servers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https://open.epic.com/Interface/FHIR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https://fhir.epic.com/Sandbox?api=932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https://fhir.epic.com/Sandbox?api=999</a:t>
            </a:r>
            <a:endParaRPr lang="en-CA" dirty="0"/>
          </a:p>
          <a:p>
            <a:pPr lvl="1"/>
            <a:r>
              <a:rPr lang="en-CA" dirty="0">
                <a:hlinkClick r:id="rId8"/>
              </a:rPr>
              <a:t>http://hl7.org/fhir/http.html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A16B-7611-47FA-B1E7-7A464301D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6816-B7D6-46AE-BD25-B063446F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24A6E-0588-42C6-8A5C-6711F9ED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256789"/>
            <a:ext cx="2219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12395</TotalTime>
  <Words>7254</Words>
  <Application>Microsoft Office PowerPoint</Application>
  <PresentationFormat>On-screen Show (16:9)</PresentationFormat>
  <Paragraphs>930</Paragraphs>
  <Slides>71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Souce Sans Pro</vt:lpstr>
      <vt:lpstr>Office Theme</vt:lpstr>
      <vt:lpstr>Applied FHIR for Designers</vt:lpstr>
      <vt:lpstr>Who am I?</vt:lpstr>
      <vt:lpstr>This presentation</vt:lpstr>
      <vt:lpstr>Learning Objectives</vt:lpstr>
      <vt:lpstr>Approach</vt:lpstr>
      <vt:lpstr>Scenarios</vt:lpstr>
      <vt:lpstr>EPIC test server</vt:lpstr>
      <vt:lpstr>Epic Test Server – Considerations</vt:lpstr>
      <vt:lpstr>EPIC Test Server</vt:lpstr>
      <vt:lpstr>Syntaxes</vt:lpstr>
      <vt:lpstr>When to use REST?</vt:lpstr>
      <vt:lpstr>SMART on FHIR</vt:lpstr>
      <vt:lpstr>CDS Hooks</vt:lpstr>
      <vt:lpstr>Selecting resources</vt:lpstr>
      <vt:lpstr>Understanding the spec</vt:lpstr>
      <vt:lpstr>Help &amp; support</vt:lpstr>
      <vt:lpstr>Extension considerations</vt:lpstr>
      <vt:lpstr>Identifiers &amp; References</vt:lpstr>
      <vt:lpstr>Modifier extension &amp; element considerations</vt:lpstr>
      <vt:lpstr>Overview of a server</vt:lpstr>
      <vt:lpstr>From wire to store</vt:lpstr>
      <vt:lpstr>Persistence approaches</vt:lpstr>
      <vt:lpstr>You don’t have to do it yourself…</vt:lpstr>
      <vt:lpstr>Examples of legacy to FHIR interfaces</vt:lpstr>
      <vt:lpstr>Interface versions</vt:lpstr>
      <vt:lpstr>Security &amp; Privacy</vt:lpstr>
      <vt:lpstr>US Core Implementation Guide</vt:lpstr>
      <vt:lpstr>US Core – topics</vt:lpstr>
      <vt:lpstr>US-Core</vt:lpstr>
      <vt:lpstr>Drive-by FHIR</vt:lpstr>
      <vt:lpstr>Java Validator</vt:lpstr>
      <vt:lpstr>Java Validator - topics</vt:lpstr>
      <vt:lpstr>Java Validator</vt:lpstr>
      <vt:lpstr>CodeSystem vs. ValueSet</vt:lpstr>
      <vt:lpstr>“Special” cases</vt:lpstr>
      <vt:lpstr>Terminology</vt:lpstr>
      <vt:lpstr>International Patient Summary (IPS)</vt:lpstr>
      <vt:lpstr>IPS topics</vt:lpstr>
      <vt:lpstr>International Patient Summary</vt:lpstr>
      <vt:lpstr>Documents – are bundles</vt:lpstr>
      <vt:lpstr>When to use Documents?</vt:lpstr>
      <vt:lpstr>Narrative considerations</vt:lpstr>
      <vt:lpstr>Signatures</vt:lpstr>
      <vt:lpstr>PrescribeIT® messaging interface</vt:lpstr>
      <vt:lpstr>PrescribeIT® topics</vt:lpstr>
      <vt:lpstr>PrescribeIT®</vt:lpstr>
      <vt:lpstr>Messages – are bundles</vt:lpstr>
      <vt:lpstr>When to use Messaging?</vt:lpstr>
      <vt:lpstr>Structured Data Capture (SDC) LHC Forms</vt:lpstr>
      <vt:lpstr>SDC topics</vt:lpstr>
      <vt:lpstr>SDC &amp; LHC Forms</vt:lpstr>
      <vt:lpstr>Da Vinci Burden Reduction (CRD/DTR/PAS)</vt:lpstr>
      <vt:lpstr>Da Vinci topics</vt:lpstr>
      <vt:lpstr>Da Vinci IGs</vt:lpstr>
      <vt:lpstr>Bonus content</vt:lpstr>
      <vt:lpstr>Combining paradigms</vt:lpstr>
      <vt:lpstr>Caveats with combining paradigms</vt:lpstr>
      <vt:lpstr>Exchange options</vt:lpstr>
      <vt:lpstr>Repository model</vt:lpstr>
      <vt:lpstr>Beyond Exchange</vt:lpstr>
      <vt:lpstr>Variable Server capabilities</vt:lpstr>
      <vt:lpstr>Variable Server capabilities (cont’d)</vt:lpstr>
      <vt:lpstr>Prohibiting data elements</vt:lpstr>
      <vt:lpstr>Interoperating with legacy</vt:lpstr>
      <vt:lpstr>Estimating</vt:lpstr>
      <vt:lpstr>Bundle decisions</vt:lpstr>
      <vt:lpstr>Missing data</vt:lpstr>
      <vt:lpstr>Looping</vt:lpstr>
      <vt:lpstr>Education opportunities</vt:lpstr>
      <vt:lpstr>Learning Objectives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382</cp:revision>
  <dcterms:created xsi:type="dcterms:W3CDTF">2019-03-22T18:05:01Z</dcterms:created>
  <dcterms:modified xsi:type="dcterms:W3CDTF">2022-02-17T20:32:22Z</dcterms:modified>
</cp:coreProperties>
</file>