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7" r:id="rId2"/>
    <p:sldId id="485" r:id="rId3"/>
    <p:sldId id="392" r:id="rId4"/>
    <p:sldId id="388" r:id="rId5"/>
    <p:sldId id="745" r:id="rId6"/>
    <p:sldId id="697" r:id="rId7"/>
    <p:sldId id="414" r:id="rId8"/>
    <p:sldId id="413" r:id="rId9"/>
    <p:sldId id="417" r:id="rId10"/>
    <p:sldId id="416" r:id="rId11"/>
    <p:sldId id="386" r:id="rId12"/>
    <p:sldId id="465" r:id="rId13"/>
    <p:sldId id="464" r:id="rId14"/>
    <p:sldId id="463" r:id="rId15"/>
    <p:sldId id="462" r:id="rId16"/>
    <p:sldId id="481" r:id="rId17"/>
    <p:sldId id="449" r:id="rId18"/>
    <p:sldId id="455" r:id="rId19"/>
    <p:sldId id="460" r:id="rId2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3" autoAdjust="0"/>
    <p:restoredTop sz="67767" autoAdjust="0"/>
  </p:normalViewPr>
  <p:slideViewPr>
    <p:cSldViewPr snapToGrid="0" snapToObjects="1">
      <p:cViewPr varScale="1">
        <p:scale>
          <a:sx n="109" d="100"/>
          <a:sy n="109" d="100"/>
        </p:scale>
        <p:origin x="1266" y="54"/>
      </p:cViewPr>
      <p:guideLst/>
    </p:cSldViewPr>
  </p:slideViewPr>
  <p:outlineViewPr>
    <p:cViewPr>
      <p:scale>
        <a:sx n="33" d="100"/>
        <a:sy n="33" d="100"/>
      </p:scale>
      <p:origin x="0" y="-278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4/19/2022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4/19/2022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http://hl7.org/fhir/us/davinci-hrex/exchanging.html#decision-points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6492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Relational persistence includes trade-offs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What do you need to search on/analyze?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What can you treat as a blob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917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20061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3890253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1BF28DD7-1B91-4710-80F7-7D2604E14C5A}" type="datetime1">
              <a:rPr lang="en-US" altLang="en-US" smtClean="0"/>
              <a:pPr/>
              <a:t>4/19/2022</a:t>
            </a:fld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17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285866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284052"/>
            <a:ext cx="5405424" cy="300631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CC BY 4.0</a:t>
            </a:r>
          </a:p>
          <a:p>
            <a:r>
              <a:rPr lang="en-US" b="1" dirty="0"/>
              <a:t>HL7, Health Level Seven, FHIR and the FHIR flame logo are registered trademarks of HL7 Int’l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989013"/>
            <a:ext cx="8228877" cy="3467077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57692B-85CC-41A9-BCBD-D4201695258A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F66D5B-04FA-4649-9458-5BC8716AB2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6A897D-5B0F-45F5-86EC-6A234C0F7FE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1134F4-4043-4E86-821D-09689CBF718A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57692B-85CC-41A9-BCBD-D4201695258A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F66D5B-04FA-4649-9458-5BC8716AB2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6A897D-5B0F-45F5-86EC-6A234C0F7FE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1134F4-4043-4E86-821D-09689CBF718A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56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1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1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8" y="208385"/>
            <a:ext cx="4199476" cy="77992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904890" y="352194"/>
            <a:ext cx="3878748" cy="863468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37B9CC16-F074-410C-B6E0-279B2BD437D8}" type="datetime1">
              <a:rPr lang="en-US" altLang="en-US"/>
              <a:pPr/>
              <a:t>4/19/2022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© 2022 Health Level Seven ® International. Licensed under Creative Commons Attribution 4.0 </a:t>
            </a:r>
            <a:r>
              <a:rPr lang="en-US" b="1" dirty="0" err="1"/>
              <a:t>Intenational</a:t>
            </a:r>
            <a:endParaRPr lang="en-US" b="1" dirty="0"/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8" r:id="rId4"/>
    <p:sldLayoutId id="2147483690" r:id="rId5"/>
    <p:sldLayoutId id="2147483691" r:id="rId6"/>
    <p:sldLayoutId id="2147483684" r:id="rId7"/>
    <p:sldLayoutId id="2147483685" r:id="rId8"/>
    <p:sldLayoutId id="2147483687" r:id="rId9"/>
    <p:sldLayoutId id="2147483688" r:id="rId10"/>
    <p:sldLayoutId id="2147483689" r:id="rId1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chat.fhir.org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loyd.mckenzie@accenture.com" TargetMode="External"/><Relationship Id="rId2" Type="http://schemas.openxmlformats.org/officeDocument/2006/relationships/hyperlink" Target="http://chat.fhir.org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1264914"/>
            <a:ext cx="4738447" cy="1151670"/>
          </a:xfrm>
        </p:spPr>
        <p:txBody>
          <a:bodyPr/>
          <a:lstStyle/>
          <a:p>
            <a:r>
              <a:rPr lang="en-US" noProof="0" dirty="0"/>
              <a:t>Applied FHIR for Designers</a:t>
            </a:r>
            <a:br>
              <a:rPr lang="en-US" noProof="0" dirty="0"/>
            </a:br>
            <a:r>
              <a:rPr lang="en-US" noProof="0" dirty="0"/>
              <a:t>Q&amp;A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473623-DA7B-48A9-B342-B2B9B5355A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Lloyd McKenzie</a:t>
            </a:r>
          </a:p>
          <a:p>
            <a:r>
              <a:rPr lang="en-CA" dirty="0"/>
              <a:t>April 21, 2022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23B6-4568-4637-877D-8DA4C26A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Repository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E23B8-0ADE-4D47-B2BE-6F4731ABC7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AEC62-3710-4344-B8F4-CC9A05CB61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58482-C92A-4114-A202-702F3D8219F5}"/>
              </a:ext>
            </a:extLst>
          </p:cNvPr>
          <p:cNvGrpSpPr/>
          <p:nvPr/>
        </p:nvGrpSpPr>
        <p:grpSpPr>
          <a:xfrm>
            <a:off x="1763688" y="1475893"/>
            <a:ext cx="5724636" cy="2608026"/>
            <a:chOff x="1763688" y="1475893"/>
            <a:chExt cx="5724636" cy="26080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E520F4-07CF-4795-BCCA-11520DBDAB67}"/>
                </a:ext>
              </a:extLst>
            </p:cNvPr>
            <p:cNvSpPr/>
            <p:nvPr/>
          </p:nvSpPr>
          <p:spPr bwMode="auto">
            <a:xfrm>
              <a:off x="2357754" y="2949792"/>
              <a:ext cx="4320480" cy="9721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Vendor Neutral Repository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5471DFE-71F6-47FB-A252-E06FBB6551A8}"/>
                </a:ext>
              </a:extLst>
            </p:cNvPr>
            <p:cNvCxnSpPr/>
            <p:nvPr/>
          </p:nvCxnSpPr>
          <p:spPr bwMode="auto">
            <a:xfrm flipV="1">
              <a:off x="4409982" y="1877638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618339-ABAF-4D30-918D-903DEBCDF81A}"/>
                </a:ext>
              </a:extLst>
            </p:cNvPr>
            <p:cNvSpPr/>
            <p:nvPr/>
          </p:nvSpPr>
          <p:spPr bwMode="auto">
            <a:xfrm>
              <a:off x="2087724" y="2733769"/>
              <a:ext cx="4800284" cy="1350150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3CDE85-C86F-40E4-8817-DD4B762FEFA7}"/>
                </a:ext>
              </a:extLst>
            </p:cNvPr>
            <p:cNvSpPr/>
            <p:nvPr/>
          </p:nvSpPr>
          <p:spPr bwMode="auto">
            <a:xfrm>
              <a:off x="4343400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6B8569-2F99-4B4E-B436-E47543A2CBF7}"/>
                </a:ext>
              </a:extLst>
            </p:cNvPr>
            <p:cNvSpPr/>
            <p:nvPr/>
          </p:nvSpPr>
          <p:spPr bwMode="auto">
            <a:xfrm>
              <a:off x="1890992" y="1475893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HIS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FE3905-1798-4F94-A1F3-2481AEDB2F03}"/>
                </a:ext>
              </a:extLst>
            </p:cNvPr>
            <p:cNvSpPr/>
            <p:nvPr/>
          </p:nvSpPr>
          <p:spPr bwMode="auto">
            <a:xfrm>
              <a:off x="2885313" y="1491631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LIMS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BAF596-99E7-4D85-AE15-C883F0EC1FE7}"/>
                </a:ext>
              </a:extLst>
            </p:cNvPr>
            <p:cNvSpPr/>
            <p:nvPr/>
          </p:nvSpPr>
          <p:spPr bwMode="auto">
            <a:xfrm>
              <a:off x="3857421" y="1491631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PACS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4AF1B5-F187-4C6D-B86F-091CFCFE80E0}"/>
                </a:ext>
              </a:extLst>
            </p:cNvPr>
            <p:cNvSpPr/>
            <p:nvPr/>
          </p:nvSpPr>
          <p:spPr bwMode="auto">
            <a:xfrm>
              <a:off x="4883535" y="1491631"/>
              <a:ext cx="1200633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SystemX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9C16C8-D438-459F-81EE-644FD1144F30}"/>
                </a:ext>
              </a:extLst>
            </p:cNvPr>
            <p:cNvSpPr/>
            <p:nvPr/>
          </p:nvSpPr>
          <p:spPr bwMode="auto">
            <a:xfrm>
              <a:off x="6287691" y="1491631"/>
              <a:ext cx="1200633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Gateway</a:t>
              </a:r>
            </a:p>
          </p:txBody>
        </p:sp>
        <p:sp>
          <p:nvSpPr>
            <p:cNvPr id="15" name="Can 22">
              <a:extLst>
                <a:ext uri="{FF2B5EF4-FFF2-40B4-BE49-F238E27FC236}">
                  <a16:creationId xmlns:a16="http://schemas.microsoft.com/office/drawing/2014/main" id="{0E880B50-A2FA-4A76-8F68-390E1AB5B890}"/>
                </a:ext>
              </a:extLst>
            </p:cNvPr>
            <p:cNvSpPr/>
            <p:nvPr/>
          </p:nvSpPr>
          <p:spPr bwMode="auto">
            <a:xfrm>
              <a:off x="1763688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Can 23">
              <a:extLst>
                <a:ext uri="{FF2B5EF4-FFF2-40B4-BE49-F238E27FC236}">
                  <a16:creationId xmlns:a16="http://schemas.microsoft.com/office/drawing/2014/main" id="{0C4A8D92-190E-463A-918D-F4020C7A7FF7}"/>
                </a:ext>
              </a:extLst>
            </p:cNvPr>
            <p:cNvSpPr/>
            <p:nvPr/>
          </p:nvSpPr>
          <p:spPr bwMode="auto">
            <a:xfrm>
              <a:off x="2758009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Can 24">
              <a:extLst>
                <a:ext uri="{FF2B5EF4-FFF2-40B4-BE49-F238E27FC236}">
                  <a16:creationId xmlns:a16="http://schemas.microsoft.com/office/drawing/2014/main" id="{E17FE52A-C264-49A3-81B2-CD17D7EBD7F8}"/>
                </a:ext>
              </a:extLst>
            </p:cNvPr>
            <p:cNvSpPr/>
            <p:nvPr/>
          </p:nvSpPr>
          <p:spPr bwMode="auto">
            <a:xfrm>
              <a:off x="3761910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an 25">
              <a:extLst>
                <a:ext uri="{FF2B5EF4-FFF2-40B4-BE49-F238E27FC236}">
                  <a16:creationId xmlns:a16="http://schemas.microsoft.com/office/drawing/2014/main" id="{16F9E3B1-2D1E-4C4B-B846-0D49348E2632}"/>
                </a:ext>
              </a:extLst>
            </p:cNvPr>
            <p:cNvSpPr/>
            <p:nvPr/>
          </p:nvSpPr>
          <p:spPr bwMode="auto">
            <a:xfrm>
              <a:off x="5674333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E4D5383-E8D9-4D0F-9C39-17B7D6287348}"/>
                </a:ext>
              </a:extLst>
            </p:cNvPr>
            <p:cNvCxnSpPr/>
            <p:nvPr/>
          </p:nvCxnSpPr>
          <p:spPr bwMode="auto">
            <a:xfrm flipV="1">
              <a:off x="5483852" y="1890368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E7F96A-DF65-4277-ADB6-02C175DD76A6}"/>
                </a:ext>
              </a:extLst>
            </p:cNvPr>
            <p:cNvCxnSpPr/>
            <p:nvPr/>
          </p:nvCxnSpPr>
          <p:spPr bwMode="auto">
            <a:xfrm flipV="1">
              <a:off x="6570222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8DE078-6BAF-4945-9525-F1D081300A89}"/>
                </a:ext>
              </a:extLst>
            </p:cNvPr>
            <p:cNvSpPr/>
            <p:nvPr/>
          </p:nvSpPr>
          <p:spPr bwMode="auto">
            <a:xfrm>
              <a:off x="5382090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430412-8E07-431A-9286-325649144163}"/>
                </a:ext>
              </a:extLst>
            </p:cNvPr>
            <p:cNvSpPr/>
            <p:nvPr/>
          </p:nvSpPr>
          <p:spPr bwMode="auto">
            <a:xfrm>
              <a:off x="6516216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1A17FE-ABCA-4157-A1D6-094831C886E7}"/>
                </a:ext>
              </a:extLst>
            </p:cNvPr>
            <p:cNvCxnSpPr/>
            <p:nvPr/>
          </p:nvCxnSpPr>
          <p:spPr bwMode="auto">
            <a:xfrm flipV="1">
              <a:off x="3437874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51BDAC-6484-4E2D-A0CA-AD1F7B687540}"/>
                </a:ext>
              </a:extLst>
            </p:cNvPr>
            <p:cNvCxnSpPr/>
            <p:nvPr/>
          </p:nvCxnSpPr>
          <p:spPr bwMode="auto">
            <a:xfrm flipV="1">
              <a:off x="2465766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7BCBFAC-9574-4597-81B4-D28078A1C5CC}"/>
                </a:ext>
              </a:extLst>
            </p:cNvPr>
            <p:cNvSpPr/>
            <p:nvPr/>
          </p:nvSpPr>
          <p:spPr bwMode="auto">
            <a:xfrm>
              <a:off x="3383868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8B4929B-146D-4ABF-B71D-120EAD7D7013}"/>
                </a:ext>
              </a:extLst>
            </p:cNvPr>
            <p:cNvSpPr/>
            <p:nvPr/>
          </p:nvSpPr>
          <p:spPr bwMode="auto">
            <a:xfrm>
              <a:off x="2357754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321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901F-86D4-49D6-BA0F-B9D29EFD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Beyond Exchange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DD68D-3235-462B-9E17-2F1CDE2230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DABB-A1DB-46AA-AED1-1E4D73392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B3C1A7-D366-49D7-AD64-95DB55EC08A7}"/>
              </a:ext>
            </a:extLst>
          </p:cNvPr>
          <p:cNvGrpSpPr/>
          <p:nvPr/>
        </p:nvGrpSpPr>
        <p:grpSpPr>
          <a:xfrm>
            <a:off x="1637316" y="1453270"/>
            <a:ext cx="6020784" cy="2871429"/>
            <a:chOff x="1637316" y="1453270"/>
            <a:chExt cx="6020784" cy="2871429"/>
          </a:xfrm>
        </p:grpSpPr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C7C5B62D-AD6E-4531-89D6-E9FEF3C3CE47}"/>
                </a:ext>
              </a:extLst>
            </p:cNvPr>
            <p:cNvSpPr/>
            <p:nvPr/>
          </p:nvSpPr>
          <p:spPr bwMode="auto">
            <a:xfrm>
              <a:off x="1961352" y="3378285"/>
              <a:ext cx="1026114" cy="839690"/>
            </a:xfrm>
            <a:prstGeom prst="flowChartMagneticDisk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CA" sz="1200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A74A38-0089-4E22-84CD-A4B4021D7597}"/>
                </a:ext>
              </a:extLst>
            </p:cNvPr>
            <p:cNvGrpSpPr/>
            <p:nvPr/>
          </p:nvGrpSpPr>
          <p:grpSpPr>
            <a:xfrm>
              <a:off x="1754886" y="1502534"/>
              <a:ext cx="502482" cy="1649265"/>
              <a:chOff x="3876972" y="2147532"/>
              <a:chExt cx="669976" cy="180920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426B64A-1E0C-45E8-823E-C701F721A250}"/>
                  </a:ext>
                </a:extLst>
              </p:cNvPr>
              <p:cNvCxnSpPr>
                <a:endCxn id="38" idx="4"/>
              </p:cNvCxnSpPr>
              <p:nvPr/>
            </p:nvCxnSpPr>
            <p:spPr bwMode="auto">
              <a:xfrm flipV="1">
                <a:off x="4211960" y="2708920"/>
                <a:ext cx="0" cy="124781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94B0FD8-2FB4-4828-B1BC-0BE5EE61D87F}"/>
                  </a:ext>
                </a:extLst>
              </p:cNvPr>
              <p:cNvSpPr/>
              <p:nvPr/>
            </p:nvSpPr>
            <p:spPr bwMode="auto">
              <a:xfrm>
                <a:off x="3876972" y="2147532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12A2E7-A528-4B56-B9ED-8FF6F4A3D2B3}"/>
                </a:ext>
              </a:extLst>
            </p:cNvPr>
            <p:cNvSpPr/>
            <p:nvPr/>
          </p:nvSpPr>
          <p:spPr bwMode="auto">
            <a:xfrm>
              <a:off x="1637316" y="3151800"/>
              <a:ext cx="1674186" cy="117289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C975E8-1756-42F8-9610-575E62CCDB08}"/>
                </a:ext>
              </a:extLst>
            </p:cNvPr>
            <p:cNvGrpSpPr/>
            <p:nvPr/>
          </p:nvGrpSpPr>
          <p:grpSpPr>
            <a:xfrm>
              <a:off x="2213937" y="2084235"/>
              <a:ext cx="502482" cy="1067566"/>
              <a:chOff x="3793444" y="2136673"/>
              <a:chExt cx="669976" cy="1067566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F26FE3A-6A46-4906-857D-D59DA32F44FB}"/>
                  </a:ext>
                </a:extLst>
              </p:cNvPr>
              <p:cNvCxnSpPr>
                <a:stCxn id="8" idx="0"/>
                <a:endCxn id="36" idx="4"/>
              </p:cNvCxnSpPr>
              <p:nvPr/>
            </p:nvCxnSpPr>
            <p:spPr bwMode="auto">
              <a:xfrm flipH="1" flipV="1">
                <a:off x="4128432" y="2647380"/>
                <a:ext cx="12308" cy="55685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1451D87-7224-4A95-A89E-70BFE327EC6F}"/>
                  </a:ext>
                </a:extLst>
              </p:cNvPr>
              <p:cNvSpPr/>
              <p:nvPr/>
            </p:nvSpPr>
            <p:spPr bwMode="auto">
              <a:xfrm>
                <a:off x="3793444" y="2136673"/>
                <a:ext cx="669976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791F8E-D035-4B4C-9F86-81055C554FCE}"/>
                </a:ext>
              </a:extLst>
            </p:cNvPr>
            <p:cNvSpPr/>
            <p:nvPr/>
          </p:nvSpPr>
          <p:spPr bwMode="auto">
            <a:xfrm>
              <a:off x="5652121" y="2463739"/>
              <a:ext cx="2005979" cy="1334390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AF97A27-0738-476C-9625-A71EE189B16A}"/>
                </a:ext>
              </a:extLst>
            </p:cNvPr>
            <p:cNvCxnSpPr/>
            <p:nvPr/>
          </p:nvCxnSpPr>
          <p:spPr bwMode="auto">
            <a:xfrm flipV="1">
              <a:off x="6743700" y="2713144"/>
              <a:ext cx="0" cy="54808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B323CD-D114-4482-8B34-B64E0A5DF418}"/>
                </a:ext>
              </a:extLst>
            </p:cNvPr>
            <p:cNvGrpSpPr/>
            <p:nvPr/>
          </p:nvGrpSpPr>
          <p:grpSpPr>
            <a:xfrm>
              <a:off x="2600781" y="1520985"/>
              <a:ext cx="837093" cy="1630814"/>
              <a:chOff x="3612852" y="1559406"/>
              <a:chExt cx="1116124" cy="163081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B45247B-1BA4-4C8C-AB84-3D8B10A78785}"/>
                  </a:ext>
                </a:extLst>
              </p:cNvPr>
              <p:cNvCxnSpPr>
                <a:endCxn id="34" idx="4"/>
              </p:cNvCxnSpPr>
              <p:nvPr/>
            </p:nvCxnSpPr>
            <p:spPr bwMode="auto">
              <a:xfrm flipV="1">
                <a:off x="4170914" y="2070113"/>
                <a:ext cx="0" cy="112010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6522649-E8E5-4AA8-9536-9362D7E2DB44}"/>
                  </a:ext>
                </a:extLst>
              </p:cNvPr>
              <p:cNvSpPr/>
              <p:nvPr/>
            </p:nvSpPr>
            <p:spPr bwMode="auto">
              <a:xfrm>
                <a:off x="3612852" y="1559406"/>
                <a:ext cx="1116124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Other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88F5FA-1DE0-4A86-AC8B-7689D6BC2843}"/>
                </a:ext>
              </a:extLst>
            </p:cNvPr>
            <p:cNvCxnSpPr/>
            <p:nvPr/>
          </p:nvCxnSpPr>
          <p:spPr bwMode="auto">
            <a:xfrm flipH="1" flipV="1">
              <a:off x="4646719" y="3014780"/>
              <a:ext cx="8213" cy="80264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932C4C-80FC-4F07-BEA2-5681969DE5CF}"/>
                </a:ext>
              </a:extLst>
            </p:cNvPr>
            <p:cNvSpPr/>
            <p:nvPr/>
          </p:nvSpPr>
          <p:spPr bwMode="auto">
            <a:xfrm>
              <a:off x="4358860" y="3641017"/>
              <a:ext cx="592144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X12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FB2576-E055-4F05-BFFE-4111741BE4EB}"/>
                </a:ext>
              </a:extLst>
            </p:cNvPr>
            <p:cNvSpPr/>
            <p:nvPr/>
          </p:nvSpPr>
          <p:spPr bwMode="auto">
            <a:xfrm>
              <a:off x="3977934" y="2713144"/>
              <a:ext cx="1296144" cy="7397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Broker</a:t>
              </a: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60C1985-357C-4383-B316-4DCA4E2FBF2A}"/>
                </a:ext>
              </a:extLst>
            </p:cNvPr>
            <p:cNvGrpSpPr/>
            <p:nvPr/>
          </p:nvGrpSpPr>
          <p:grpSpPr>
            <a:xfrm>
              <a:off x="3977934" y="1453270"/>
              <a:ext cx="502482" cy="1259874"/>
              <a:chOff x="4112337" y="2147532"/>
              <a:chExt cx="669976" cy="1382048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F645860-2395-47A0-A668-99F71211F6DC}"/>
                  </a:ext>
                </a:extLst>
              </p:cNvPr>
              <p:cNvCxnSpPr>
                <a:endCxn id="32" idx="4"/>
              </p:cNvCxnSpPr>
              <p:nvPr/>
            </p:nvCxnSpPr>
            <p:spPr bwMode="auto">
              <a:xfrm flipV="1">
                <a:off x="4447325" y="2708920"/>
                <a:ext cx="0" cy="8206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14EF801-F7CA-4E40-A7A3-53EC90E24EB1}"/>
                  </a:ext>
                </a:extLst>
              </p:cNvPr>
              <p:cNvSpPr/>
              <p:nvPr/>
            </p:nvSpPr>
            <p:spPr bwMode="auto">
              <a:xfrm>
                <a:off x="4112337" y="2147532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9AD1B-564D-45A9-88EA-D25F2BAC85A1}"/>
                </a:ext>
              </a:extLst>
            </p:cNvPr>
            <p:cNvSpPr/>
            <p:nvPr/>
          </p:nvSpPr>
          <p:spPr bwMode="auto">
            <a:xfrm>
              <a:off x="3815916" y="2537328"/>
              <a:ext cx="1593177" cy="1047002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B38AAE-F80F-4DBB-B6F3-9D29DAC4FCD4}"/>
                </a:ext>
              </a:extLst>
            </p:cNvPr>
            <p:cNvGrpSpPr/>
            <p:nvPr/>
          </p:nvGrpSpPr>
          <p:grpSpPr>
            <a:xfrm>
              <a:off x="4574361" y="1903766"/>
              <a:ext cx="502482" cy="809376"/>
              <a:chOff x="3876972" y="2147532"/>
              <a:chExt cx="669976" cy="809376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43F0145-CAE7-4289-9C40-36BEEA5FD405}"/>
                  </a:ext>
                </a:extLst>
              </p:cNvPr>
              <p:cNvCxnSpPr>
                <a:endCxn id="30" idx="4"/>
              </p:cNvCxnSpPr>
              <p:nvPr/>
            </p:nvCxnSpPr>
            <p:spPr bwMode="auto">
              <a:xfrm flipV="1">
                <a:off x="4211960" y="2635270"/>
                <a:ext cx="0" cy="32163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46BEF7-CF00-4F90-BD57-9E4FB68083F9}"/>
                  </a:ext>
                </a:extLst>
              </p:cNvPr>
              <p:cNvSpPr/>
              <p:nvPr/>
            </p:nvSpPr>
            <p:spPr bwMode="auto">
              <a:xfrm>
                <a:off x="3876972" y="2147532"/>
                <a:ext cx="669976" cy="48773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2C109E0-3B34-4DAA-B139-5757B9DEE8E5}"/>
                </a:ext>
              </a:extLst>
            </p:cNvPr>
            <p:cNvSpPr/>
            <p:nvPr/>
          </p:nvSpPr>
          <p:spPr bwMode="auto">
            <a:xfrm>
              <a:off x="4274967" y="3014781"/>
              <a:ext cx="702078" cy="3270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105315-F28E-4F15-A9A1-093CCC15CA63}"/>
                </a:ext>
              </a:extLst>
            </p:cNvPr>
            <p:cNvSpPr txBox="1"/>
            <p:nvPr/>
          </p:nvSpPr>
          <p:spPr>
            <a:xfrm>
              <a:off x="1986969" y="3387101"/>
              <a:ext cx="100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Repository</a:t>
              </a:r>
              <a:endParaRPr lang="en-CA" sz="1200" dirty="0"/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DC6CC391-9ADD-474D-9085-90B54AF62A2A}"/>
                </a:ext>
              </a:extLst>
            </p:cNvPr>
            <p:cNvSpPr/>
            <p:nvPr/>
          </p:nvSpPr>
          <p:spPr bwMode="auto">
            <a:xfrm>
              <a:off x="6260541" y="3445607"/>
              <a:ext cx="1026114" cy="83969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CA" sz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9C1684-CED0-4AB6-AB8E-DE5087185F14}"/>
                </a:ext>
              </a:extLst>
            </p:cNvPr>
            <p:cNvSpPr/>
            <p:nvPr/>
          </p:nvSpPr>
          <p:spPr bwMode="auto">
            <a:xfrm>
              <a:off x="5752728" y="2537329"/>
              <a:ext cx="1020870" cy="111774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Decision Support</a:t>
              </a: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28A2758-0667-4B4B-93A5-7B88E620E6D5}"/>
                </a:ext>
              </a:extLst>
            </p:cNvPr>
            <p:cNvSpPr/>
            <p:nvPr/>
          </p:nvSpPr>
          <p:spPr bwMode="auto">
            <a:xfrm>
              <a:off x="5912124" y="3094130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E0A67EB-C0E4-4B5D-822D-7F32565A7B98}"/>
                </a:ext>
              </a:extLst>
            </p:cNvPr>
            <p:cNvSpPr/>
            <p:nvPr/>
          </p:nvSpPr>
          <p:spPr bwMode="auto">
            <a:xfrm>
              <a:off x="2114139" y="3666940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DB4EED-726F-4556-8119-085E90E1BC4E}"/>
                </a:ext>
              </a:extLst>
            </p:cNvPr>
            <p:cNvGrpSpPr/>
            <p:nvPr/>
          </p:nvGrpSpPr>
          <p:grpSpPr>
            <a:xfrm>
              <a:off x="6465140" y="1822101"/>
              <a:ext cx="837093" cy="1630814"/>
              <a:chOff x="3612852" y="1559406"/>
              <a:chExt cx="1116124" cy="1630815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6D6C393-A408-44A0-8F70-D776A10BE296}"/>
                  </a:ext>
                </a:extLst>
              </p:cNvPr>
              <p:cNvCxnSpPr>
                <a:endCxn id="28" idx="4"/>
              </p:cNvCxnSpPr>
              <p:nvPr/>
            </p:nvCxnSpPr>
            <p:spPr bwMode="auto">
              <a:xfrm flipV="1">
                <a:off x="4170914" y="2070113"/>
                <a:ext cx="0" cy="112010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BE21084-7726-4CB4-8119-37C5ED9162D3}"/>
                  </a:ext>
                </a:extLst>
              </p:cNvPr>
              <p:cNvSpPr/>
              <p:nvPr/>
            </p:nvSpPr>
            <p:spPr bwMode="auto">
              <a:xfrm>
                <a:off x="3612852" y="1559406"/>
                <a:ext cx="1116124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Other</a:t>
                </a: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5D81A5-C147-4640-A7CA-CB6E0E1DA60C}"/>
                </a:ext>
              </a:extLst>
            </p:cNvPr>
            <p:cNvCxnSpPr>
              <a:stCxn id="22" idx="0"/>
              <a:endCxn id="28" idx="3"/>
            </p:cNvCxnSpPr>
            <p:nvPr/>
          </p:nvCxnSpPr>
          <p:spPr bwMode="auto">
            <a:xfrm flipV="1">
              <a:off x="6263164" y="2258016"/>
              <a:ext cx="324566" cy="2793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5589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8BBA-6941-468C-A7A0-783C88C0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Server capabilities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B4B88-FC98-42BF-9930-58312F1B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FHIR defines a number of mechanisms to give clients control of queries</a:t>
            </a:r>
          </a:p>
          <a:p>
            <a:pPr lvl="1"/>
            <a:r>
              <a:rPr lang="en-US" dirty="0"/>
              <a:t>Paging, many filters, _include, _summary, compartments</a:t>
            </a:r>
          </a:p>
          <a:p>
            <a:pPr lvl="1"/>
            <a:r>
              <a:rPr lang="en-US" dirty="0"/>
              <a:t>However, these are all optional . . .</a:t>
            </a:r>
          </a:p>
          <a:p>
            <a:r>
              <a:rPr lang="en-US" dirty="0"/>
              <a:t>What should a server do?</a:t>
            </a:r>
          </a:p>
          <a:p>
            <a:pPr lvl="1"/>
            <a:r>
              <a:rPr lang="en-US" dirty="0"/>
              <a:t>Cost/benefit trade-off</a:t>
            </a:r>
          </a:p>
          <a:p>
            <a:pPr lvl="1"/>
            <a:r>
              <a:rPr lang="en-US" dirty="0"/>
              <a:t>More you support, more clients will work with you</a:t>
            </a:r>
          </a:p>
          <a:p>
            <a:pPr lvl="1"/>
            <a:r>
              <a:rPr lang="en-US" dirty="0"/>
              <a:t>Some capabilities may be very expensive in some architectures</a:t>
            </a:r>
          </a:p>
          <a:p>
            <a:pPr lvl="1"/>
            <a:r>
              <a:rPr lang="en-US" dirty="0"/>
              <a:t>Do as much as you can, “within reason”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C4607-7A8A-4963-9FEA-DE92060119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10D81-E392-47DE-BE67-77FBF94F8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710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BABC-AF43-478E-85B9-FE022F50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Server capabilities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4D496-EEDB-4D36-A70C-3BDB9ACFE4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What should a client do?</a:t>
            </a:r>
          </a:p>
          <a:p>
            <a:pPr lvl="1"/>
            <a:r>
              <a:rPr lang="en-US" dirty="0"/>
              <a:t>Take advantage of desired capabilities, work with narrow set of servers</a:t>
            </a:r>
          </a:p>
          <a:p>
            <a:pPr lvl="2"/>
            <a:r>
              <a:rPr lang="en-US" dirty="0"/>
              <a:t>Works well in closed environments</a:t>
            </a:r>
          </a:p>
          <a:p>
            <a:pPr lvl="1"/>
            <a:r>
              <a:rPr lang="en-US" dirty="0"/>
              <a:t>Use minimal capabilities, work in most/all environments</a:t>
            </a:r>
          </a:p>
          <a:p>
            <a:pPr lvl="1"/>
            <a:r>
              <a:rPr lang="en-US" dirty="0"/>
              <a:t>Use advanced features where available, fallback to client processing where needed</a:t>
            </a:r>
          </a:p>
          <a:p>
            <a:pPr lvl="2"/>
            <a:r>
              <a:rPr lang="en-US" dirty="0"/>
              <a:t>More efficient but more complex client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E04E5-C712-4979-927A-1EF22C323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E3310-330B-4B1C-972A-7E65266B7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8596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E762-70B9-4572-A196-8DE408F7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Prohibiting data elements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F4178-93E0-4ED7-BCC9-55C946719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FHIR, you shouldn’t prohibit unknown extensions or unsupported data elements</a:t>
            </a:r>
          </a:p>
          <a:p>
            <a:r>
              <a:rPr lang="en-US" dirty="0"/>
              <a:t>You can set a </a:t>
            </a:r>
            <a:r>
              <a:rPr lang="en-US" dirty="0" err="1"/>
              <a:t>maxOccurs</a:t>
            </a:r>
            <a:r>
              <a:rPr lang="en-US" dirty="0"/>
              <a:t>=0 for data elements</a:t>
            </a:r>
          </a:p>
          <a:p>
            <a:pPr lvl="1"/>
            <a:r>
              <a:rPr lang="en-US" dirty="0"/>
              <a:t>This forces clients to customize what they send you – bad practice</a:t>
            </a:r>
          </a:p>
          <a:p>
            <a:pPr lvl="1"/>
            <a:r>
              <a:rPr lang="en-US" dirty="0"/>
              <a:t>Better to accept and ignore</a:t>
            </a:r>
          </a:p>
          <a:p>
            <a:pPr lvl="2"/>
            <a:r>
              <a:rPr lang="en-US" dirty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30B7D-E002-4A20-A6DC-6CB2F1BD54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8FE98-2CEE-4823-A4A2-EBDED82B5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261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ABC5-449F-466F-89F3-DA5EF396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Interoperating with legacy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DCCA8-E6D1-4105-99C5-C9278C38A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do you make FHIR play nicely with v2, v3, CDA?</a:t>
            </a:r>
          </a:p>
          <a:p>
            <a:pPr lvl="1"/>
            <a:r>
              <a:rPr lang="en-US" dirty="0"/>
              <a:t>Not enough time to cover here</a:t>
            </a:r>
          </a:p>
          <a:p>
            <a:pPr lvl="1"/>
            <a:r>
              <a:rPr lang="en-US" dirty="0"/>
              <a:t>Look at </a:t>
            </a:r>
          </a:p>
          <a:p>
            <a:pPr lvl="2"/>
            <a:r>
              <a:rPr lang="en-US" dirty="0">
                <a:hlinkClick r:id="rId2"/>
              </a:rPr>
              <a:t>http://hl7.org/fhir/comparison.html</a:t>
            </a:r>
            <a:endParaRPr lang="en-US" dirty="0"/>
          </a:p>
          <a:p>
            <a:pPr lvl="2"/>
            <a:r>
              <a:rPr lang="en-US" dirty="0"/>
              <a:t>The mapping to v2 and CDA streams on </a:t>
            </a:r>
            <a:r>
              <a:rPr lang="en-US" dirty="0">
                <a:hlinkClick r:id="rId3"/>
              </a:rPr>
              <a:t>http://chat.fhir.org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5DC1F-EDDC-4CFF-9025-4C6812D500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DB4C1-742A-4193-B96E-A17F594C17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2958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220F-B130-433F-B485-59026293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B8F5D-0585-48FE-B1B6-D9BF3C496C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How much will implementing a FHIR solution cost?</a:t>
            </a:r>
          </a:p>
          <a:p>
            <a:pPr lvl="1"/>
            <a:r>
              <a:rPr lang="en-US" dirty="0"/>
              <a:t>Considerations</a:t>
            </a:r>
          </a:p>
          <a:p>
            <a:pPr lvl="2"/>
            <a:r>
              <a:rPr lang="en-US" dirty="0"/>
              <a:t>Reference implementations help</a:t>
            </a:r>
          </a:p>
          <a:p>
            <a:pPr lvl="2"/>
            <a:r>
              <a:rPr lang="en-US" dirty="0"/>
              <a:t>Learning curve is lower</a:t>
            </a:r>
          </a:p>
          <a:p>
            <a:pPr lvl="3"/>
            <a:r>
              <a:rPr lang="en-US" dirty="0"/>
              <a:t>Still a curve if unfamiliar with XML / JSON / REST</a:t>
            </a:r>
          </a:p>
          <a:p>
            <a:pPr lvl="2"/>
            <a:r>
              <a:rPr lang="en-US" dirty="0"/>
              <a:t>Faster to “drive by” interoperability</a:t>
            </a:r>
          </a:p>
          <a:p>
            <a:pPr lvl="2"/>
            <a:r>
              <a:rPr lang="en-US" dirty="0"/>
              <a:t>Can’t speed consensus</a:t>
            </a:r>
          </a:p>
          <a:p>
            <a:pPr lvl="2"/>
            <a:r>
              <a:rPr lang="en-US" dirty="0"/>
              <a:t>Tools to help with mapping to internal codes and structures, still takes time</a:t>
            </a:r>
          </a:p>
          <a:p>
            <a:pPr lvl="2"/>
            <a:r>
              <a:rPr lang="en-US" dirty="0"/>
              <a:t>Anecdotal is “faster” to “significantly faster” to implement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4237C-0BBE-471D-80B9-5AF5208FA2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5812A-1103-40BF-A15A-2979A19C78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149B7E5-0AD8-482A-BA3C-D089C5AA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555" y="1164503"/>
            <a:ext cx="2058590" cy="205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352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F453-909E-4D1D-87EA-04912841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 decisions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0F543-C168-4326-899D-49705F8A6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Where’s the resource – bundled, contained, remote?</a:t>
            </a:r>
          </a:p>
          <a:p>
            <a:pPr lvl="1"/>
            <a:r>
              <a:rPr lang="en-US" dirty="0"/>
              <a:t>“contained” should only be used if resource can’t stand alone</a:t>
            </a:r>
          </a:p>
          <a:p>
            <a:pPr lvl="2"/>
            <a:r>
              <a:rPr lang="en-US" dirty="0"/>
              <a:t>Can’t exist if parent is removed</a:t>
            </a:r>
          </a:p>
          <a:p>
            <a:pPr lvl="2"/>
            <a:r>
              <a:rPr lang="en-US" dirty="0"/>
              <a:t>Not enough information to resolve</a:t>
            </a:r>
          </a:p>
          <a:p>
            <a:pPr lvl="1"/>
            <a:r>
              <a:rPr lang="en-US" dirty="0"/>
              <a:t>In bundle for document if part of narrative rendering rules or want part if signed content</a:t>
            </a:r>
          </a:p>
          <a:p>
            <a:pPr lvl="1"/>
            <a:r>
              <a:rPr lang="en-US" dirty="0"/>
              <a:t>In bundle for message if needed to process message and no separate query desired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9BCDF-B253-410F-8228-56F7D81E5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73EF9-8DF6-46A8-9A61-E90867821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528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E3DC-F175-48B4-8CDD-04314D01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E7CD4-EE78-43BF-9738-A298985AD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Extremely few resource or data type elements are required (minOccurs &gt; 0)</a:t>
            </a:r>
          </a:p>
          <a:p>
            <a:pPr lvl="1"/>
            <a:r>
              <a:rPr lang="en-US" dirty="0"/>
              <a:t>Resources and data types are context independent</a:t>
            </a:r>
          </a:p>
          <a:p>
            <a:pPr lvl="1"/>
            <a:r>
              <a:rPr lang="en-US" dirty="0"/>
              <a:t>Extensions might supersede core elements</a:t>
            </a:r>
          </a:p>
          <a:p>
            <a:r>
              <a:rPr lang="en-US" dirty="0"/>
              <a:t>Therefore</a:t>
            </a:r>
          </a:p>
          <a:p>
            <a:pPr lvl="1"/>
            <a:r>
              <a:rPr lang="en-US" dirty="0"/>
              <a:t>Don’t assume data will be present</a:t>
            </a:r>
          </a:p>
          <a:p>
            <a:pPr lvl="2"/>
            <a:r>
              <a:rPr lang="en-US" dirty="0"/>
              <a:t>Always check for element/@value, not just element</a:t>
            </a:r>
          </a:p>
          <a:p>
            <a:pPr lvl="1"/>
            <a:r>
              <a:rPr lang="en-US" dirty="0"/>
              <a:t>May need to validate to a profile to enforce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5BA45-8BAE-4A8B-851F-C16F23F6A6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1B4DD-961F-4B32-824B-60ACC71BA1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7372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E2CA-DDE3-4615-B440-30A16878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007DC-1BB2-457D-9B4C-2DB8D2928C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FHIR resources are interrelated in a network, not a hierarchy</a:t>
            </a:r>
          </a:p>
          <a:p>
            <a:pPr lvl="1"/>
            <a:r>
              <a:rPr lang="en-US" dirty="0"/>
              <a:t>Direct and indirect looping relationships are possible</a:t>
            </a:r>
          </a:p>
          <a:p>
            <a:pPr lvl="2"/>
            <a:r>
              <a:rPr lang="en-US" dirty="0"/>
              <a:t>In resource definitions &amp; instances</a:t>
            </a:r>
          </a:p>
          <a:p>
            <a:pPr lvl="2"/>
            <a:r>
              <a:rPr lang="en-US" dirty="0"/>
              <a:t>Even if not possible with core elements, may occur with extensions</a:t>
            </a:r>
          </a:p>
          <a:p>
            <a:pPr lvl="1"/>
            <a:r>
              <a:rPr lang="en-US" dirty="0"/>
              <a:t>Parsing and processing algorithms must deal with this possibility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A8FC0-7349-4164-A4DA-DE9D4D5C4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3CFC-331F-48E9-A903-91F408DCC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8775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8A722C-203E-49D6-8A00-687E0F37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F8C8D4-766B-4F53-A081-A47D7DA0C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64456"/>
            <a:ext cx="8228877" cy="3091634"/>
          </a:xfrm>
        </p:spPr>
        <p:txBody>
          <a:bodyPr/>
          <a:lstStyle/>
          <a:p>
            <a:pPr marL="0" indent="0">
              <a:buNone/>
            </a:pPr>
            <a:r>
              <a:rPr lang="en-AU">
                <a:hlinkClick r:id="rId2"/>
              </a:rPr>
              <a:t>http://chat</a:t>
            </a:r>
            <a:r>
              <a:rPr lang="en-AU" dirty="0">
                <a:hlinkClick r:id="rId2"/>
              </a:rPr>
              <a:t>.fhir</a:t>
            </a:r>
            <a:r>
              <a:rPr lang="en-AU">
                <a:hlinkClick r:id="rId2"/>
              </a:rPr>
              <a:t>.org</a:t>
            </a:r>
            <a:r>
              <a:rPr lang="en-AU"/>
              <a:t> 	   </a:t>
            </a:r>
            <a:r>
              <a:rPr lang="en-AU" dirty="0"/>
              <a:t>		</a:t>
            </a:r>
            <a:r>
              <a:rPr lang="en-AU" dirty="0">
                <a:hlinkClick r:id="rId3"/>
              </a:rPr>
              <a:t>lloyd.mckenzie@accenture.com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57E29-3D1D-4FAD-AACC-EBF9C8F3CB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9719F-7D16-4CEF-BA13-1BDA66270F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7" name="Picture 2" descr="C:\Users\office\AppData\Local\Microsoft\Windows\Temporary Internet Files\Content.IE5\2B0EXTZ8\MC900431512[1].png">
            <a:extLst>
              <a:ext uri="{FF2B5EF4-FFF2-40B4-BE49-F238E27FC236}">
                <a16:creationId xmlns:a16="http://schemas.microsoft.com/office/drawing/2014/main" id="{AFE9BAD5-518B-462F-86F8-263ACCD22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23336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A132FD31-DDAE-45D2-968D-774DF34E4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547" y="2062807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3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784F-1C4D-4124-A0A4-CFD4847B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38FC-962F-4E91-A049-BC3EC67D3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You should be able to:</a:t>
            </a:r>
          </a:p>
          <a:p>
            <a:pPr lvl="1"/>
            <a:r>
              <a:rPr lang="en-US" sz="1800" dirty="0"/>
              <a:t>Understand the different architectural approaches to using FHIR - and where to go to help decide the best approach for a given use-case (includes SMART, CDS Hooks, etc.)</a:t>
            </a:r>
          </a:p>
          <a:p>
            <a:pPr lvl="1"/>
            <a:r>
              <a:rPr lang="en-US" sz="1800" dirty="0"/>
              <a:t>Describe some of the considerations around persistence models when exposing a FHIR interface</a:t>
            </a:r>
          </a:p>
          <a:p>
            <a:pPr lvl="1"/>
            <a:r>
              <a:rPr lang="en-US" sz="1800" dirty="0"/>
              <a:t>Explain the technologies that FHIR provides to support terminology interoperability</a:t>
            </a:r>
          </a:p>
          <a:p>
            <a:pPr lvl="1"/>
            <a:r>
              <a:rPr lang="en-US" sz="1800" dirty="0"/>
              <a:t>Know the technologies that FHIR provides to document and define FHIR interfaces</a:t>
            </a:r>
          </a:p>
          <a:p>
            <a:pPr lvl="1"/>
            <a:r>
              <a:rPr lang="en-US" sz="1800" dirty="0"/>
              <a:t>Choose how best to leverage the FHIR community and maximize interoperability with existing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BB6C-60BB-40E9-A6AE-C844D3BB6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0D7B1-C70A-4A2B-9D8B-865A031EE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3986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8596-EE9E-4BC1-9B21-94B163CD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wire to store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2D619-C005-4704-97F0-362CCCAB02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8FFDB-B895-4396-8548-134B8FDF98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8BE7CA-E9DF-4A4C-A931-6115C98F0923}"/>
              </a:ext>
            </a:extLst>
          </p:cNvPr>
          <p:cNvGrpSpPr/>
          <p:nvPr/>
        </p:nvGrpSpPr>
        <p:grpSpPr>
          <a:xfrm>
            <a:off x="1392239" y="1053194"/>
            <a:ext cx="6216417" cy="3581772"/>
            <a:chOff x="1392239" y="1314451"/>
            <a:chExt cx="6216417" cy="35817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87B485-0842-4E6E-9CE9-E885A9BEDA0C}"/>
                </a:ext>
              </a:extLst>
            </p:cNvPr>
            <p:cNvSpPr/>
            <p:nvPr/>
          </p:nvSpPr>
          <p:spPr bwMode="auto">
            <a:xfrm>
              <a:off x="3086100" y="1314451"/>
              <a:ext cx="1379306" cy="347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31652B-B2F0-4DB8-8B8F-8705807859BD}"/>
                </a:ext>
              </a:extLst>
            </p:cNvPr>
            <p:cNvSpPr/>
            <p:nvPr/>
          </p:nvSpPr>
          <p:spPr bwMode="auto">
            <a:xfrm>
              <a:off x="6229350" y="1371601"/>
              <a:ext cx="1379306" cy="347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8" name="Can 3">
              <a:extLst>
                <a:ext uri="{FF2B5EF4-FFF2-40B4-BE49-F238E27FC236}">
                  <a16:creationId xmlns:a16="http://schemas.microsoft.com/office/drawing/2014/main" id="{BD63224E-643B-483B-B5B4-9AC3FD509FA4}"/>
                </a:ext>
              </a:extLst>
            </p:cNvPr>
            <p:cNvSpPr/>
            <p:nvPr/>
          </p:nvSpPr>
          <p:spPr>
            <a:xfrm>
              <a:off x="1402482" y="4171950"/>
              <a:ext cx="1340718" cy="58999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Storage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D08DAE-BCA3-4BFD-94B4-993E85DBF53D}"/>
                </a:ext>
              </a:extLst>
            </p:cNvPr>
            <p:cNvSpPr/>
            <p:nvPr/>
          </p:nvSpPr>
          <p:spPr>
            <a:xfrm>
              <a:off x="1392239" y="2914650"/>
              <a:ext cx="1314450" cy="8638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dk1"/>
                  </a:solidFill>
                </a:rPr>
                <a:t>Fhir Service</a:t>
              </a:r>
            </a:p>
          </p:txBody>
        </p:sp>
        <p:sp>
          <p:nvSpPr>
            <p:cNvPr id="10" name="Round Diagonal Corner Rectangle 8">
              <a:extLst>
                <a:ext uri="{FF2B5EF4-FFF2-40B4-BE49-F238E27FC236}">
                  <a16:creationId xmlns:a16="http://schemas.microsoft.com/office/drawing/2014/main" id="{CA334EC8-0AC4-4772-8A56-2F70378DA62D}"/>
                </a:ext>
              </a:extLst>
            </p:cNvPr>
            <p:cNvSpPr/>
            <p:nvPr/>
          </p:nvSpPr>
          <p:spPr>
            <a:xfrm>
              <a:off x="1421346" y="1371601"/>
              <a:ext cx="1470188" cy="36592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REST interface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9BAC1A-A407-40AB-9153-195E3FEA0833}"/>
                </a:ext>
              </a:extLst>
            </p:cNvPr>
            <p:cNvGrpSpPr/>
            <p:nvPr/>
          </p:nvGrpSpPr>
          <p:grpSpPr>
            <a:xfrm>
              <a:off x="3086099" y="1410254"/>
              <a:ext cx="1303375" cy="3401263"/>
              <a:chOff x="2926422" y="1828800"/>
              <a:chExt cx="1737835" cy="453501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1EB8D4-B1D0-4B34-8BFC-0047DDE17D8A}"/>
                  </a:ext>
                </a:extLst>
              </p:cNvPr>
              <p:cNvSpPr txBox="1"/>
              <p:nvPr/>
            </p:nvSpPr>
            <p:spPr>
              <a:xfrm>
                <a:off x="3124201" y="1828800"/>
                <a:ext cx="1468780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JSON/XML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BBB3DC-57C1-4FFE-97F0-95C456847AFC}"/>
                  </a:ext>
                </a:extLst>
              </p:cNvPr>
              <p:cNvSpPr txBox="1"/>
              <p:nvPr/>
            </p:nvSpPr>
            <p:spPr>
              <a:xfrm>
                <a:off x="2926422" y="4267198"/>
                <a:ext cx="1676398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POCO/POJO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3F4960-1E15-447C-84F2-FB55EC4C469E}"/>
                  </a:ext>
                </a:extLst>
              </p:cNvPr>
              <p:cNvSpPr txBox="1"/>
              <p:nvPr/>
            </p:nvSpPr>
            <p:spPr>
              <a:xfrm>
                <a:off x="3354149" y="5953448"/>
                <a:ext cx="951543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DBMS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5992B7-F4EE-4136-B70E-69291E72B3FD}"/>
                  </a:ext>
                </a:extLst>
              </p:cNvPr>
              <p:cNvSpPr txBox="1"/>
              <p:nvPr/>
            </p:nvSpPr>
            <p:spPr>
              <a:xfrm>
                <a:off x="3240578" y="5181600"/>
                <a:ext cx="122726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O-R Map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63EC8D-C68A-48F7-A02C-4BA136A8122A}"/>
                  </a:ext>
                </a:extLst>
              </p:cNvPr>
              <p:cNvSpPr txBox="1"/>
              <p:nvPr/>
            </p:nvSpPr>
            <p:spPr>
              <a:xfrm>
                <a:off x="3048001" y="3048000"/>
                <a:ext cx="1616256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FHIR Parser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B078D4C-99DA-4044-AE3D-2CE7CBCBBF52}"/>
                  </a:ext>
                </a:extLst>
              </p:cNvPr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47B81CE-AEB9-4148-B0A0-AE24A226C75A}"/>
                  </a:ext>
                </a:extLst>
              </p:cNvPr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F592041-E80F-4837-9CDC-F096C3D7C346}"/>
                  </a:ext>
                </a:extLst>
              </p:cNvPr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5FCC772-DFE8-4D62-B099-81FB28956A3C}"/>
                  </a:ext>
                </a:extLst>
              </p:cNvPr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861A77-0104-4B53-B186-B9E04B8C988F}"/>
                </a:ext>
              </a:extLst>
            </p:cNvPr>
            <p:cNvGrpSpPr/>
            <p:nvPr/>
          </p:nvGrpSpPr>
          <p:grpSpPr>
            <a:xfrm>
              <a:off x="4743447" y="1389633"/>
              <a:ext cx="1303375" cy="3506590"/>
              <a:chOff x="4526622" y="1828800"/>
              <a:chExt cx="1737834" cy="467545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F76C736-8A16-4A83-8310-6C2BCB4C9C4E}"/>
                  </a:ext>
                </a:extLst>
              </p:cNvPr>
              <p:cNvGrpSpPr/>
              <p:nvPr/>
            </p:nvGrpSpPr>
            <p:grpSpPr>
              <a:xfrm>
                <a:off x="4526622" y="1828800"/>
                <a:ext cx="1737834" cy="4057435"/>
                <a:chOff x="2926422" y="1828800"/>
                <a:chExt cx="1737834" cy="4057435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395EA5-AFE8-42D0-9D6A-D78CAC937257}"/>
                    </a:ext>
                  </a:extLst>
                </p:cNvPr>
                <p:cNvSpPr txBox="1"/>
                <p:nvPr/>
              </p:nvSpPr>
              <p:spPr>
                <a:xfrm>
                  <a:off x="3124201" y="1828800"/>
                  <a:ext cx="1468779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JSON/XML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24B17F0-1425-42AF-9CF0-69BB32D16B63}"/>
                    </a:ext>
                  </a:extLst>
                </p:cNvPr>
                <p:cNvSpPr txBox="1"/>
                <p:nvPr/>
              </p:nvSpPr>
              <p:spPr>
                <a:xfrm>
                  <a:off x="2926422" y="4267199"/>
                  <a:ext cx="1676398" cy="410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POCO/POJO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FF99988-C5BB-4220-9E1E-15D04D7B336C}"/>
                    </a:ext>
                  </a:extLst>
                </p:cNvPr>
                <p:cNvSpPr txBox="1"/>
                <p:nvPr/>
              </p:nvSpPr>
              <p:spPr>
                <a:xfrm>
                  <a:off x="3203777" y="5181601"/>
                  <a:ext cx="1216572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Serialize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83B22E3-9069-4CAA-A54B-9128D3959A99}"/>
                    </a:ext>
                  </a:extLst>
                </p:cNvPr>
                <p:cNvSpPr txBox="1"/>
                <p:nvPr/>
              </p:nvSpPr>
              <p:spPr>
                <a:xfrm>
                  <a:off x="3048001" y="3048001"/>
                  <a:ext cx="1616255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FHIR Parser</a:t>
                  </a: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8DB9A7BF-CCE1-46E0-BCDF-66080B14BB8C}"/>
                    </a:ext>
                  </a:extLst>
                </p:cNvPr>
                <p:cNvCxnSpPr/>
                <p:nvPr/>
              </p:nvCxnSpPr>
              <p:spPr>
                <a:xfrm>
                  <a:off x="3733800" y="2438400"/>
                  <a:ext cx="0" cy="54019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F3CC168E-5AFD-4DE1-8F58-0550598D4FFA}"/>
                    </a:ext>
                  </a:extLst>
                </p:cNvPr>
                <p:cNvCxnSpPr/>
                <p:nvPr/>
              </p:nvCxnSpPr>
              <p:spPr>
                <a:xfrm>
                  <a:off x="3733800" y="3480487"/>
                  <a:ext cx="0" cy="78671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66D8801D-D036-4A17-B6AC-950D0631EEB5}"/>
                    </a:ext>
                  </a:extLst>
                </p:cNvPr>
                <p:cNvCxnSpPr/>
                <p:nvPr/>
              </p:nvCxnSpPr>
              <p:spPr>
                <a:xfrm>
                  <a:off x="3733800" y="4712144"/>
                  <a:ext cx="0" cy="39325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5155E1F3-740B-423D-91FC-20452910E76E}"/>
                    </a:ext>
                  </a:extLst>
                </p:cNvPr>
                <p:cNvCxnSpPr/>
                <p:nvPr/>
              </p:nvCxnSpPr>
              <p:spPr>
                <a:xfrm>
                  <a:off x="3744074" y="5616136"/>
                  <a:ext cx="0" cy="27009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699534-9A16-4FF1-9042-629C5DD49019}"/>
                  </a:ext>
                </a:extLst>
              </p:cNvPr>
              <p:cNvSpPr txBox="1"/>
              <p:nvPr/>
            </p:nvSpPr>
            <p:spPr>
              <a:xfrm>
                <a:off x="4628125" y="5806626"/>
                <a:ext cx="1466641" cy="69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/>
                  <a:t>NoSql</a:t>
                </a:r>
                <a:br>
                  <a:rPr lang="en-US" sz="1400" b="1"/>
                </a:br>
                <a:r>
                  <a:rPr lang="en-US" sz="1400" b="1"/>
                  <a:t>(Xml/Json)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FF524BA-7EAF-451E-99F1-923E52164C14}"/>
                </a:ext>
              </a:extLst>
            </p:cNvPr>
            <p:cNvGrpSpPr/>
            <p:nvPr/>
          </p:nvGrpSpPr>
          <p:grpSpPr>
            <a:xfrm>
              <a:off x="6286502" y="1371600"/>
              <a:ext cx="1303375" cy="3401263"/>
              <a:chOff x="2926422" y="1828800"/>
              <a:chExt cx="1737833" cy="453501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7B897C-E19E-4033-B6A1-A747A5C9C496}"/>
                  </a:ext>
                </a:extLst>
              </p:cNvPr>
              <p:cNvSpPr txBox="1"/>
              <p:nvPr/>
            </p:nvSpPr>
            <p:spPr>
              <a:xfrm>
                <a:off x="3124201" y="1828800"/>
                <a:ext cx="146877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JSON/XML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5A6B97-7894-4E4E-898E-24D9B46BD138}"/>
                  </a:ext>
                </a:extLst>
              </p:cNvPr>
              <p:cNvSpPr txBox="1"/>
              <p:nvPr/>
            </p:nvSpPr>
            <p:spPr>
              <a:xfrm>
                <a:off x="2926422" y="4267198"/>
                <a:ext cx="1676398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POCO/POJO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4594B0-76B6-4EAF-B876-D28536113F47}"/>
                  </a:ext>
                </a:extLst>
              </p:cNvPr>
              <p:cNvSpPr txBox="1"/>
              <p:nvPr/>
            </p:nvSpPr>
            <p:spPr>
              <a:xfrm>
                <a:off x="3354149" y="5953448"/>
                <a:ext cx="95154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DBMS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9DF262-FAFE-428B-B03F-3B5B2220F6A1}"/>
                  </a:ext>
                </a:extLst>
              </p:cNvPr>
              <p:cNvSpPr txBox="1"/>
              <p:nvPr/>
            </p:nvSpPr>
            <p:spPr>
              <a:xfrm>
                <a:off x="3231222" y="5181600"/>
                <a:ext cx="121657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Serialize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63890F-79A9-4C8F-8189-631F7824AE0D}"/>
                  </a:ext>
                </a:extLst>
              </p:cNvPr>
              <p:cNvSpPr txBox="1"/>
              <p:nvPr/>
            </p:nvSpPr>
            <p:spPr>
              <a:xfrm>
                <a:off x="3048001" y="3048000"/>
                <a:ext cx="1616254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FHIR Parser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78B74A1-3C97-4A40-BA7B-38A9833B65F1}"/>
                  </a:ext>
                </a:extLst>
              </p:cNvPr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06855AC-CEC6-4BF9-A370-9CE3944A9599}"/>
                  </a:ext>
                </a:extLst>
              </p:cNvPr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F58D3A1-2335-45DA-98B2-40907216DC44}"/>
                  </a:ext>
                </a:extLst>
              </p:cNvPr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7FAF8DD-0BE5-46A3-B2D8-D6FF9C6E07EE}"/>
                  </a:ext>
                </a:extLst>
              </p:cNvPr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645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658F54-08D7-48ED-B4BF-13A154B89C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2022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408A53-C02A-457B-9898-8E6B4D1C23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2050" name="Picture 2" descr="Image showing the conformance resources">
            <a:extLst>
              <a:ext uri="{FF2B5EF4-FFF2-40B4-BE49-F238E27FC236}">
                <a16:creationId xmlns:a16="http://schemas.microsoft.com/office/drawing/2014/main" id="{81959F87-DF07-4FBE-B42C-8B7F0EC6F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30" y="0"/>
            <a:ext cx="6862762" cy="4691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02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4F4A-D979-469F-83C3-6D9EAC50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Bonus 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440DC-001D-436D-B44F-AFCD65C1AE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60EC9-067D-463C-8197-9F8B86C42E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823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F1BE-A090-4C93-A478-95EB141F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Combining paradigms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8493-E597-469B-80DD-6FDA95605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 requirement for a system to only support one paradigm</a:t>
            </a:r>
          </a:p>
          <a:p>
            <a:pPr lvl="1"/>
            <a:r>
              <a:rPr lang="en-US" dirty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dirty="0"/>
              <a:t>Data (generally) shared easily across paradigm boundaries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3CA2A-500F-422E-AB05-EB29F4EE6F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47E54-BEA6-43D8-9D0E-B7CA6A6650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0152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1B11-F5CE-4364-95D0-C9CCE4AF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Caveats with combining paradigms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EAE9F-FF3A-48A8-B86D-8AB7B92AB2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If updates come in via document, message or service, RESTful version id still needs to increment</a:t>
            </a:r>
          </a:p>
          <a:p>
            <a:r>
              <a:rPr lang="en-US" dirty="0"/>
              <a:t>Documents should typically be persisted whole, not reconstituted from parts</a:t>
            </a:r>
          </a:p>
          <a:p>
            <a:pPr lvl="1"/>
            <a:r>
              <a:rPr lang="en-US" dirty="0"/>
              <a:t>Ensures signature validity</a:t>
            </a:r>
          </a:p>
          <a:p>
            <a:pPr lvl="0"/>
            <a:r>
              <a:rPr lang="en-US" dirty="0"/>
              <a:t>Legacy messaging systems may not provide the metadata to easily expose or manipulate discrete resources via REST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B48B0-77E3-4361-A030-EA0EEB5999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85190-AFB7-4BA6-9643-34DC6AF141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90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6803-0288-43BD-BC2E-B65E046A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Exchange options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7FF41-3CD7-4EC9-B0E3-C9A18C0CC3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2022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A6F13-667E-4C73-B2B9-B4EFC2F68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C64AFC-4929-4AE8-A592-73A4D4C1559F}"/>
              </a:ext>
            </a:extLst>
          </p:cNvPr>
          <p:cNvGrpSpPr/>
          <p:nvPr/>
        </p:nvGrpSpPr>
        <p:grpSpPr>
          <a:xfrm>
            <a:off x="1637316" y="1383618"/>
            <a:ext cx="6020785" cy="2941081"/>
            <a:chOff x="1637316" y="1383618"/>
            <a:chExt cx="6020785" cy="294108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6D37258-F588-4875-8FDC-53889B0F128E}"/>
                </a:ext>
              </a:extLst>
            </p:cNvPr>
            <p:cNvCxnSpPr>
              <a:stCxn id="7" idx="0"/>
              <a:endCxn id="8" idx="2"/>
            </p:cNvCxnSpPr>
            <p:nvPr/>
          </p:nvCxnSpPr>
          <p:spPr bwMode="auto">
            <a:xfrm flipH="1" flipV="1">
              <a:off x="2471471" y="3209133"/>
              <a:ext cx="2939" cy="4370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7EB870-75BB-4519-8E57-B38947577829}"/>
                </a:ext>
              </a:extLst>
            </p:cNvPr>
            <p:cNvSpPr/>
            <p:nvPr/>
          </p:nvSpPr>
          <p:spPr bwMode="auto">
            <a:xfrm>
              <a:off x="2123370" y="3646153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F0A2CE-7650-41CA-869E-CA0F9D615D5C}"/>
                </a:ext>
              </a:extLst>
            </p:cNvPr>
            <p:cNvSpPr/>
            <p:nvPr/>
          </p:nvSpPr>
          <p:spPr bwMode="auto">
            <a:xfrm>
              <a:off x="1931410" y="2762408"/>
              <a:ext cx="1080120" cy="446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Broker</a:t>
              </a:r>
              <a:endParaRPr kumimoji="0" lang="nl-N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11B70FD-2B32-4D52-B89D-2F1FD222CAEE}"/>
                </a:ext>
              </a:extLst>
            </p:cNvPr>
            <p:cNvGrpSpPr/>
            <p:nvPr/>
          </p:nvGrpSpPr>
          <p:grpSpPr>
            <a:xfrm>
              <a:off x="1862898" y="1505168"/>
              <a:ext cx="502482" cy="1257240"/>
              <a:chOff x="4020988" y="2150421"/>
              <a:chExt cx="669976" cy="137915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E8BB138-6DE1-464C-AB37-F9BFC7E43CAD}"/>
                  </a:ext>
                </a:extLst>
              </p:cNvPr>
              <p:cNvCxnSpPr>
                <a:endCxn id="25" idx="4"/>
              </p:cNvCxnSpPr>
              <p:nvPr/>
            </p:nvCxnSpPr>
            <p:spPr bwMode="auto">
              <a:xfrm flipV="1">
                <a:off x="4355976" y="2711809"/>
                <a:ext cx="0" cy="81777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D09E438-2B88-4E27-8AC4-B52048E5CAFE}"/>
                  </a:ext>
                </a:extLst>
              </p:cNvPr>
              <p:cNvSpPr/>
              <p:nvPr/>
            </p:nvSpPr>
            <p:spPr bwMode="auto">
              <a:xfrm>
                <a:off x="4020988" y="2150421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F826C3-8A23-4FB9-BAC5-06346DE3D393}"/>
                </a:ext>
              </a:extLst>
            </p:cNvPr>
            <p:cNvSpPr/>
            <p:nvPr/>
          </p:nvSpPr>
          <p:spPr bwMode="auto">
            <a:xfrm>
              <a:off x="1637316" y="3151800"/>
              <a:ext cx="1674186" cy="117289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2A15023-50B3-4D3B-B86C-8BA4D127AE65}"/>
                </a:ext>
              </a:extLst>
            </p:cNvPr>
            <p:cNvGrpSpPr/>
            <p:nvPr/>
          </p:nvGrpSpPr>
          <p:grpSpPr>
            <a:xfrm>
              <a:off x="2527837" y="1953029"/>
              <a:ext cx="502482" cy="809379"/>
              <a:chOff x="3876972" y="2147531"/>
              <a:chExt cx="669976" cy="809379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A7DEF50-242A-418F-80F4-157C731724A7}"/>
                  </a:ext>
                </a:extLst>
              </p:cNvPr>
              <p:cNvCxnSpPr>
                <a:endCxn id="23" idx="4"/>
              </p:cNvCxnSpPr>
              <p:nvPr/>
            </p:nvCxnSpPr>
            <p:spPr bwMode="auto">
              <a:xfrm flipV="1">
                <a:off x="4211960" y="2658238"/>
                <a:ext cx="0" cy="29867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C0E1528-D08F-494A-9C33-EADE468643FA}"/>
                  </a:ext>
                </a:extLst>
              </p:cNvPr>
              <p:cNvSpPr/>
              <p:nvPr/>
            </p:nvSpPr>
            <p:spPr bwMode="auto">
              <a:xfrm>
                <a:off x="3876972" y="2147531"/>
                <a:ext cx="669976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F7B7B3-607C-43F7-92E1-F17B4FB52868}"/>
                </a:ext>
              </a:extLst>
            </p:cNvPr>
            <p:cNvSpPr/>
            <p:nvPr/>
          </p:nvSpPr>
          <p:spPr bwMode="auto">
            <a:xfrm>
              <a:off x="4019997" y="2363692"/>
              <a:ext cx="1080120" cy="7200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PHR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7E8FAC-3F85-40B0-BB0E-1C02E6B7F319}"/>
                </a:ext>
              </a:extLst>
            </p:cNvPr>
            <p:cNvCxnSpPr/>
            <p:nvPr/>
          </p:nvCxnSpPr>
          <p:spPr bwMode="auto">
            <a:xfrm flipV="1">
              <a:off x="4182015" y="1877639"/>
              <a:ext cx="0" cy="48605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AEA8AC-6E0E-4ECA-BF69-4B853ED3BCB9}"/>
                </a:ext>
              </a:extLst>
            </p:cNvPr>
            <p:cNvSpPr/>
            <p:nvPr/>
          </p:nvSpPr>
          <p:spPr bwMode="auto">
            <a:xfrm>
              <a:off x="3707904" y="1383618"/>
              <a:ext cx="1674186" cy="187220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DFCE34-D2DF-4CAE-9FAD-561058EFBED2}"/>
                </a:ext>
              </a:extLst>
            </p:cNvPr>
            <p:cNvSpPr/>
            <p:nvPr/>
          </p:nvSpPr>
          <p:spPr bwMode="auto">
            <a:xfrm>
              <a:off x="4484154" y="1874631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56E058-1A93-46D8-9297-FAEDEE0C0DBE}"/>
                </a:ext>
              </a:extLst>
            </p:cNvPr>
            <p:cNvSpPr/>
            <p:nvPr/>
          </p:nvSpPr>
          <p:spPr bwMode="auto">
            <a:xfrm>
              <a:off x="4134297" y="1505168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App</a:t>
              </a:r>
              <a:endParaRPr lang="nl-NL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5773E0-56D7-4602-B332-76D232102F7A}"/>
                </a:ext>
              </a:extLst>
            </p:cNvPr>
            <p:cNvSpPr/>
            <p:nvPr/>
          </p:nvSpPr>
          <p:spPr bwMode="auto">
            <a:xfrm>
              <a:off x="5889099" y="2108596"/>
              <a:ext cx="1769002" cy="134431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037882-DC3E-4C32-B721-581352507376}"/>
                </a:ext>
              </a:extLst>
            </p:cNvPr>
            <p:cNvSpPr/>
            <p:nvPr/>
          </p:nvSpPr>
          <p:spPr bwMode="auto">
            <a:xfrm>
              <a:off x="6169118" y="3229552"/>
              <a:ext cx="1080120" cy="446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Comm</a:t>
              </a:r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.</a:t>
              </a:r>
            </a:p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Interface</a:t>
              </a:r>
              <a:endParaRPr lang="nl-NL" sz="12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CECB5B-1059-49BC-851A-9479F9DCC5DC}"/>
                </a:ext>
              </a:extLst>
            </p:cNvPr>
            <p:cNvSpPr/>
            <p:nvPr/>
          </p:nvSpPr>
          <p:spPr bwMode="auto">
            <a:xfrm>
              <a:off x="6172200" y="3675418"/>
              <a:ext cx="1080120" cy="54255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DB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049901-9235-41F5-92F8-9E4B851A1098}"/>
                </a:ext>
              </a:extLst>
            </p:cNvPr>
            <p:cNvCxnSpPr>
              <a:stCxn id="18" idx="0"/>
              <a:endCxn id="21" idx="4"/>
            </p:cNvCxnSpPr>
            <p:nvPr/>
          </p:nvCxnSpPr>
          <p:spPr bwMode="auto">
            <a:xfrm flipV="1">
              <a:off x="6709178" y="2796696"/>
              <a:ext cx="0" cy="43285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453FEB-8597-420A-8AB9-E55484DB6A62}"/>
                </a:ext>
              </a:extLst>
            </p:cNvPr>
            <p:cNvSpPr/>
            <p:nvPr/>
          </p:nvSpPr>
          <p:spPr bwMode="auto">
            <a:xfrm>
              <a:off x="6358139" y="2277964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81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13849</TotalTime>
  <Words>1667</Words>
  <Application>Microsoft Office PowerPoint</Application>
  <PresentationFormat>On-screen Show (16:9)</PresentationFormat>
  <Paragraphs>201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Applied FHIR for Designers Q&amp;A</vt:lpstr>
      <vt:lpstr>Questions?</vt:lpstr>
      <vt:lpstr>Learning Objectives</vt:lpstr>
      <vt:lpstr>From wire to store</vt:lpstr>
      <vt:lpstr>PowerPoint Presentation</vt:lpstr>
      <vt:lpstr>Bonus content</vt:lpstr>
      <vt:lpstr>Combining paradigms</vt:lpstr>
      <vt:lpstr>Caveats with combining paradigms</vt:lpstr>
      <vt:lpstr>Exchange options</vt:lpstr>
      <vt:lpstr>Repository model</vt:lpstr>
      <vt:lpstr>Beyond Exchange</vt:lpstr>
      <vt:lpstr>Variable Server capabilities</vt:lpstr>
      <vt:lpstr>Variable Server capabilities (cont’d)</vt:lpstr>
      <vt:lpstr>Prohibiting data elements</vt:lpstr>
      <vt:lpstr>Interoperating with legacy</vt:lpstr>
      <vt:lpstr>Estimating</vt:lpstr>
      <vt:lpstr>Bundle decisions</vt:lpstr>
      <vt:lpstr>Missing data</vt:lpstr>
      <vt:lpstr>Looping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386</cp:revision>
  <dcterms:created xsi:type="dcterms:W3CDTF">2019-03-22T18:05:01Z</dcterms:created>
  <dcterms:modified xsi:type="dcterms:W3CDTF">2022-04-21T01:52:21Z</dcterms:modified>
</cp:coreProperties>
</file>