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73" r:id="rId3"/>
    <p:sldId id="374" r:id="rId4"/>
    <p:sldId id="401" r:id="rId5"/>
    <p:sldId id="288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CBE"/>
    <a:srgbClr val="000000"/>
    <a:srgbClr val="747679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68" autoAdjust="0"/>
    <p:restoredTop sz="86409" autoAdjust="0"/>
  </p:normalViewPr>
  <p:slideViewPr>
    <p:cSldViewPr snapToGrid="0" snapToObjects="1">
      <p:cViewPr varScale="1">
        <p:scale>
          <a:sx n="139" d="100"/>
          <a:sy n="139" d="100"/>
        </p:scale>
        <p:origin x="411" y="72"/>
      </p:cViewPr>
      <p:guideLst/>
    </p:cSldViewPr>
  </p:slideViewPr>
  <p:outlineViewPr>
    <p:cViewPr>
      <p:scale>
        <a:sx n="33" d="100"/>
        <a:sy n="33" d="100"/>
      </p:scale>
      <p:origin x="0" y="-277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97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34" y="214124"/>
            <a:ext cx="870966" cy="89622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2022-04-02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400050" y="1085850"/>
            <a:ext cx="8401050" cy="2285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7534"/>
            <a:ext cx="7200900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0" y="4656939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29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chat.fhi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HL7 Interoperability</a:t>
            </a:r>
            <a:br>
              <a:rPr lang="en-US" noProof="0" dirty="0"/>
            </a:br>
            <a:r>
              <a:rPr lang="en-US" noProof="0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97B2F-4239-498D-8D19-FC2216A5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Gaia-X – Enable the future of Health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F5492-84D3-49F7-B736-B4A7A8B85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Apr. 4, 2022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Complexity Model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00250" y="1314450"/>
            <a:ext cx="0" cy="314325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00250" y="4457700"/>
            <a:ext cx="497205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9"/>
          <p:cNvSpPr txBox="1">
            <a:spLocks noChangeArrowheads="1"/>
          </p:cNvSpPr>
          <p:nvPr/>
        </p:nvSpPr>
        <p:spPr bwMode="auto">
          <a:xfrm rot="-5400000">
            <a:off x="777537" y="2678326"/>
            <a:ext cx="18084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AU" altLang="en-US" sz="2100" dirty="0"/>
              <a:t>Difficulty (log)</a:t>
            </a: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3086100" y="4572001"/>
            <a:ext cx="209704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AU" altLang="en-US" sz="2100" dirty="0"/>
              <a:t>Semantic Depth</a:t>
            </a:r>
          </a:p>
        </p:txBody>
      </p:sp>
      <p:sp>
        <p:nvSpPr>
          <p:cNvPr id="12" name="Oval 11"/>
          <p:cNvSpPr/>
          <p:nvPr/>
        </p:nvSpPr>
        <p:spPr>
          <a:xfrm>
            <a:off x="2114550" y="3743325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HTTP / HTML</a:t>
            </a:r>
          </a:p>
        </p:txBody>
      </p:sp>
      <p:sp>
        <p:nvSpPr>
          <p:cNvPr id="13" name="Oval 12"/>
          <p:cNvSpPr/>
          <p:nvPr/>
        </p:nvSpPr>
        <p:spPr>
          <a:xfrm>
            <a:off x="2343150" y="2700338"/>
            <a:ext cx="6858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XML</a:t>
            </a:r>
          </a:p>
        </p:txBody>
      </p:sp>
      <p:sp>
        <p:nvSpPr>
          <p:cNvPr id="14" name="Oval 13"/>
          <p:cNvSpPr/>
          <p:nvPr/>
        </p:nvSpPr>
        <p:spPr>
          <a:xfrm>
            <a:off x="2571750" y="1828801"/>
            <a:ext cx="685800" cy="42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WS</a:t>
            </a:r>
          </a:p>
        </p:txBody>
      </p:sp>
      <p:sp>
        <p:nvSpPr>
          <p:cNvPr id="15" name="Oval 14"/>
          <p:cNvSpPr/>
          <p:nvPr/>
        </p:nvSpPr>
        <p:spPr>
          <a:xfrm>
            <a:off x="3886200" y="3429000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HL7 v2</a:t>
            </a:r>
          </a:p>
        </p:txBody>
      </p:sp>
      <p:sp>
        <p:nvSpPr>
          <p:cNvPr id="16" name="Oval 15"/>
          <p:cNvSpPr/>
          <p:nvPr/>
        </p:nvSpPr>
        <p:spPr>
          <a:xfrm>
            <a:off x="6229350" y="114300"/>
            <a:ext cx="1028700" cy="342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Snomed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258050" y="57150"/>
            <a:ext cx="114300" cy="571500"/>
          </a:xfrm>
          <a:prstGeom prst="straightConnector1">
            <a:avLst/>
          </a:prstGeom>
          <a:ln w="57150">
            <a:solidFill>
              <a:srgbClr val="A2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14900" y="2450306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CDA</a:t>
            </a:r>
          </a:p>
        </p:txBody>
      </p:sp>
      <p:sp>
        <p:nvSpPr>
          <p:cNvPr id="21" name="Oval 20"/>
          <p:cNvSpPr/>
          <p:nvPr/>
        </p:nvSpPr>
        <p:spPr>
          <a:xfrm>
            <a:off x="5815013" y="850106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 HL7 V3</a:t>
            </a:r>
          </a:p>
        </p:txBody>
      </p:sp>
      <p:sp>
        <p:nvSpPr>
          <p:cNvPr id="22" name="Oval 21"/>
          <p:cNvSpPr/>
          <p:nvPr/>
        </p:nvSpPr>
        <p:spPr>
          <a:xfrm>
            <a:off x="5657850" y="1683544"/>
            <a:ext cx="8001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openEHR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60269" y="3350419"/>
            <a:ext cx="728663" cy="6286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3473055"/>
            <a:ext cx="70724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1600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How?</a:t>
            </a:r>
          </a:p>
        </p:txBody>
      </p:sp>
      <p:sp>
        <p:nvSpPr>
          <p:cNvPr id="19" name="Oval 18"/>
          <p:cNvSpPr/>
          <p:nvPr/>
        </p:nvSpPr>
        <p:spPr>
          <a:xfrm>
            <a:off x="1657350" y="4257675"/>
            <a:ext cx="685800" cy="400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sz="11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420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– Key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noProof="0" dirty="0"/>
              <a:t>Focus on </a:t>
            </a:r>
            <a:r>
              <a:rPr lang="en-US" b="1" noProof="0" dirty="0"/>
              <a:t>Implementers</a:t>
            </a:r>
          </a:p>
          <a:p>
            <a:pPr lvl="0"/>
            <a:r>
              <a:rPr lang="en-US" noProof="0" dirty="0"/>
              <a:t>Target support for </a:t>
            </a:r>
            <a:r>
              <a:rPr lang="en-US" b="1" noProof="0" dirty="0"/>
              <a:t>common</a:t>
            </a:r>
            <a:r>
              <a:rPr lang="en-US" noProof="0" dirty="0"/>
              <a:t> </a:t>
            </a:r>
            <a:r>
              <a:rPr lang="en-US" b="1" noProof="0" dirty="0"/>
              <a:t>scenarios</a:t>
            </a:r>
          </a:p>
          <a:p>
            <a:r>
              <a:rPr lang="en-US" noProof="0" dirty="0"/>
              <a:t>Leverage cross-industry </a:t>
            </a:r>
            <a:r>
              <a:rPr lang="en-US" b="1" noProof="0" dirty="0"/>
              <a:t>web technologies</a:t>
            </a:r>
          </a:p>
          <a:p>
            <a:r>
              <a:rPr lang="en-US" noProof="0" dirty="0"/>
              <a:t>Require </a:t>
            </a:r>
            <a:r>
              <a:rPr lang="en-US" b="1" noProof="0" dirty="0"/>
              <a:t>human readability</a:t>
            </a:r>
            <a:r>
              <a:rPr lang="en-US" noProof="0" dirty="0"/>
              <a:t> as base level of interoperability</a:t>
            </a:r>
          </a:p>
          <a:p>
            <a:r>
              <a:rPr lang="en-US" noProof="0" dirty="0"/>
              <a:t>Make content </a:t>
            </a:r>
            <a:r>
              <a:rPr lang="en-US" b="1" noProof="0" dirty="0"/>
              <a:t>freely available</a:t>
            </a:r>
          </a:p>
          <a:p>
            <a:r>
              <a:rPr lang="en-US" b="0" noProof="0" dirty="0"/>
              <a:t>Support multiple </a:t>
            </a:r>
            <a:r>
              <a:rPr lang="en-US" b="1" noProof="0" dirty="0"/>
              <a:t>paradigms </a:t>
            </a:r>
            <a:r>
              <a:rPr lang="en-US" b="0" noProof="0" dirty="0"/>
              <a:t>&amp; architectures</a:t>
            </a:r>
          </a:p>
          <a:p>
            <a:pPr>
              <a:defRPr/>
            </a:pPr>
            <a:r>
              <a:rPr lang="en-US" dirty="0"/>
              <a:t>Demonstrate best practice </a:t>
            </a:r>
            <a:r>
              <a:rPr lang="en-US" b="1" dirty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4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0077-9C1E-425D-89E4-A6902D67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keys to modern interoperability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8E17-C89F-4C31-B968-509225AE6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Extensibility</a:t>
            </a:r>
          </a:p>
          <a:p>
            <a:r>
              <a:rPr lang="en-US" dirty="0"/>
              <a:t>Discoverability</a:t>
            </a:r>
          </a:p>
          <a:p>
            <a:r>
              <a:rPr lang="en-US" dirty="0"/>
              <a:t>Provenance</a:t>
            </a:r>
          </a:p>
          <a:p>
            <a:r>
              <a:rPr lang="en-US" dirty="0"/>
              <a:t>Data tagging</a:t>
            </a:r>
          </a:p>
          <a:p>
            <a:r>
              <a:rPr lang="en-US" dirty="0"/>
              <a:t>Computable profiling</a:t>
            </a:r>
          </a:p>
          <a:p>
            <a:r>
              <a:rPr lang="en-US" dirty="0"/>
              <a:t>Shared registries</a:t>
            </a:r>
          </a:p>
          <a:p>
            <a:r>
              <a:rPr lang="en-US" dirty="0"/>
              <a:t>Flexibility in sharing approaches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AEFC4-79E1-44E9-9F5C-E7D757FF73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2513D-0E2B-4CC3-851E-C99BCDBE9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63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/>
          <a:lstStyle/>
          <a:p>
            <a:r>
              <a:rPr lang="en-CA" dirty="0"/>
              <a:t>Contact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/>
          <a:lstStyle/>
          <a:p>
            <a:r>
              <a:rPr lang="en-CA">
                <a:hlinkClick r:id="rId3"/>
              </a:rPr>
              <a:t>lloyd.mckenzie@accenture.com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7241</TotalTime>
  <Words>143</Words>
  <Application>Microsoft Office PowerPoint</Application>
  <PresentationFormat>On-screen Show (16:9)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HL7 Interoperability lessons learned</vt:lpstr>
      <vt:lpstr>Complexity Model</vt:lpstr>
      <vt:lpstr>FHIR – Key differences</vt:lpstr>
      <vt:lpstr>Other keys to modern interoperability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172</cp:revision>
  <dcterms:created xsi:type="dcterms:W3CDTF">2019-03-22T18:05:01Z</dcterms:created>
  <dcterms:modified xsi:type="dcterms:W3CDTF">2022-04-02T19:06:26Z</dcterms:modified>
</cp:coreProperties>
</file>