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3" r:id="rId2"/>
    <p:sldId id="372" r:id="rId3"/>
    <p:sldId id="373" r:id="rId4"/>
    <p:sldId id="374" r:id="rId5"/>
    <p:sldId id="397" r:id="rId6"/>
    <p:sldId id="292" r:id="rId7"/>
    <p:sldId id="293" r:id="rId8"/>
    <p:sldId id="398" r:id="rId9"/>
    <p:sldId id="399" r:id="rId10"/>
    <p:sldId id="362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8/27/2019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8/27/2019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8/27/2019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2019-08-27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400050" y="1085850"/>
            <a:ext cx="8401050" cy="2285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7534"/>
            <a:ext cx="7200900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0" y="4656939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2019-08-27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9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2019-08-27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8/27/2019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CDISC FHIR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2D18B-69C8-48FB-B473-8448154B7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8BE1-736E-4CC4-817E-BB768E5CC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August 9, 2019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AU" sz="2100" dirty="0">
                <a:hlinkClick r:id="rId2"/>
              </a:rPr>
              <a:t>http://hl7.org/fhir</a:t>
            </a:r>
            <a:r>
              <a:rPr lang="en-AU" sz="2100" dirty="0"/>
              <a:t>	    	   			</a:t>
            </a:r>
            <a:r>
              <a:rPr lang="en-AU" sz="2100" dirty="0">
                <a:hlinkClick r:id="rId3"/>
              </a:rPr>
              <a:t>lmckenzie@gevityinc.com</a:t>
            </a:r>
            <a:r>
              <a:rPr lang="en-AU" sz="21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A98FA-C45F-463C-8A1D-444B6BCB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FHIR?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09E5-9B5F-4E6C-ACEB-7000FD322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Healthcare interoperability standard</a:t>
            </a:r>
          </a:p>
          <a:p>
            <a:r>
              <a:rPr lang="en-CA" dirty="0"/>
              <a:t>Community</a:t>
            </a:r>
          </a:p>
          <a:p>
            <a:r>
              <a:rPr lang="en-CA" dirty="0"/>
              <a:t>Platform</a:t>
            </a:r>
          </a:p>
          <a:p>
            <a:r>
              <a:rPr lang="en-CA" dirty="0"/>
              <a:t>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DE03D-D3EB-4429-9AF6-A157214AD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noProof="0" dirty="0"/>
              <a:t>Complexity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00250" y="1314450"/>
            <a:ext cx="0" cy="314325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0250" y="4457700"/>
            <a:ext cx="497205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9"/>
          <p:cNvSpPr txBox="1">
            <a:spLocks noChangeArrowheads="1"/>
          </p:cNvSpPr>
          <p:nvPr/>
        </p:nvSpPr>
        <p:spPr bwMode="auto">
          <a:xfrm rot="-5400000">
            <a:off x="777537" y="2678326"/>
            <a:ext cx="18084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AU" altLang="en-US" sz="2100" dirty="0"/>
              <a:t>Difficulty (log)</a:t>
            </a: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3086100" y="4572001"/>
            <a:ext cx="20970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AU" altLang="en-US" sz="2100" dirty="0"/>
              <a:t>Semantic Depth</a:t>
            </a:r>
          </a:p>
        </p:txBody>
      </p:sp>
      <p:sp>
        <p:nvSpPr>
          <p:cNvPr id="12" name="Oval 11"/>
          <p:cNvSpPr/>
          <p:nvPr/>
        </p:nvSpPr>
        <p:spPr>
          <a:xfrm>
            <a:off x="2114550" y="3743325"/>
            <a:ext cx="9715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HTTP / HTML</a:t>
            </a:r>
          </a:p>
        </p:txBody>
      </p:sp>
      <p:sp>
        <p:nvSpPr>
          <p:cNvPr id="13" name="Oval 12"/>
          <p:cNvSpPr/>
          <p:nvPr/>
        </p:nvSpPr>
        <p:spPr>
          <a:xfrm>
            <a:off x="2343149" y="2700338"/>
            <a:ext cx="742945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XML</a:t>
            </a:r>
          </a:p>
        </p:txBody>
      </p:sp>
      <p:sp>
        <p:nvSpPr>
          <p:cNvPr id="14" name="Oval 13"/>
          <p:cNvSpPr/>
          <p:nvPr/>
        </p:nvSpPr>
        <p:spPr>
          <a:xfrm>
            <a:off x="2571750" y="1828801"/>
            <a:ext cx="685800" cy="42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WS</a:t>
            </a:r>
          </a:p>
        </p:txBody>
      </p:sp>
      <p:sp>
        <p:nvSpPr>
          <p:cNvPr id="15" name="Oval 14"/>
          <p:cNvSpPr/>
          <p:nvPr/>
        </p:nvSpPr>
        <p:spPr>
          <a:xfrm>
            <a:off x="3886200" y="3429000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HL7 v2</a:t>
            </a:r>
          </a:p>
        </p:txBody>
      </p:sp>
      <p:sp>
        <p:nvSpPr>
          <p:cNvPr id="16" name="Oval 15"/>
          <p:cNvSpPr/>
          <p:nvPr/>
        </p:nvSpPr>
        <p:spPr>
          <a:xfrm>
            <a:off x="6155635" y="114300"/>
            <a:ext cx="1102415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Snomed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58050" y="57150"/>
            <a:ext cx="114300" cy="571500"/>
          </a:xfrm>
          <a:prstGeom prst="straightConnector1">
            <a:avLst/>
          </a:prstGeom>
          <a:ln w="57150">
            <a:solidFill>
              <a:srgbClr val="A2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14900" y="2450306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CDA</a:t>
            </a:r>
          </a:p>
        </p:txBody>
      </p:sp>
      <p:sp>
        <p:nvSpPr>
          <p:cNvPr id="21" name="Oval 20"/>
          <p:cNvSpPr/>
          <p:nvPr/>
        </p:nvSpPr>
        <p:spPr>
          <a:xfrm>
            <a:off x="5815013" y="850106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 HL7 V3</a:t>
            </a:r>
          </a:p>
        </p:txBody>
      </p:sp>
      <p:sp>
        <p:nvSpPr>
          <p:cNvPr id="22" name="Oval 21"/>
          <p:cNvSpPr/>
          <p:nvPr/>
        </p:nvSpPr>
        <p:spPr>
          <a:xfrm>
            <a:off x="5657850" y="1683544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openEHR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0269" y="3350419"/>
            <a:ext cx="728663" cy="6286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473055"/>
            <a:ext cx="774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How?</a:t>
            </a:r>
          </a:p>
        </p:txBody>
      </p:sp>
      <p:sp>
        <p:nvSpPr>
          <p:cNvPr id="19" name="Oval 18"/>
          <p:cNvSpPr/>
          <p:nvPr/>
        </p:nvSpPr>
        <p:spPr>
          <a:xfrm>
            <a:off x="1657350" y="4257675"/>
            <a:ext cx="6858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2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203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– Key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noProof="0" dirty="0"/>
              <a:t>Focus on </a:t>
            </a:r>
            <a:r>
              <a:rPr lang="en-US" b="1" noProof="0" dirty="0"/>
              <a:t>Implementers</a:t>
            </a:r>
          </a:p>
          <a:p>
            <a:pPr lvl="0"/>
            <a:r>
              <a:rPr lang="en-US" noProof="0" dirty="0"/>
              <a:t>Target support for </a:t>
            </a:r>
            <a:r>
              <a:rPr lang="en-US" b="1" noProof="0" dirty="0"/>
              <a:t>common</a:t>
            </a:r>
            <a:r>
              <a:rPr lang="en-US" noProof="0" dirty="0"/>
              <a:t> </a:t>
            </a:r>
            <a:r>
              <a:rPr lang="en-US" b="1" noProof="0" dirty="0"/>
              <a:t>scenarios</a:t>
            </a:r>
          </a:p>
          <a:p>
            <a:r>
              <a:rPr lang="en-US" noProof="0" dirty="0"/>
              <a:t>Leverage cross-industry </a:t>
            </a:r>
            <a:r>
              <a:rPr lang="en-US" b="1" noProof="0" dirty="0"/>
              <a:t>web technologies</a:t>
            </a:r>
          </a:p>
          <a:p>
            <a:r>
              <a:rPr lang="en-US" noProof="0" dirty="0"/>
              <a:t>Require </a:t>
            </a:r>
            <a:r>
              <a:rPr lang="en-US" b="1" noProof="0" dirty="0"/>
              <a:t>human readability</a:t>
            </a:r>
            <a:r>
              <a:rPr lang="en-US" noProof="0" dirty="0"/>
              <a:t> as base level of interoperability</a:t>
            </a:r>
          </a:p>
          <a:p>
            <a:r>
              <a:rPr lang="en-US" noProof="0" dirty="0"/>
              <a:t>Make content </a:t>
            </a:r>
            <a:r>
              <a:rPr lang="en-US" b="1" noProof="0" dirty="0"/>
              <a:t>freely available</a:t>
            </a:r>
          </a:p>
          <a:p>
            <a:r>
              <a:rPr lang="en-US" b="0" noProof="0" dirty="0"/>
              <a:t>Support multiple </a:t>
            </a:r>
            <a:r>
              <a:rPr lang="en-US" b="1" noProof="0" dirty="0"/>
              <a:t>paradigms </a:t>
            </a:r>
            <a:r>
              <a:rPr lang="en-US" b="0" noProof="0" dirty="0"/>
              <a:t>&amp;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56AF-587A-496B-953F-E7B78BC1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AA9E-6F6C-4A71-A017-17C1AC1FD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Guidance &amp; support</a:t>
            </a:r>
          </a:p>
          <a:p>
            <a:pPr lvl="1"/>
            <a:r>
              <a:rPr lang="en-CA" dirty="0"/>
              <a:t>http://chat.fhir.org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 err="1"/>
              <a:t>Connectathons</a:t>
            </a:r>
            <a:endParaRPr lang="en-CA" dirty="0"/>
          </a:p>
          <a:p>
            <a:r>
              <a:rPr lang="en-CA" dirty="0"/>
              <a:t>Tools</a:t>
            </a:r>
          </a:p>
          <a:p>
            <a:r>
              <a:rPr lang="en-CA" dirty="0"/>
              <a:t>Consensus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DADE-7725-4D8E-82DF-82830E07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(c) 2018 HL7 ® Int’l.  HL7, Health Level Seven, FHIR, &amp; FHIR Logo are registered trademarks of HL7 International.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EEF6E-831A-462A-87D6-BBD30FD13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D052DA7-EF56-416C-A70E-7869FBF3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95" y="1452243"/>
            <a:ext cx="5143005" cy="2615585"/>
          </a:xfrm>
          <a:prstGeom prst="rect">
            <a:avLst/>
          </a:prstGeom>
        </p:spPr>
      </p:pic>
      <p:pic>
        <p:nvPicPr>
          <p:cNvPr id="2056" name="Picture 8" descr="Image result for stackoverflow logo">
            <a:extLst>
              <a:ext uri="{FF2B5EF4-FFF2-40B4-BE49-F238E27FC236}">
                <a16:creationId xmlns:a16="http://schemas.microsoft.com/office/drawing/2014/main" id="{4127E3CD-73FC-4FD1-9AA3-51909BF8F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8" y="2153463"/>
            <a:ext cx="1713432" cy="4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7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562">
            <a:extLst>
              <a:ext uri="{FF2B5EF4-FFF2-40B4-BE49-F238E27FC236}">
                <a16:creationId xmlns:a16="http://schemas.microsoft.com/office/drawing/2014/main" id="{9EA31835-0A5D-482B-9555-F910C71D8EAA}"/>
              </a:ext>
            </a:extLst>
          </p:cNvPr>
          <p:cNvSpPr/>
          <p:nvPr/>
        </p:nvSpPr>
        <p:spPr>
          <a:xfrm>
            <a:off x="3089883" y="4387592"/>
            <a:ext cx="1376550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</a:pPr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0CBEF-D6FA-4E2B-B8ED-B125A2E34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3D2D-5544-465F-BBCA-8D80EBF88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Shape 511">
            <a:extLst>
              <a:ext uri="{FF2B5EF4-FFF2-40B4-BE49-F238E27FC236}">
                <a16:creationId xmlns:a16="http://schemas.microsoft.com/office/drawing/2014/main" id="{480C85B3-AA36-414F-9EB4-88BB162BCC00}"/>
              </a:ext>
            </a:extLst>
          </p:cNvPr>
          <p:cNvSpPr/>
          <p:nvPr/>
        </p:nvSpPr>
        <p:spPr>
          <a:xfrm>
            <a:off x="1799002" y="3213684"/>
            <a:ext cx="2556899" cy="38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MU-oriented</a:t>
            </a:r>
            <a:b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FHIR Data Profiles</a:t>
            </a:r>
          </a:p>
        </p:txBody>
      </p:sp>
      <p:sp>
        <p:nvSpPr>
          <p:cNvPr id="5" name="Shape 512">
            <a:extLst>
              <a:ext uri="{FF2B5EF4-FFF2-40B4-BE49-F238E27FC236}">
                <a16:creationId xmlns:a16="http://schemas.microsoft.com/office/drawing/2014/main" id="{1B1BD943-5478-43F8-8CE5-E50DAC32D8E9}"/>
              </a:ext>
            </a:extLst>
          </p:cNvPr>
          <p:cNvSpPr/>
          <p:nvPr/>
        </p:nvSpPr>
        <p:spPr>
          <a:xfrm>
            <a:off x="1799002" y="2651630"/>
            <a:ext cx="2556899" cy="50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>
              <a:solidFill>
                <a:srgbClr val="00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" name="Shape 513">
            <a:extLst>
              <a:ext uri="{FF2B5EF4-FFF2-40B4-BE49-F238E27FC236}">
                <a16:creationId xmlns:a16="http://schemas.microsoft.com/office/drawing/2014/main" id="{B6F1E154-7853-4056-BA22-426A830D5983}"/>
              </a:ext>
            </a:extLst>
          </p:cNvPr>
          <p:cNvSpPr/>
          <p:nvPr/>
        </p:nvSpPr>
        <p:spPr>
          <a:xfrm>
            <a:off x="2158168" y="1287062"/>
            <a:ext cx="2383874" cy="87277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</a:pP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514">
            <a:extLst>
              <a:ext uri="{FF2B5EF4-FFF2-40B4-BE49-F238E27FC236}">
                <a16:creationId xmlns:a16="http://schemas.microsoft.com/office/drawing/2014/main" id="{853D8089-4DEA-4FA0-821D-45C7D1B83485}"/>
              </a:ext>
            </a:extLst>
          </p:cNvPr>
          <p:cNvGrpSpPr/>
          <p:nvPr/>
        </p:nvGrpSpPr>
        <p:grpSpPr>
          <a:xfrm>
            <a:off x="1834402" y="3959698"/>
            <a:ext cx="1169775" cy="387899"/>
            <a:chOff x="976100" y="4309350"/>
            <a:chExt cx="1559700" cy="517199"/>
          </a:xfrm>
        </p:grpSpPr>
        <p:sp>
          <p:nvSpPr>
            <p:cNvPr id="8" name="Shape 515">
              <a:extLst>
                <a:ext uri="{FF2B5EF4-FFF2-40B4-BE49-F238E27FC236}">
                  <a16:creationId xmlns:a16="http://schemas.microsoft.com/office/drawing/2014/main" id="{5ADD098B-B87D-403E-B252-C4BFF8E54549}"/>
                </a:ext>
              </a:extLst>
            </p:cNvPr>
            <p:cNvSpPr/>
            <p:nvPr/>
          </p:nvSpPr>
          <p:spPr>
            <a:xfrm>
              <a:off x="976100" y="4309350"/>
              <a:ext cx="15597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9" name="Shape 516">
              <a:extLst>
                <a:ext uri="{FF2B5EF4-FFF2-40B4-BE49-F238E27FC236}">
                  <a16:creationId xmlns:a16="http://schemas.microsoft.com/office/drawing/2014/main" id="{6C0C1AC9-DD6D-4750-8DCE-3729AFC5225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7347" y="4404441"/>
              <a:ext cx="1204800" cy="316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Shape 517">
            <a:extLst>
              <a:ext uri="{FF2B5EF4-FFF2-40B4-BE49-F238E27FC236}">
                <a16:creationId xmlns:a16="http://schemas.microsoft.com/office/drawing/2014/main" id="{D50E8561-26D6-4E19-8843-DA60CA5D4B83}"/>
              </a:ext>
            </a:extLst>
          </p:cNvPr>
          <p:cNvGrpSpPr/>
          <p:nvPr/>
        </p:nvGrpSpPr>
        <p:grpSpPr>
          <a:xfrm>
            <a:off x="3089883" y="3947041"/>
            <a:ext cx="1376550" cy="396225"/>
            <a:chOff x="3031075" y="4292475"/>
            <a:chExt cx="1835400" cy="528300"/>
          </a:xfrm>
        </p:grpSpPr>
        <p:sp>
          <p:nvSpPr>
            <p:cNvPr id="11" name="Shape 518">
              <a:extLst>
                <a:ext uri="{FF2B5EF4-FFF2-40B4-BE49-F238E27FC236}">
                  <a16:creationId xmlns:a16="http://schemas.microsoft.com/office/drawing/2014/main" id="{5293E102-3D34-4651-B830-B21CF15AB7AD}"/>
                </a:ext>
              </a:extLst>
            </p:cNvPr>
            <p:cNvSpPr/>
            <p:nvPr/>
          </p:nvSpPr>
          <p:spPr>
            <a:xfrm>
              <a:off x="3031075" y="4292475"/>
              <a:ext cx="18354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2" name="Shape 519">
              <a:extLst>
                <a:ext uri="{FF2B5EF4-FFF2-40B4-BE49-F238E27FC236}">
                  <a16:creationId xmlns:a16="http://schemas.microsoft.com/office/drawing/2014/main" id="{305510FB-FE1C-49C0-99A3-129AD148E0B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0619" y="4393737"/>
              <a:ext cx="1668600" cy="350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" name="Shape 520">
            <a:extLst>
              <a:ext uri="{FF2B5EF4-FFF2-40B4-BE49-F238E27FC236}">
                <a16:creationId xmlns:a16="http://schemas.microsoft.com/office/drawing/2014/main" id="{E3C5139E-B688-4936-9223-5D1BD1DDD3C2}"/>
              </a:ext>
            </a:extLst>
          </p:cNvPr>
          <p:cNvCxnSpPr/>
          <p:nvPr/>
        </p:nvCxnSpPr>
        <p:spPr>
          <a:xfrm>
            <a:off x="3108892" y="2373622"/>
            <a:ext cx="1658024" cy="314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" name="Shape 521">
            <a:extLst>
              <a:ext uri="{FF2B5EF4-FFF2-40B4-BE49-F238E27FC236}">
                <a16:creationId xmlns:a16="http://schemas.microsoft.com/office/drawing/2014/main" id="{219B68AE-1135-47C0-9DC3-381F0C266C93}"/>
              </a:ext>
            </a:extLst>
          </p:cNvPr>
          <p:cNvSpPr txBox="1"/>
          <p:nvPr/>
        </p:nvSpPr>
        <p:spPr>
          <a:xfrm>
            <a:off x="3148306" y="2894645"/>
            <a:ext cx="837224" cy="1905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</a:p>
        </p:txBody>
      </p:sp>
      <p:cxnSp>
        <p:nvCxnSpPr>
          <p:cNvPr id="15" name="Shape 522">
            <a:extLst>
              <a:ext uri="{FF2B5EF4-FFF2-40B4-BE49-F238E27FC236}">
                <a16:creationId xmlns:a16="http://schemas.microsoft.com/office/drawing/2014/main" id="{48FFC54C-9C7E-4EB9-977E-16F6742AA776}"/>
              </a:ext>
            </a:extLst>
          </p:cNvPr>
          <p:cNvCxnSpPr/>
          <p:nvPr/>
        </p:nvCxnSpPr>
        <p:spPr>
          <a:xfrm>
            <a:off x="3108890" y="2366426"/>
            <a:ext cx="0" cy="28755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7" name="Shape 524">
            <a:extLst>
              <a:ext uri="{FF2B5EF4-FFF2-40B4-BE49-F238E27FC236}">
                <a16:creationId xmlns:a16="http://schemas.microsoft.com/office/drawing/2014/main" id="{5766E9E4-E400-4237-93B0-B9018E36452E}"/>
              </a:ext>
            </a:extLst>
          </p:cNvPr>
          <p:cNvGrpSpPr/>
          <p:nvPr/>
        </p:nvGrpSpPr>
        <p:grpSpPr>
          <a:xfrm>
            <a:off x="4552291" y="3938191"/>
            <a:ext cx="873449" cy="396225"/>
            <a:chOff x="5361950" y="4280675"/>
            <a:chExt cx="1164599" cy="528300"/>
          </a:xfrm>
        </p:grpSpPr>
        <p:sp>
          <p:nvSpPr>
            <p:cNvPr id="18" name="Shape 525">
              <a:extLst>
                <a:ext uri="{FF2B5EF4-FFF2-40B4-BE49-F238E27FC236}">
                  <a16:creationId xmlns:a16="http://schemas.microsoft.com/office/drawing/2014/main" id="{A907C192-4642-4C22-9313-3EA6D4E12D15}"/>
                </a:ext>
              </a:extLst>
            </p:cNvPr>
            <p:cNvSpPr/>
            <p:nvPr/>
          </p:nvSpPr>
          <p:spPr>
            <a:xfrm>
              <a:off x="5361950" y="4280675"/>
              <a:ext cx="11019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9" name="Shape 526">
              <a:extLst>
                <a:ext uri="{FF2B5EF4-FFF2-40B4-BE49-F238E27FC236}">
                  <a16:creationId xmlns:a16="http://schemas.microsoft.com/office/drawing/2014/main" id="{93AB4020-6427-4233-8500-DD41FBAFDA5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81550" y="4474150"/>
              <a:ext cx="944999" cy="189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Shape 527">
            <a:extLst>
              <a:ext uri="{FF2B5EF4-FFF2-40B4-BE49-F238E27FC236}">
                <a16:creationId xmlns:a16="http://schemas.microsoft.com/office/drawing/2014/main" id="{24527F69-0780-4FAB-9F01-AD2BCC74C8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2012" y="2677339"/>
            <a:ext cx="997875" cy="463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528">
            <a:extLst>
              <a:ext uri="{FF2B5EF4-FFF2-40B4-BE49-F238E27FC236}">
                <a16:creationId xmlns:a16="http://schemas.microsoft.com/office/drawing/2014/main" id="{25EF6600-D9C3-4ACF-93D0-C36BDFF23C53}"/>
              </a:ext>
            </a:extLst>
          </p:cNvPr>
          <p:cNvGrpSpPr/>
          <p:nvPr/>
        </p:nvGrpSpPr>
        <p:grpSpPr>
          <a:xfrm>
            <a:off x="3165047" y="2409273"/>
            <a:ext cx="949205" cy="196130"/>
            <a:chOff x="2639456" y="2283683"/>
            <a:chExt cx="1265607" cy="261506"/>
          </a:xfrm>
        </p:grpSpPr>
        <p:pic>
          <p:nvPicPr>
            <p:cNvPr id="22" name="Shape 529">
              <a:extLst>
                <a:ext uri="{FF2B5EF4-FFF2-40B4-BE49-F238E27FC236}">
                  <a16:creationId xmlns:a16="http://schemas.microsoft.com/office/drawing/2014/main" id="{809D7903-9887-4D7C-B389-07A16CA085C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39456" y="2286590"/>
              <a:ext cx="246299" cy="25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530">
              <a:extLst>
                <a:ext uri="{FF2B5EF4-FFF2-40B4-BE49-F238E27FC236}">
                  <a16:creationId xmlns:a16="http://schemas.microsoft.com/office/drawing/2014/main" id="{80814CA7-5A96-4F02-8228-10EE2A591622}"/>
                </a:ext>
              </a:extLst>
            </p:cNvPr>
            <p:cNvSpPr txBox="1"/>
            <p:nvPr/>
          </p:nvSpPr>
          <p:spPr>
            <a:xfrm>
              <a:off x="2788763" y="2283683"/>
              <a:ext cx="1116299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OAuth2</a:t>
              </a:r>
            </a:p>
          </p:txBody>
        </p:sp>
      </p:grpSp>
      <p:sp>
        <p:nvSpPr>
          <p:cNvPr id="24" name="Shape 531">
            <a:extLst>
              <a:ext uri="{FF2B5EF4-FFF2-40B4-BE49-F238E27FC236}">
                <a16:creationId xmlns:a16="http://schemas.microsoft.com/office/drawing/2014/main" id="{3A225950-6E09-4DAF-B79A-582B2C140AC1}"/>
              </a:ext>
            </a:extLst>
          </p:cNvPr>
          <p:cNvSpPr txBox="1"/>
          <p:nvPr/>
        </p:nvSpPr>
        <p:spPr>
          <a:xfrm>
            <a:off x="2344578" y="3712375"/>
            <a:ext cx="2011050" cy="17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Underlying</a:t>
            </a:r>
            <a:r>
              <a:rPr lang="en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Health IT Systems</a:t>
            </a:r>
          </a:p>
        </p:txBody>
      </p:sp>
      <p:cxnSp>
        <p:nvCxnSpPr>
          <p:cNvPr id="25" name="Shape 532">
            <a:extLst>
              <a:ext uri="{FF2B5EF4-FFF2-40B4-BE49-F238E27FC236}">
                <a16:creationId xmlns:a16="http://schemas.microsoft.com/office/drawing/2014/main" id="{4F3DF64B-DAC2-4D00-8F51-6635B7E5F852}"/>
              </a:ext>
            </a:extLst>
          </p:cNvPr>
          <p:cNvCxnSpPr/>
          <p:nvPr/>
        </p:nvCxnSpPr>
        <p:spPr>
          <a:xfrm rot="10800000">
            <a:off x="1341800" y="3804141"/>
            <a:ext cx="0" cy="3878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33">
            <a:extLst>
              <a:ext uri="{FF2B5EF4-FFF2-40B4-BE49-F238E27FC236}">
                <a16:creationId xmlns:a16="http://schemas.microsoft.com/office/drawing/2014/main" id="{676B39C0-80B5-4A02-B6C8-967921198BDE}"/>
              </a:ext>
            </a:extLst>
          </p:cNvPr>
          <p:cNvCxnSpPr/>
          <p:nvPr/>
        </p:nvCxnSpPr>
        <p:spPr>
          <a:xfrm rot="10800000">
            <a:off x="7844157" y="3804141"/>
            <a:ext cx="0" cy="3878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534">
            <a:extLst>
              <a:ext uri="{FF2B5EF4-FFF2-40B4-BE49-F238E27FC236}">
                <a16:creationId xmlns:a16="http://schemas.microsoft.com/office/drawing/2014/main" id="{19FBDFAC-9617-4AD3-B45E-4D805E0148C6}"/>
              </a:ext>
            </a:extLst>
          </p:cNvPr>
          <p:cNvCxnSpPr/>
          <p:nvPr/>
        </p:nvCxnSpPr>
        <p:spPr>
          <a:xfrm>
            <a:off x="1349743" y="3810642"/>
            <a:ext cx="1024649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535">
            <a:extLst>
              <a:ext uri="{FF2B5EF4-FFF2-40B4-BE49-F238E27FC236}">
                <a16:creationId xmlns:a16="http://schemas.microsoft.com/office/drawing/2014/main" id="{4F321010-FE3C-4CD9-9A5E-7621C617094B}"/>
              </a:ext>
            </a:extLst>
          </p:cNvPr>
          <p:cNvCxnSpPr/>
          <p:nvPr/>
        </p:nvCxnSpPr>
        <p:spPr>
          <a:xfrm>
            <a:off x="4039419" y="3808748"/>
            <a:ext cx="3796424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36">
            <a:extLst>
              <a:ext uri="{FF2B5EF4-FFF2-40B4-BE49-F238E27FC236}">
                <a16:creationId xmlns:a16="http://schemas.microsoft.com/office/drawing/2014/main" id="{A5E65BC2-A2C3-4BFA-A1FD-9009AE5A4291}"/>
              </a:ext>
            </a:extLst>
          </p:cNvPr>
          <p:cNvCxnSpPr>
            <a:stCxn id="24" idx="0"/>
          </p:cNvCxnSpPr>
          <p:nvPr/>
        </p:nvCxnSpPr>
        <p:spPr>
          <a:xfrm rot="10800000">
            <a:off x="3350103" y="3602348"/>
            <a:ext cx="0" cy="110025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" name="Shape 537">
            <a:extLst>
              <a:ext uri="{FF2B5EF4-FFF2-40B4-BE49-F238E27FC236}">
                <a16:creationId xmlns:a16="http://schemas.microsoft.com/office/drawing/2014/main" id="{605CAC5F-3F70-411A-A5E4-8DD1E7A6D31E}"/>
              </a:ext>
            </a:extLst>
          </p:cNvPr>
          <p:cNvSpPr/>
          <p:nvPr/>
        </p:nvSpPr>
        <p:spPr>
          <a:xfrm>
            <a:off x="4767099" y="1287061"/>
            <a:ext cx="2662823" cy="2426885"/>
          </a:xfrm>
          <a:custGeom>
            <a:avLst/>
            <a:gdLst/>
            <a:ahLst/>
            <a:cxnLst/>
            <a:rect l="0" t="0" r="0" b="0"/>
            <a:pathLst>
              <a:path w="4508484" h="4188798" extrusionOk="0">
                <a:moveTo>
                  <a:pt x="421599" y="3"/>
                </a:moveTo>
                <a:lnTo>
                  <a:pt x="4117613" y="3"/>
                </a:lnTo>
                <a:cubicBezTo>
                  <a:pt x="4503188" y="3"/>
                  <a:pt x="4508484" y="5327"/>
                  <a:pt x="4508484" y="390902"/>
                </a:cubicBezTo>
                <a:lnTo>
                  <a:pt x="4508484" y="4188798"/>
                </a:lnTo>
                <a:lnTo>
                  <a:pt x="4508484" y="4188798"/>
                </a:lnTo>
                <a:lnTo>
                  <a:pt x="20485" y="4188798"/>
                </a:lnTo>
                <a:lnTo>
                  <a:pt x="20485" y="4188798"/>
                </a:lnTo>
                <a:lnTo>
                  <a:pt x="0" y="380660"/>
                </a:lnTo>
                <a:cubicBezTo>
                  <a:pt x="0" y="-4915"/>
                  <a:pt x="36024" y="3"/>
                  <a:pt x="421599" y="3"/>
                </a:cubicBezTo>
                <a:close/>
              </a:path>
            </a:pathLst>
          </a:custGeom>
          <a:solidFill>
            <a:srgbClr val="0C7AC9">
              <a:alpha val="13730"/>
            </a:srgb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>
                <a:solidFill>
                  <a:srgbClr val="0C7AC9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</p:txBody>
      </p:sp>
      <p:pic>
        <p:nvPicPr>
          <p:cNvPr id="31" name="Shape 538">
            <a:extLst>
              <a:ext uri="{FF2B5EF4-FFF2-40B4-BE49-F238E27FC236}">
                <a16:creationId xmlns:a16="http://schemas.microsoft.com/office/drawing/2014/main" id="{C11797CD-40B8-4B0C-A2A6-12E573B81DC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3425" y="1870529"/>
            <a:ext cx="612225" cy="3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539">
            <a:extLst>
              <a:ext uri="{FF2B5EF4-FFF2-40B4-BE49-F238E27FC236}">
                <a16:creationId xmlns:a16="http://schemas.microsoft.com/office/drawing/2014/main" id="{37DFB575-AA62-42D0-9AFA-4EB7B90830A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50631" y="2692513"/>
            <a:ext cx="1750725" cy="872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540">
            <a:extLst>
              <a:ext uri="{FF2B5EF4-FFF2-40B4-BE49-F238E27FC236}">
                <a16:creationId xmlns:a16="http://schemas.microsoft.com/office/drawing/2014/main" id="{22D7AEFF-4FA5-4144-912A-FE28BF99A93E}"/>
              </a:ext>
            </a:extLst>
          </p:cNvPr>
          <p:cNvCxnSpPr/>
          <p:nvPr/>
        </p:nvCxnSpPr>
        <p:spPr>
          <a:xfrm rot="10800000">
            <a:off x="3682337" y="2191145"/>
            <a:ext cx="0" cy="182475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4" name="Shape 541">
            <a:extLst>
              <a:ext uri="{FF2B5EF4-FFF2-40B4-BE49-F238E27FC236}">
                <a16:creationId xmlns:a16="http://schemas.microsoft.com/office/drawing/2014/main" id="{4270B10B-C7EA-4C98-AA1A-302B34C491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34033" y="1870531"/>
            <a:ext cx="711000" cy="1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542">
            <a:extLst>
              <a:ext uri="{FF2B5EF4-FFF2-40B4-BE49-F238E27FC236}">
                <a16:creationId xmlns:a16="http://schemas.microsoft.com/office/drawing/2014/main" id="{17BD7FDA-A489-44B8-B220-48D9CD3C0FC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81815" y="1679801"/>
            <a:ext cx="515925" cy="10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543">
            <a:extLst>
              <a:ext uri="{FF2B5EF4-FFF2-40B4-BE49-F238E27FC236}">
                <a16:creationId xmlns:a16="http://schemas.microsoft.com/office/drawing/2014/main" id="{7D1CE41F-2D6F-40DB-93AF-276342C6E59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10970" y="1296115"/>
            <a:ext cx="1122524" cy="24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544">
            <a:extLst>
              <a:ext uri="{FF2B5EF4-FFF2-40B4-BE49-F238E27FC236}">
                <a16:creationId xmlns:a16="http://schemas.microsoft.com/office/drawing/2014/main" id="{96E0135B-F5A6-4391-891B-4F5A271CECD0}"/>
              </a:ext>
            </a:extLst>
          </p:cNvPr>
          <p:cNvGrpSpPr/>
          <p:nvPr/>
        </p:nvGrpSpPr>
        <p:grpSpPr>
          <a:xfrm>
            <a:off x="4821017" y="1302357"/>
            <a:ext cx="1201724" cy="775337"/>
            <a:chOff x="4847416" y="775370"/>
            <a:chExt cx="1602299" cy="1033782"/>
          </a:xfrm>
        </p:grpSpPr>
        <p:sp>
          <p:nvSpPr>
            <p:cNvPr id="38" name="Shape 545">
              <a:extLst>
                <a:ext uri="{FF2B5EF4-FFF2-40B4-BE49-F238E27FC236}">
                  <a16:creationId xmlns:a16="http://schemas.microsoft.com/office/drawing/2014/main" id="{6CF87F53-E661-46E6-9691-75FB24D142F1}"/>
                </a:ext>
              </a:extLst>
            </p:cNvPr>
            <p:cNvSpPr txBox="1"/>
            <p:nvPr/>
          </p:nvSpPr>
          <p:spPr>
            <a:xfrm>
              <a:off x="5062859" y="1555052"/>
              <a:ext cx="10536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Web Apps</a:t>
              </a:r>
            </a:p>
          </p:txBody>
        </p:sp>
        <p:pic>
          <p:nvPicPr>
            <p:cNvPr id="39" name="Shape 546">
              <a:extLst>
                <a:ext uri="{FF2B5EF4-FFF2-40B4-BE49-F238E27FC236}">
                  <a16:creationId xmlns:a16="http://schemas.microsoft.com/office/drawing/2014/main" id="{FED5D35F-5D89-4FA1-BD79-6DB5D6C823E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Shape 547">
            <a:extLst>
              <a:ext uri="{FF2B5EF4-FFF2-40B4-BE49-F238E27FC236}">
                <a16:creationId xmlns:a16="http://schemas.microsoft.com/office/drawing/2014/main" id="{DF29A41A-7600-4E99-9EAA-CE7D10D0855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67974" y="2011387"/>
            <a:ext cx="828000" cy="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548">
            <a:extLst>
              <a:ext uri="{FF2B5EF4-FFF2-40B4-BE49-F238E27FC236}">
                <a16:creationId xmlns:a16="http://schemas.microsoft.com/office/drawing/2014/main" id="{71B784F3-B1E1-4D67-BD73-BDAC339BC5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5425" y="1507360"/>
            <a:ext cx="729674" cy="1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549">
            <a:extLst>
              <a:ext uri="{FF2B5EF4-FFF2-40B4-BE49-F238E27FC236}">
                <a16:creationId xmlns:a16="http://schemas.microsoft.com/office/drawing/2014/main" id="{2CF3CA02-84D4-422A-8DAE-7A8C3A1B6408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06922" y="2355727"/>
            <a:ext cx="1452375" cy="11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554">
            <a:extLst>
              <a:ext uri="{FF2B5EF4-FFF2-40B4-BE49-F238E27FC236}">
                <a16:creationId xmlns:a16="http://schemas.microsoft.com/office/drawing/2014/main" id="{339E14FE-500F-4299-9E67-146CB5A3E723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34233" y="2297759"/>
            <a:ext cx="1810799" cy="93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Shape 555">
            <a:extLst>
              <a:ext uri="{FF2B5EF4-FFF2-40B4-BE49-F238E27FC236}">
                <a16:creationId xmlns:a16="http://schemas.microsoft.com/office/drawing/2014/main" id="{C3327A47-EBAD-4819-A1B5-2078721F6787}"/>
              </a:ext>
            </a:extLst>
          </p:cNvPr>
          <p:cNvGrpSpPr/>
          <p:nvPr/>
        </p:nvGrpSpPr>
        <p:grpSpPr>
          <a:xfrm>
            <a:off x="2271316" y="1323433"/>
            <a:ext cx="1254606" cy="733175"/>
            <a:chOff x="4847416" y="775370"/>
            <a:chExt cx="1672808" cy="977567"/>
          </a:xfrm>
        </p:grpSpPr>
        <p:pic>
          <p:nvPicPr>
            <p:cNvPr id="49" name="Shape 556">
              <a:extLst>
                <a:ext uri="{FF2B5EF4-FFF2-40B4-BE49-F238E27FC236}">
                  <a16:creationId xmlns:a16="http://schemas.microsoft.com/office/drawing/2014/main" id="{947F50C3-3E1F-4C0B-B82C-1A2E7C3BDA9F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57">
              <a:extLst>
                <a:ext uri="{FF2B5EF4-FFF2-40B4-BE49-F238E27FC236}">
                  <a16:creationId xmlns:a16="http://schemas.microsoft.com/office/drawing/2014/main" id="{C3B29D6E-7EEB-4E7D-A54D-AB38BA8236C5}"/>
                </a:ext>
              </a:extLst>
            </p:cNvPr>
            <p:cNvSpPr txBox="1"/>
            <p:nvPr/>
          </p:nvSpPr>
          <p:spPr>
            <a:xfrm>
              <a:off x="4847425" y="1498837"/>
              <a:ext cx="16728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  Mobile Apps</a:t>
              </a:r>
            </a:p>
          </p:txBody>
        </p:sp>
      </p:grpSp>
      <p:grpSp>
        <p:nvGrpSpPr>
          <p:cNvPr id="52" name="Shape 559">
            <a:extLst>
              <a:ext uri="{FF2B5EF4-FFF2-40B4-BE49-F238E27FC236}">
                <a16:creationId xmlns:a16="http://schemas.microsoft.com/office/drawing/2014/main" id="{AE0C5C59-5D37-4940-A4D7-75505FDD6913}"/>
              </a:ext>
            </a:extLst>
          </p:cNvPr>
          <p:cNvGrpSpPr/>
          <p:nvPr/>
        </p:nvGrpSpPr>
        <p:grpSpPr>
          <a:xfrm>
            <a:off x="5464570" y="3944760"/>
            <a:ext cx="823325" cy="387899"/>
            <a:chOff x="6959275" y="4292475"/>
            <a:chExt cx="997500" cy="517199"/>
          </a:xfrm>
        </p:grpSpPr>
        <p:sp>
          <p:nvSpPr>
            <p:cNvPr id="53" name="Shape 560">
              <a:extLst>
                <a:ext uri="{FF2B5EF4-FFF2-40B4-BE49-F238E27FC236}">
                  <a16:creationId xmlns:a16="http://schemas.microsoft.com/office/drawing/2014/main" id="{CEAB18A0-E428-406D-BC46-B3626C1CBDB3}"/>
                </a:ext>
              </a:extLst>
            </p:cNvPr>
            <p:cNvSpPr/>
            <p:nvPr/>
          </p:nvSpPr>
          <p:spPr>
            <a:xfrm>
              <a:off x="6959275" y="4292475"/>
              <a:ext cx="9975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54" name="Shape 561">
              <a:extLst>
                <a:ext uri="{FF2B5EF4-FFF2-40B4-BE49-F238E27FC236}">
                  <a16:creationId xmlns:a16="http://schemas.microsoft.com/office/drawing/2014/main" id="{F53DDBB3-D837-4BA5-9A45-6F7C4042DF27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241649" y="4357728"/>
              <a:ext cx="317999" cy="356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Shape 562">
            <a:extLst>
              <a:ext uri="{FF2B5EF4-FFF2-40B4-BE49-F238E27FC236}">
                <a16:creationId xmlns:a16="http://schemas.microsoft.com/office/drawing/2014/main" id="{2A58392B-D224-4688-BA6A-CD5102B25579}"/>
              </a:ext>
            </a:extLst>
          </p:cNvPr>
          <p:cNvSpPr/>
          <p:nvPr/>
        </p:nvSpPr>
        <p:spPr>
          <a:xfrm>
            <a:off x="4547913" y="4397276"/>
            <a:ext cx="1739983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</a:pPr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6" name="Shape 563">
            <a:extLst>
              <a:ext uri="{FF2B5EF4-FFF2-40B4-BE49-F238E27FC236}">
                <a16:creationId xmlns:a16="http://schemas.microsoft.com/office/drawing/2014/main" id="{C7AE342D-2B96-41C0-8242-E5290F86ED84}"/>
              </a:ext>
            </a:extLst>
          </p:cNvPr>
          <p:cNvSpPr txBox="1"/>
          <p:nvPr/>
        </p:nvSpPr>
        <p:spPr>
          <a:xfrm>
            <a:off x="4510888" y="4403716"/>
            <a:ext cx="1810799" cy="1905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b="1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</a:t>
            </a:r>
            <a:r>
              <a:rPr lang="en-CA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 here.</a:t>
            </a:r>
          </a:p>
        </p:txBody>
      </p:sp>
      <p:grpSp>
        <p:nvGrpSpPr>
          <p:cNvPr id="57" name="Shape 564">
            <a:extLst>
              <a:ext uri="{FF2B5EF4-FFF2-40B4-BE49-F238E27FC236}">
                <a16:creationId xmlns:a16="http://schemas.microsoft.com/office/drawing/2014/main" id="{14120713-BF36-48DE-9DF7-199404023722}"/>
              </a:ext>
            </a:extLst>
          </p:cNvPr>
          <p:cNvGrpSpPr/>
          <p:nvPr/>
        </p:nvGrpSpPr>
        <p:grpSpPr>
          <a:xfrm>
            <a:off x="3750040" y="1344467"/>
            <a:ext cx="773549" cy="764099"/>
            <a:chOff x="3419446" y="863940"/>
            <a:chExt cx="1031399" cy="1018799"/>
          </a:xfrm>
        </p:grpSpPr>
        <p:pic>
          <p:nvPicPr>
            <p:cNvPr id="58" name="Shape 565">
              <a:extLst>
                <a:ext uri="{FF2B5EF4-FFF2-40B4-BE49-F238E27FC236}">
                  <a16:creationId xmlns:a16="http://schemas.microsoft.com/office/drawing/2014/main" id="{F408D90F-396D-4C0C-8EA4-BFBDD66F7B17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 l="-252" t="45344" r="75702" b="6287"/>
            <a:stretch/>
          </p:blipFill>
          <p:spPr>
            <a:xfrm rot="1769092">
              <a:off x="3698932" y="1078508"/>
              <a:ext cx="434584" cy="573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566">
              <a:extLst>
                <a:ext uri="{FF2B5EF4-FFF2-40B4-BE49-F238E27FC236}">
                  <a16:creationId xmlns:a16="http://schemas.microsoft.com/office/drawing/2014/main" id="{DF33CE67-7185-4300-A634-1938947E18B3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461535">
              <a:off x="3642385" y="911767"/>
              <a:ext cx="585523" cy="923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Shape 562">
            <a:extLst>
              <a:ext uri="{FF2B5EF4-FFF2-40B4-BE49-F238E27FC236}">
                <a16:creationId xmlns:a16="http://schemas.microsoft.com/office/drawing/2014/main" id="{C843DFFD-0DD0-41D6-B063-D83F5B08883E}"/>
              </a:ext>
            </a:extLst>
          </p:cNvPr>
          <p:cNvSpPr/>
          <p:nvPr/>
        </p:nvSpPr>
        <p:spPr>
          <a:xfrm>
            <a:off x="1834403" y="4414585"/>
            <a:ext cx="1169775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</a:pPr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2056" name="Picture 8" descr="Image result for epic healthcare logo">
            <a:extLst>
              <a:ext uri="{FF2B5EF4-FFF2-40B4-BE49-F238E27FC236}">
                <a16:creationId xmlns:a16="http://schemas.microsoft.com/office/drawing/2014/main" id="{D9AA5990-C414-41D3-AD81-7C846AD6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26" y="4482871"/>
            <a:ext cx="1047579" cy="2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llscripts logo">
            <a:extLst>
              <a:ext uri="{FF2B5EF4-FFF2-40B4-BE49-F238E27FC236}">
                <a16:creationId xmlns:a16="http://schemas.microsoft.com/office/drawing/2014/main" id="{D4F09F20-E2F4-4761-AEBC-9AE5F844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03" y="4493134"/>
            <a:ext cx="919880" cy="19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1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7ACE-ACFF-4B61-A86D-4B6B9A1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19087-3EB1-4007-8DA8-0E5E5CE84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EA6CB-4977-403B-9EDD-E4537915F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patient-view hook launch sequence">
            <a:extLst>
              <a:ext uri="{FF2B5EF4-FFF2-40B4-BE49-F238E27FC236}">
                <a16:creationId xmlns:a16="http://schemas.microsoft.com/office/drawing/2014/main" id="{FE92015C-E6C5-4CF5-8018-9CAA10DD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35231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4DF7-B139-4D3B-8BD7-2034D045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Platform for other things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0FC1-E79B-42E5-B4A4-D12F152F9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Implementation Guides</a:t>
            </a:r>
          </a:p>
          <a:p>
            <a:r>
              <a:rPr lang="en-CA" dirty="0"/>
              <a:t>Decision support</a:t>
            </a:r>
          </a:p>
          <a:p>
            <a:r>
              <a:rPr lang="en-CA" dirty="0"/>
              <a:t>Google analytics</a:t>
            </a:r>
          </a:p>
          <a:p>
            <a:r>
              <a:rPr lang="en-CA" dirty="0"/>
              <a:t>Test data creation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CF196-BFDC-4C7D-9859-9686E5F35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8D10-6344-4D7A-B8E1-D784D071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Opportunities for CDISC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0FB7-8AB4-49AF-B87E-C1383AF4B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Earlier/easier/higher quality access to clinical data</a:t>
            </a:r>
          </a:p>
          <a:p>
            <a:pPr lvl="1"/>
            <a:r>
              <a:rPr lang="en-CA" dirty="0"/>
              <a:t>Bulk data, SMART, query APIs, subscriptions</a:t>
            </a:r>
          </a:p>
          <a:p>
            <a:pPr lvl="1"/>
            <a:r>
              <a:rPr lang="en-CA" dirty="0"/>
              <a:t>Can flag data as ‘study relevant’</a:t>
            </a:r>
          </a:p>
          <a:p>
            <a:r>
              <a:rPr lang="en-CA" dirty="0"/>
              <a:t>More easily integrate trial protocols into EHR behaviors</a:t>
            </a:r>
          </a:p>
          <a:p>
            <a:pPr lvl="1"/>
            <a:r>
              <a:rPr lang="en-CA" dirty="0"/>
              <a:t>CDS hooks, SMART</a:t>
            </a:r>
          </a:p>
          <a:p>
            <a:r>
              <a:rPr lang="en-CA" dirty="0"/>
              <a:t>Create your own implementation guides based on FHIR?</a:t>
            </a:r>
          </a:p>
          <a:p>
            <a:r>
              <a:rPr lang="en-CA" dirty="0"/>
              <a:t>Others?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F88B2-70BD-4392-BD83-AC5D3CDACB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1790</TotalTime>
  <Words>246</Words>
  <Application>Microsoft Office PowerPoint</Application>
  <PresentationFormat>On-screen Show (16:9)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Souce Sans Pro</vt:lpstr>
      <vt:lpstr>Wingdings</vt:lpstr>
      <vt:lpstr>Office Theme</vt:lpstr>
      <vt:lpstr>CDISC FHIR Intro</vt:lpstr>
      <vt:lpstr>What is FHIR?</vt:lpstr>
      <vt:lpstr>Complexity Model</vt:lpstr>
      <vt:lpstr>FHIR – Key differences</vt:lpstr>
      <vt:lpstr>4. Community</vt:lpstr>
      <vt:lpstr>SMART on FHIR</vt:lpstr>
      <vt:lpstr>CDS Hooks</vt:lpstr>
      <vt:lpstr>Platform for other things</vt:lpstr>
      <vt:lpstr>Opportunities for CDISC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50</cp:revision>
  <dcterms:created xsi:type="dcterms:W3CDTF">2019-03-22T18:05:01Z</dcterms:created>
  <dcterms:modified xsi:type="dcterms:W3CDTF">2019-08-27T18:53:37Z</dcterms:modified>
</cp:coreProperties>
</file>