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256" r:id="rId5"/>
    <p:sldId id="258" r:id="rId6"/>
    <p:sldId id="262" r:id="rId7"/>
    <p:sldId id="264" r:id="rId8"/>
    <p:sldId id="265" r:id="rId9"/>
    <p:sldId id="266" r:id="rId10"/>
    <p:sldId id="267" r:id="rId11"/>
    <p:sldId id="274" r:id="rId12"/>
    <p:sldId id="268" r:id="rId13"/>
    <p:sldId id="269" r:id="rId14"/>
    <p:sldId id="273" r:id="rId15"/>
    <p:sldId id="270" r:id="rId16"/>
    <p:sldId id="272" r:id="rId17"/>
    <p:sldId id="271" r:id="rId18"/>
    <p:sldId id="259" r:id="rId19"/>
    <p:sldId id="261" r:id="rId20"/>
    <p:sldId id="260" r:id="rId2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234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not endorsing this specific offering and are happy to advertise</a:t>
            </a:r>
            <a:r>
              <a:rPr lang="en-CA" baseline="0" dirty="0"/>
              <a:t> mappings provided by other organizations, but wanted you to be aware.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348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rmx.org/" TargetMode="External"/><Relationship Id="rId3" Type="http://schemas.openxmlformats.org/officeDocument/2006/relationships/hyperlink" Target="https://github.com/IHTSDO/snowstorm" TargetMode="External"/><Relationship Id="rId7" Type="http://schemas.openxmlformats.org/officeDocument/2006/relationships/hyperlink" Target="https://openconceptlab.org/" TargetMode="External"/><Relationship Id="rId2" Type="http://schemas.openxmlformats.org/officeDocument/2006/relationships/hyperlink" Target="https://github.com/HealthIntersections/fhirserve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ntoserver.csiro.au/site" TargetMode="External"/><Relationship Id="rId5" Type="http://schemas.openxmlformats.org/officeDocument/2006/relationships/hyperlink" Target="https://hapifhir.io/hapi-fhir/docs/server_jpa/terminology.html" TargetMode="External"/><Relationship Id="rId4" Type="http://schemas.openxmlformats.org/officeDocument/2006/relationships/hyperlink" Target="https://gitlab.com/elga-gmbh/termgi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Terminology Translation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Mapping Clinical and Administrative Codes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853758-7895-2FE6-0FA4-F17E5F8A0D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AMA offerings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79B4B7-36B0-7150-53C2-DBA8B83A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Translations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7C7AD-696A-7AE8-9E40-DAB8F9522D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258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F31E8-D163-646E-53AA-CBD66EBA06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TODO – put AMA slides here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175E48-8B7A-70DE-1FD3-5B8C5C8F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519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210700-F829-8824-BE1F-6EB7133A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Mapping Strategies</a:t>
            </a:r>
          </a:p>
        </p:txBody>
      </p:sp>
    </p:spTree>
    <p:extLst>
      <p:ext uri="{BB962C8B-B14F-4D97-AF65-F5344CB8AC3E}">
        <p14:creationId xmlns:p14="http://schemas.microsoft.com/office/powerpoint/2010/main" val="4009161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9352-9BE5-7DE6-3424-6C3F17D2A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Sometimes the EHR knows how something will likely be billed</a:t>
            </a:r>
          </a:p>
          <a:p>
            <a:pPr lvl="1"/>
            <a:r>
              <a:rPr lang="en-CA" dirty="0"/>
              <a:t>i.e. an internal order</a:t>
            </a:r>
          </a:p>
          <a:p>
            <a:r>
              <a:rPr lang="en-CA" dirty="0"/>
              <a:t>CRD allows (but does not require) the CRD client to provide billing code translations</a:t>
            </a:r>
          </a:p>
          <a:p>
            <a:pPr lvl="1"/>
            <a:r>
              <a:rPr lang="en-CA" dirty="0"/>
              <a:t>Change coming soon to allow sending multiple candidate billing codes</a:t>
            </a:r>
          </a:p>
          <a:p>
            <a:r>
              <a:rPr lang="en-CA" dirty="0"/>
              <a:t>Payers can leverage this if available, but cannot require this to be present</a:t>
            </a:r>
          </a:p>
          <a:p>
            <a:pPr lvl="1"/>
            <a:r>
              <a:rPr lang="en-CA" dirty="0"/>
              <a:t>In many cases, the ordering clinician has no clue how it’ll be billed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4E29D-064B-F776-DC93-223C55C2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EHRs can Provide Mappings</a:t>
            </a:r>
          </a:p>
        </p:txBody>
      </p:sp>
    </p:spTree>
    <p:extLst>
      <p:ext uri="{BB962C8B-B14F-4D97-AF65-F5344CB8AC3E}">
        <p14:creationId xmlns:p14="http://schemas.microsoft.com/office/powerpoint/2010/main" val="305172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FF5D0-441C-5186-B3AF-9F328531CE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The best source of clinical -&gt; billing codes is/will be payers</a:t>
            </a:r>
          </a:p>
          <a:p>
            <a:pPr lvl="1"/>
            <a:r>
              <a:rPr lang="en-CA" dirty="0"/>
              <a:t>Payers know what billing codes are used</a:t>
            </a:r>
          </a:p>
          <a:p>
            <a:pPr lvl="2"/>
            <a:r>
              <a:rPr lang="en-CA" dirty="0"/>
              <a:t>and who uses what</a:t>
            </a:r>
          </a:p>
          <a:p>
            <a:pPr lvl="1"/>
            <a:r>
              <a:rPr lang="en-CA" dirty="0"/>
              <a:t>Payers </a:t>
            </a:r>
            <a:r>
              <a:rPr lang="en-CA" b="1" dirty="0"/>
              <a:t>may</a:t>
            </a:r>
            <a:r>
              <a:rPr lang="en-CA" dirty="0"/>
              <a:t> have access to clinical order codes now</a:t>
            </a:r>
          </a:p>
          <a:p>
            <a:pPr lvl="2"/>
            <a:r>
              <a:rPr lang="en-CA" dirty="0"/>
              <a:t>submitted attachments</a:t>
            </a:r>
          </a:p>
          <a:p>
            <a:pPr lvl="2"/>
            <a:r>
              <a:rPr lang="en-CA" dirty="0"/>
              <a:t>quality metric information</a:t>
            </a:r>
          </a:p>
          <a:p>
            <a:pPr lvl="2"/>
            <a:r>
              <a:rPr lang="en-CA" dirty="0"/>
              <a:t>audit checks</a:t>
            </a:r>
          </a:p>
          <a:p>
            <a:pPr lvl="2"/>
            <a:r>
              <a:rPr lang="en-CA" dirty="0"/>
              <a:t>Etc.</a:t>
            </a:r>
          </a:p>
          <a:p>
            <a:pPr lvl="1"/>
            <a:r>
              <a:rPr lang="en-CA" dirty="0"/>
              <a:t>Going forward, payers </a:t>
            </a:r>
            <a:r>
              <a:rPr lang="en-CA" b="1" dirty="0"/>
              <a:t>will</a:t>
            </a:r>
            <a:r>
              <a:rPr lang="en-CA" dirty="0"/>
              <a:t> have access to clinical order codes from CRD</a:t>
            </a:r>
          </a:p>
          <a:p>
            <a:r>
              <a:rPr lang="en-CA" dirty="0"/>
              <a:t>Payers can learn what clinical order codes typically result in which billing codes</a:t>
            </a:r>
          </a:p>
          <a:p>
            <a:pPr lvl="1"/>
            <a:r>
              <a:rPr lang="en-CA" dirty="0"/>
              <a:t>Possibly with context</a:t>
            </a:r>
          </a:p>
          <a:p>
            <a:pPr lvl="2"/>
            <a:r>
              <a:rPr lang="en-CA" dirty="0"/>
              <a:t>ordering provider, performing facility, etc.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301A03-DD34-8AF8-FB91-D3B9C780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Translating using payer data</a:t>
            </a:r>
          </a:p>
        </p:txBody>
      </p:sp>
    </p:spTree>
    <p:extLst>
      <p:ext uri="{BB962C8B-B14F-4D97-AF65-F5344CB8AC3E}">
        <p14:creationId xmlns:p14="http://schemas.microsoft.com/office/powerpoint/2010/main" val="1572976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599792-CC99-721D-609F-9083C64E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62037-C59F-2671-8C35-477178780C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719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B1A6-70EC-C9DA-57F1-AF4D7CB1C6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Code translation will be necessary for both CRD &amp; DTR</a:t>
            </a:r>
          </a:p>
          <a:p>
            <a:r>
              <a:rPr lang="en-CA" dirty="0"/>
              <a:t>Code translation is messy and has challenges</a:t>
            </a:r>
          </a:p>
          <a:p>
            <a:pPr lvl="1"/>
            <a:r>
              <a:rPr lang="en-CA" dirty="0"/>
              <a:t>Work on your strategy early…</a:t>
            </a:r>
          </a:p>
          <a:p>
            <a:r>
              <a:rPr lang="en-CA" dirty="0"/>
              <a:t>There are common tools and structures to share the work</a:t>
            </a:r>
          </a:p>
          <a:p>
            <a:r>
              <a:rPr lang="en-CA" dirty="0"/>
              <a:t>AMA has initial SNOMED to CPT and CPT to CPT capabilities that may be helpful</a:t>
            </a:r>
          </a:p>
          <a:p>
            <a:r>
              <a:rPr lang="en-CA" dirty="0"/>
              <a:t>Over time, payers will have the knowledge to make their mappings better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3D2C6B-1C74-45F9-B085-AC2810F0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Messages</a:t>
            </a:r>
          </a:p>
        </p:txBody>
      </p:sp>
    </p:spTree>
    <p:extLst>
      <p:ext uri="{BB962C8B-B14F-4D97-AF65-F5344CB8AC3E}">
        <p14:creationId xmlns:p14="http://schemas.microsoft.com/office/powerpoint/2010/main" val="2285120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C38DD5-52DC-7617-F8B3-8A2E2593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84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CRD triggers off clinical orders and appointments</a:t>
            </a:r>
          </a:p>
          <a:p>
            <a:r>
              <a:rPr lang="en-CA" dirty="0"/>
              <a:t>DTR populates using clinical data</a:t>
            </a:r>
          </a:p>
          <a:p>
            <a:endParaRPr lang="en-CA" dirty="0"/>
          </a:p>
          <a:p>
            <a:r>
              <a:rPr lang="en-CA" dirty="0"/>
              <a:t>Data will often exist with clinical codes, not billing codes</a:t>
            </a:r>
          </a:p>
          <a:p>
            <a:pPr lvl="1"/>
            <a:r>
              <a:rPr lang="en-CA" dirty="0"/>
              <a:t>E.g. SNOMED CT, rather than CPT or ICD10</a:t>
            </a:r>
          </a:p>
          <a:p>
            <a:endParaRPr lang="en-CA" dirty="0"/>
          </a:p>
          <a:p>
            <a:r>
              <a:rPr lang="en-CA" dirty="0"/>
              <a:t>Payers will need to make coverage decisions based on this clinical data</a:t>
            </a:r>
          </a:p>
          <a:p>
            <a:r>
              <a:rPr lang="en-CA" dirty="0"/>
              <a:t>Payer engines are set up to use billing codes</a:t>
            </a:r>
          </a:p>
          <a:p>
            <a:endParaRPr lang="en-CA" dirty="0"/>
          </a:p>
          <a:p>
            <a:r>
              <a:rPr lang="en-CA" dirty="0"/>
              <a:t>Mapping will thus be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Issue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85E34-9C0A-566B-7C07-DBEFBA3BA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Even if a billing code (e.g. CPT is present), mapping may still be needed</a:t>
            </a:r>
          </a:p>
          <a:p>
            <a:pPr lvl="1"/>
            <a:r>
              <a:rPr lang="en-CA" dirty="0"/>
              <a:t>E.g. an order for a “Head CT” could be billed as “Head CT with Contrast”</a:t>
            </a:r>
          </a:p>
          <a:p>
            <a:r>
              <a:rPr lang="en-CA" dirty="0"/>
              <a:t>Code systems continue to evolve</a:t>
            </a:r>
          </a:p>
          <a:p>
            <a:r>
              <a:rPr lang="en-CA" dirty="0"/>
              <a:t>Mappings need to be based on “how is this likely to be billed”</a:t>
            </a:r>
          </a:p>
          <a:p>
            <a:r>
              <a:rPr lang="en-CA" dirty="0"/>
              <a:t>Many of the code systems involved are ‘large’</a:t>
            </a:r>
          </a:p>
          <a:p>
            <a:pPr lvl="1"/>
            <a:r>
              <a:rPr lang="en-CA" dirty="0"/>
              <a:t>With SNOMED CT post-coordination, near-infinite</a:t>
            </a:r>
          </a:p>
          <a:p>
            <a:r>
              <a:rPr lang="en-CA" dirty="0"/>
              <a:t>Don’t need maps for “all concepts” – only those relevant to the coverage</a:t>
            </a:r>
          </a:p>
          <a:p>
            <a:r>
              <a:rPr lang="en-CA" dirty="0"/>
              <a:t>Sometimes mapping won’t be possible (e.g. </a:t>
            </a:r>
            <a:r>
              <a:rPr lang="en-CA"/>
              <a:t>text)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402E89-AFB0-C180-AB89-1BD173D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A95B0-00BB-19EE-A31F-760B39603F5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929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10452-2501-154D-82DD-AAF18879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and supports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93099-5D6C-DD7A-73CB-9B351420AC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231CC00-276C-89D4-97E5-F47362D2B2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8325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4E19DC-AAE9-23DD-CFCB-0D3734B60D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Standard FHIR resource</a:t>
            </a:r>
          </a:p>
          <a:p>
            <a:pPr lvl="1"/>
            <a:r>
              <a:rPr lang="en-CA" dirty="0"/>
              <a:t>Can be put in a searchable registry</a:t>
            </a:r>
          </a:p>
          <a:p>
            <a:pPr lvl="0"/>
            <a:r>
              <a:rPr lang="en-CA" dirty="0"/>
              <a:t>Allows computable exchange of how one set of codes maps to another set</a:t>
            </a:r>
          </a:p>
          <a:p>
            <a:pPr lvl="0"/>
            <a:r>
              <a:rPr lang="en-CA" dirty="0"/>
              <a:t>Allows capturing the nature of the relationship</a:t>
            </a:r>
          </a:p>
          <a:p>
            <a:pPr lvl="1"/>
            <a:r>
              <a:rPr lang="en-CA" dirty="0"/>
              <a:t>Equivalent, broader than, narrower than, not mappable</a:t>
            </a:r>
          </a:p>
          <a:p>
            <a:pPr lvl="0"/>
            <a:r>
              <a:rPr lang="en-CA" dirty="0"/>
              <a:t>E.g.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396207002</a:t>
            </a:r>
            <a:r>
              <a:rPr lang="en-CA" dirty="0"/>
              <a:t> (CT brain with contrast) 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=</a:t>
            </a:r>
            <a:r>
              <a:rPr lang="en-CA" dirty="0"/>
              <a:t> 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</a:t>
            </a:r>
          </a:p>
          <a:p>
            <a:pPr lvl="1"/>
            <a:r>
              <a:rPr lang="en-CA" dirty="0"/>
              <a:t>SNOMED CT </a:t>
            </a:r>
            <a:br>
              <a:rPr lang="en-CA" dirty="0"/>
            </a:b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446459005</a:t>
            </a:r>
            <a:r>
              <a:rPr lang="en-CA" dirty="0"/>
              <a:t> (CT of brain perfusion using xenon)</a:t>
            </a:r>
            <a:br>
              <a:rPr lang="en-CA" dirty="0"/>
            </a:br>
            <a:r>
              <a:rPr lang="en-CA" b="1" dirty="0">
                <a:solidFill>
                  <a:srgbClr val="0070C0"/>
                </a:solidFill>
              </a:rPr>
              <a:t>&lt;</a:t>
            </a:r>
            <a:r>
              <a:rPr lang="en-CA" dirty="0"/>
              <a:t> CPT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70460</a:t>
            </a:r>
            <a:r>
              <a:rPr lang="en-CA" dirty="0"/>
              <a:t> (Brain CT w/ Contrast)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5DB5A-CF97-8CA6-77CD-6B1C0B16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ConceptMap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7974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728084-78E7-F7E2-12C8-8202ACE3BA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CA" dirty="0"/>
              <a:t>Can handle navigating post-coordination and specialization hierarchies</a:t>
            </a:r>
          </a:p>
          <a:p>
            <a:pPr lvl="0"/>
            <a:r>
              <a:rPr lang="en-CA" dirty="0"/>
              <a:t>E.g. SNOMED CT</a:t>
            </a: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1290563003: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405813007=62413002:272741003= 7771000</a:t>
            </a:r>
            <a:r>
              <a:rPr lang="en-CA" dirty="0"/>
              <a:t> </a:t>
            </a:r>
            <a:br>
              <a:rPr lang="en-CA" dirty="0"/>
            </a:br>
            <a:r>
              <a:rPr lang="en-CA" dirty="0"/>
              <a:t>(</a:t>
            </a:r>
            <a:r>
              <a:rPr lang="en-US" dirty="0"/>
              <a:t>Plain X-ray of forearm, anteroposterior and lateral views : Procedure site – direct = Radius : laterality = left)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can be generalized to SNOMED CT: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783544001</a:t>
            </a:r>
            <a:r>
              <a:rPr lang="en-US" dirty="0"/>
              <a:t> (Plain X-ray of forearm)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Which can then be mapped to CPT code </a:t>
            </a:r>
            <a:br>
              <a:rPr lang="en-US" dirty="0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73090</a:t>
            </a:r>
            <a:r>
              <a:rPr lang="en-US"/>
              <a:t> (Radiologic examination; forearm, 2 views)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390AD5-5576-6FD9-6DE9-48B9E07F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D74B7-F231-DCC4-D9E8-7E47779E05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773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6AF37-EAFF-1DFD-E28C-D76492173F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$translate</a:t>
            </a:r>
          </a:p>
          <a:p>
            <a:pPr lvl="1"/>
            <a:r>
              <a:rPr lang="en-CA" dirty="0"/>
              <a:t>Pass in a code and a target code system</a:t>
            </a:r>
          </a:p>
          <a:p>
            <a:pPr lvl="1"/>
            <a:r>
              <a:rPr lang="en-CA" dirty="0"/>
              <a:t>Get back a matching code (or set of codes)</a:t>
            </a:r>
          </a:p>
          <a:p>
            <a:r>
              <a:rPr lang="en-CA" dirty="0"/>
              <a:t>$subsumes</a:t>
            </a:r>
          </a:p>
          <a:p>
            <a:pPr lvl="1"/>
            <a:r>
              <a:rPr lang="en-CA" dirty="0"/>
              <a:t>Checks if one code is a proper specialization of another</a:t>
            </a:r>
          </a:p>
          <a:p>
            <a:r>
              <a:rPr lang="en-CA" dirty="0"/>
              <a:t>$expand</a:t>
            </a:r>
          </a:p>
          <a:p>
            <a:pPr lvl="1"/>
            <a:r>
              <a:rPr lang="en-CA" dirty="0"/>
              <a:t>Allows finding all codes that are specializations </a:t>
            </a:r>
            <a:r>
              <a:rPr lang="en-CA"/>
              <a:t>or generalizations </a:t>
            </a:r>
            <a:r>
              <a:rPr lang="en-CA" dirty="0"/>
              <a:t>of another</a:t>
            </a:r>
          </a:p>
          <a:p>
            <a:pPr lvl="1"/>
            <a:endParaRPr lang="en-CA" dirty="0"/>
          </a:p>
          <a:p>
            <a:r>
              <a:rPr lang="en-CA" dirty="0"/>
              <a:t>There are both commercial and open-source terminology services implementations available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F34E72-52E9-A1FB-8C41-0AB7607F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 services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72051-AD1F-0D41-F273-B605E19ED2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16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061D89-3D42-F4A5-A8BA-BCBAE4C381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https://github.com/HealthIntersections/fhirserver</a:t>
            </a:r>
            <a:endParaRPr lang="en-CA" dirty="0"/>
          </a:p>
          <a:p>
            <a:r>
              <a:rPr lang="en-CA">
                <a:hlinkClick r:id="rId3"/>
              </a:rPr>
              <a:t>https://github.com/IHTSDO/snowstorm</a:t>
            </a:r>
            <a:endParaRPr lang="en-CA"/>
          </a:p>
          <a:p>
            <a:r>
              <a:rPr lang="en-CA">
                <a:hlinkClick r:id="rId4"/>
              </a:rPr>
              <a:t>https</a:t>
            </a:r>
            <a:r>
              <a:rPr lang="en-CA" dirty="0">
                <a:hlinkClick r:id="rId4"/>
              </a:rPr>
              <a:t>://gitlab.com/elga-gmbh/termgit</a:t>
            </a:r>
            <a:endParaRPr lang="en-CA" dirty="0"/>
          </a:p>
          <a:p>
            <a:r>
              <a:rPr lang="en-CA" dirty="0">
                <a:hlinkClick r:id="rId5"/>
              </a:rPr>
              <a:t>https://hapifhir.io/hapi-fhir/docs/server_jpa/terminology.html</a:t>
            </a:r>
            <a:endParaRPr lang="en-CA" dirty="0"/>
          </a:p>
          <a:p>
            <a:r>
              <a:rPr lang="en-CA" dirty="0">
                <a:hlinkClick r:id="rId6"/>
              </a:rPr>
              <a:t>https://ontoserver.csiro.au/site</a:t>
            </a:r>
            <a:endParaRPr lang="en-CA" dirty="0"/>
          </a:p>
          <a:p>
            <a:r>
              <a:rPr lang="en-CA" dirty="0">
                <a:hlinkClick r:id="rId7"/>
              </a:rPr>
              <a:t>https://openconceptlab.org</a:t>
            </a:r>
            <a:endParaRPr lang="en-CA" dirty="0"/>
          </a:p>
          <a:p>
            <a:r>
              <a:rPr lang="en-CA" dirty="0">
                <a:hlinkClick r:id="rId8"/>
              </a:rPr>
              <a:t>https://termx.org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E0663C-4ECB-3D4B-56CC-F962E1FB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Available Terminology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BB477-A026-8F53-322D-D5870108C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60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376D-5524-FC26-1989-6E2AD88B16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Most translations aren’t exact</a:t>
            </a:r>
          </a:p>
          <a:p>
            <a:pPr lvl="1"/>
            <a:r>
              <a:rPr lang="en-CA" dirty="0"/>
              <a:t>There may be some candidate codes that aren’t appropriate</a:t>
            </a:r>
          </a:p>
          <a:p>
            <a:pPr lvl="1"/>
            <a:r>
              <a:rPr lang="en-CA" dirty="0"/>
              <a:t>There may be a </a:t>
            </a:r>
            <a:r>
              <a:rPr lang="en-CA" b="1" dirty="0"/>
              <a:t>lot</a:t>
            </a:r>
            <a:r>
              <a:rPr lang="en-CA" dirty="0"/>
              <a:t> of candidate codes</a:t>
            </a:r>
          </a:p>
          <a:p>
            <a:r>
              <a:rPr lang="en-CA" dirty="0"/>
              <a:t>CRD allows returning different responses and indicating which billing codes a given response applies to</a:t>
            </a:r>
          </a:p>
          <a:p>
            <a:pPr lvl="1"/>
            <a:r>
              <a:rPr lang="en-CA" dirty="0"/>
              <a:t>If there are too many codes, ok to say a more specific code is needed</a:t>
            </a:r>
          </a:p>
          <a:p>
            <a:r>
              <a:rPr lang="en-CA" dirty="0"/>
              <a:t>With DTR, you can choose to populate with the ‘closest’ code, or not populate</a:t>
            </a:r>
          </a:p>
          <a:p>
            <a:pPr lvl="1"/>
            <a:r>
              <a:rPr lang="en-CA" dirty="0"/>
              <a:t>Whichever you feel is safest and most useful to the user filling </a:t>
            </a:r>
            <a:r>
              <a:rPr lang="en-CA"/>
              <a:t>the form</a:t>
            </a:r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F3F907-74D1-0D2E-7548-F0546E11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Translation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CD117-8B33-99F9-55C2-1C06F915C7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977662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499</TotalTime>
  <Words>828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Courier New</vt:lpstr>
      <vt:lpstr>Arial</vt:lpstr>
      <vt:lpstr>CV Master Rev 02-2024</vt:lpstr>
      <vt:lpstr>PowerPoint Presentation</vt:lpstr>
      <vt:lpstr>Issue</vt:lpstr>
      <vt:lpstr>Additional Considerations</vt:lpstr>
      <vt:lpstr>Tools and supports</vt:lpstr>
      <vt:lpstr>ConceptMap</vt:lpstr>
      <vt:lpstr>Terminology services</vt:lpstr>
      <vt:lpstr>Terminology services calls</vt:lpstr>
      <vt:lpstr>Available Terminology Services</vt:lpstr>
      <vt:lpstr>Translation challenges</vt:lpstr>
      <vt:lpstr>Available Translations</vt:lpstr>
      <vt:lpstr>PowerPoint Presentation</vt:lpstr>
      <vt:lpstr>Other Mapping Strategies</vt:lpstr>
      <vt:lpstr>EHRs can Provide Mappings</vt:lpstr>
      <vt:lpstr>Translating using payer data</vt:lpstr>
      <vt:lpstr>Summing Up</vt:lpstr>
      <vt:lpstr>Key Messages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11</cp:revision>
  <dcterms:created xsi:type="dcterms:W3CDTF">2025-04-08T03:37:55Z</dcterms:created>
  <dcterms:modified xsi:type="dcterms:W3CDTF">2025-04-14T21:12:07Z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