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672" r:id="rId2"/>
    <p:sldId id="690" r:id="rId3"/>
    <p:sldId id="691" r:id="rId4"/>
    <p:sldId id="665" r:id="rId5"/>
    <p:sldId id="680" r:id="rId6"/>
    <p:sldId id="313" r:id="rId7"/>
    <p:sldId id="751" r:id="rId8"/>
    <p:sldId id="692" r:id="rId9"/>
    <p:sldId id="744" r:id="rId10"/>
    <p:sldId id="693" r:id="rId11"/>
    <p:sldId id="694" r:id="rId12"/>
    <p:sldId id="696" r:id="rId13"/>
    <p:sldId id="695" r:id="rId14"/>
    <p:sldId id="697" r:id="rId15"/>
    <p:sldId id="698" r:id="rId16"/>
    <p:sldId id="285" r:id="rId17"/>
    <p:sldId id="745" r:id="rId18"/>
    <p:sldId id="746" r:id="rId19"/>
    <p:sldId id="747" r:id="rId20"/>
    <p:sldId id="748" r:id="rId21"/>
    <p:sldId id="728" r:id="rId22"/>
    <p:sldId id="269" r:id="rId23"/>
    <p:sldId id="295" r:id="rId24"/>
    <p:sldId id="301" r:id="rId25"/>
    <p:sldId id="730" r:id="rId26"/>
    <p:sldId id="737" r:id="rId27"/>
    <p:sldId id="302" r:id="rId28"/>
    <p:sldId id="750" r:id="rId29"/>
    <p:sldId id="757" r:id="rId30"/>
    <p:sldId id="738" r:id="rId31"/>
    <p:sldId id="289" r:id="rId32"/>
    <p:sldId id="303" r:id="rId33"/>
    <p:sldId id="304" r:id="rId34"/>
    <p:sldId id="305" r:id="rId35"/>
    <p:sldId id="739" r:id="rId36"/>
    <p:sldId id="306" r:id="rId37"/>
    <p:sldId id="307" r:id="rId38"/>
    <p:sldId id="742" r:id="rId39"/>
    <p:sldId id="752" r:id="rId40"/>
    <p:sldId id="753" r:id="rId41"/>
    <p:sldId id="756" r:id="rId42"/>
    <p:sldId id="741" r:id="rId43"/>
    <p:sldId id="271" r:id="rId44"/>
    <p:sldId id="743" r:id="rId45"/>
    <p:sldId id="277" r:id="rId46"/>
    <p:sldId id="276" r:id="rId47"/>
    <p:sldId id="296" r:id="rId48"/>
    <p:sldId id="309" r:id="rId49"/>
    <p:sldId id="740" r:id="rId50"/>
    <p:sldId id="298" r:id="rId51"/>
    <p:sldId id="310" r:id="rId52"/>
    <p:sldId id="299" r:id="rId53"/>
    <p:sldId id="275" r:id="rId54"/>
    <p:sldId id="312" r:id="rId55"/>
    <p:sldId id="754" r:id="rId56"/>
    <p:sldId id="755" r:id="rId57"/>
    <p:sldId id="308" r:id="rId58"/>
    <p:sldId id="288" r:id="rId5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07" autoAdjust="0"/>
  </p:normalViewPr>
  <p:slideViewPr>
    <p:cSldViewPr snapToGrid="0" snapToObjects="1">
      <p:cViewPr varScale="1">
        <p:scale>
          <a:sx n="144" d="100"/>
          <a:sy n="144" d="100"/>
        </p:scale>
        <p:origin x="576" y="120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5/7/2023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5/7/2023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hir.org/guides/argonaut/questionnaire/static.html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Of course these invariants would be great if you could validate these when you’re saving these too into the questionnaire</a:t>
            </a:r>
          </a:p>
          <a:p>
            <a:r>
              <a:rPr lang="en-AU" dirty="0"/>
              <a:t>This is using the same FHIRPath language that invariants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02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TBD: Migrate the RTW form to demonstrate the validation rules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50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5417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1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Need to take care with DataElements as this is changing in R4</a:t>
            </a:r>
          </a:p>
          <a:p>
            <a:r>
              <a:rPr lang="en-AU" dirty="0"/>
              <a:t>http://hl7.org/fhir/uv/sdc/StructureDefinition/sdc-questionnaire-initialExpression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42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https://sqlonfhir-ci2.azurewebsites.net/fhir/Questionnaire/edit-org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31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LOINC codes were added after the fact when Dan </a:t>
            </a:r>
            <a:r>
              <a:rPr lang="en-CA" dirty="0" err="1"/>
              <a:t>Vreeman</a:t>
            </a:r>
            <a:r>
              <a:rPr lang="en-CA" dirty="0"/>
              <a:t> pointed out that there are standard codes for these questions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2293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Incomparing</a:t>
            </a:r>
            <a:r>
              <a:rPr lang="en-US" dirty="0"/>
              <a:t> to </a:t>
            </a:r>
            <a:r>
              <a:rPr lang="en-US" dirty="0" err="1"/>
              <a:t>StructureDefinition</a:t>
            </a:r>
            <a:r>
              <a:rPr lang="en-US" dirty="0"/>
              <a:t>, note that you typically don’t need to profile Questionnaire to create a new form…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Options allows you to point to a value set, option</a:t>
            </a:r>
            <a:r>
              <a:rPr lang="en-CA" baseline="0" dirty="0"/>
              <a:t> allows enumerating individual potential elements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5819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relationship between the answer types, user interface control hints, validation properties, and the data that you should expect coming back</a:t>
            </a:r>
          </a:p>
          <a:p>
            <a:r>
              <a:rPr lang="en-AU" dirty="0"/>
              <a:t>Note that some server’s might accept string values coming back, and chose to convert these.</a:t>
            </a:r>
          </a:p>
          <a:p>
            <a:r>
              <a:rPr lang="en-AU" sz="1200" dirty="0"/>
              <a:t>There is an extension 'http://hl7.org/fhir/StructureDefinition/questionnaire-unit' that can be used to define what unit would be captured (or the a unit that has a UCUM conversion from the provided unit)</a:t>
            </a:r>
          </a:p>
          <a:p>
            <a:r>
              <a:rPr lang="en-AU" sz="1200" dirty="0"/>
              <a:t>Also note that the </a:t>
            </a:r>
            <a:r>
              <a:rPr lang="en-AU" b="1" dirty="0">
                <a:effectLst/>
              </a:rPr>
              <a:t>http://hl7.org/fhir/StructureDefinition/questionnaire-itemControl</a:t>
            </a:r>
            <a:r>
              <a:rPr lang="en-AU" b="0" dirty="0">
                <a:effectLst/>
              </a:rPr>
              <a:t> extension also provides additional guidance to a renderer on what controls it would like to be used to best capture the data</a:t>
            </a:r>
          </a:p>
          <a:p>
            <a:endParaRPr lang="en-AU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95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Open-choice gives the option of recording a free text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1200" dirty="0"/>
              <a:t>Resolve to the source of the questionnaire? Fallback to where questionnaire came from if no preferred terminology server is specified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96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26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499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Fully described in Argonaut Questionnaire IG: </a:t>
            </a:r>
            <a:r>
              <a:rPr lang="en-US" dirty="0">
                <a:hlinkClick r:id="rId3"/>
              </a:rPr>
              <a:t>http://www.fhir.org/guides/argonaut/questionnaire/static.html</a:t>
            </a:r>
            <a:endParaRPr lang="en-US" dirty="0"/>
          </a:p>
          <a:p>
            <a:r>
              <a:rPr lang="en-US" dirty="0">
                <a:cs typeface="Calibri"/>
              </a:rPr>
              <a:t>These could also be referenced in a directory – this area is still being refined, and is not currently profiled in the Core FHIR specification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01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Note that the questionnaire might be contained, or referenced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4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valueset-item-typ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tructureDefinition/questionnaire-optionExclusiv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11179-permitted-value-conceptmap.html" TargetMode="External"/><Relationship Id="rId5" Type="http://schemas.openxmlformats.org/officeDocument/2006/relationships/hyperlink" Target="http://hl7.org/fhir/extension-11179-permitted-value-valueset.html" TargetMode="External"/><Relationship Id="rId4" Type="http://schemas.openxmlformats.org/officeDocument/2006/relationships/hyperlink" Target="http://hl7.org/fhir/extension-questionnaire-unitvalueset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uv/sdc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2-09%20Tutorial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smartq.azurewebsites.net/" TargetMode="External"/><Relationship Id="rId2" Type="http://schemas.openxmlformats.org/officeDocument/2006/relationships/hyperlink" Target="https://lforms-formbuilder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extension-questionnaire-constraint.html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qlonfhir-r4.azurewebsites.net/fhir/Questionnaire/sa-rtw-r4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questionnaire.html#2.38.5.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://build.fhir.org/ig/HL7/sdc/extraction.html" TargetMode="External"/><Relationship Id="rId4" Type="http://schemas.openxmlformats.org/officeDocument/2006/relationships/hyperlink" Target="http://build.fhir.org/ig/HL7/sdc/extension-sdc-questionnaire-targetStructureMap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@dogwoodhealthconsulting.com" TargetMode="External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://hl7.org/fhir/uv/sdc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ui.hl7.beda.software/" TargetMode="External"/><Relationship Id="rId2" Type="http://schemas.openxmlformats.org/officeDocument/2006/relationships/hyperlink" Target="https://lhcforms.nlm.nih.gov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martqedit4.azurewebsites.ne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FHIR Questionnaires</a:t>
            </a:r>
            <a:br>
              <a:rPr lang="en-AU" dirty="0"/>
            </a:br>
            <a:r>
              <a:rPr lang="en-AU" dirty="0"/>
              <a:t>and 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May 9, 2023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2594-18E9-4202-A25F-D700E7D0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5276944" cy="779921"/>
          </a:xfrm>
        </p:spPr>
        <p:txBody>
          <a:bodyPr/>
          <a:lstStyle/>
          <a:p>
            <a:r>
              <a:rPr lang="en-CA" sz="2800" dirty="0"/>
              <a:t>Why use forms?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D041DF-033A-47F2-ADF5-8F3B88540D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000" dirty="0" err="1"/>
              <a:t>AllergyIntolerance</a:t>
            </a:r>
            <a:endParaRPr lang="en-CA" sz="2000" dirty="0"/>
          </a:p>
          <a:p>
            <a:r>
              <a:rPr lang="en-CA" sz="2000" dirty="0"/>
              <a:t>Condition</a:t>
            </a:r>
          </a:p>
          <a:p>
            <a:r>
              <a:rPr lang="en-CA" sz="2000" dirty="0"/>
              <a:t>Encounter</a:t>
            </a:r>
          </a:p>
          <a:p>
            <a:r>
              <a:rPr lang="en-CA" sz="2000" dirty="0" err="1"/>
              <a:t>FamilyMemberHistory</a:t>
            </a:r>
            <a:endParaRPr lang="en-CA" sz="2000" dirty="0"/>
          </a:p>
          <a:p>
            <a:r>
              <a:rPr lang="en-CA" sz="2000" dirty="0" err="1"/>
              <a:t>MedicationStatement</a:t>
            </a:r>
            <a:endParaRPr lang="en-CA" sz="2000" dirty="0"/>
          </a:p>
          <a:p>
            <a:r>
              <a:rPr lang="en-CA" sz="2000" dirty="0"/>
              <a:t>Observation</a:t>
            </a:r>
          </a:p>
          <a:p>
            <a:r>
              <a:rPr lang="en-CA" sz="2000" dirty="0"/>
              <a:t>Patient</a:t>
            </a:r>
          </a:p>
          <a:p>
            <a:r>
              <a:rPr lang="en-CA" sz="2000" dirty="0"/>
              <a:t>100+ other resources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DDD8B1D-F398-477E-8815-E3425934405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CCF77-9BAB-470C-BBE4-5CAF75E4C5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353BA-FD28-4955-8BC6-771D74344D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6F2833-5F40-4224-8386-97A0271575DB}"/>
              </a:ext>
            </a:extLst>
          </p:cNvPr>
          <p:cNvSpPr txBox="1"/>
          <p:nvPr/>
        </p:nvSpPr>
        <p:spPr>
          <a:xfrm>
            <a:off x="3778983" y="2116747"/>
            <a:ext cx="84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52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3FCB151-C815-4AC6-B240-2701FA22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provide: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854BD6-FD3B-4FD6-8F17-4810E2B1AA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Tight control over user experience:</a:t>
            </a:r>
          </a:p>
          <a:p>
            <a:pPr lvl="1"/>
            <a:r>
              <a:rPr lang="en-CA" dirty="0"/>
              <a:t>How questions are phrased</a:t>
            </a:r>
          </a:p>
          <a:p>
            <a:pPr lvl="1"/>
            <a:r>
              <a:rPr lang="en-CA" dirty="0"/>
              <a:t>What answer choices are permitted</a:t>
            </a:r>
          </a:p>
          <a:p>
            <a:pPr lvl="1"/>
            <a:r>
              <a:rPr lang="en-CA" dirty="0"/>
              <a:t>What gets asked when (and in what order)</a:t>
            </a:r>
          </a:p>
          <a:p>
            <a:pPr lvl="1"/>
            <a:r>
              <a:rPr lang="en-CA" dirty="0"/>
              <a:t>User interface ‘appearance’</a:t>
            </a:r>
          </a:p>
          <a:p>
            <a:pPr lvl="1"/>
            <a:r>
              <a:rPr lang="en-CA" dirty="0"/>
              <a:t>i.e. Consistency in data capture</a:t>
            </a:r>
          </a:p>
          <a:p>
            <a:r>
              <a:rPr lang="en-CA" dirty="0"/>
              <a:t>Full flexibility in what data is captured and how</a:t>
            </a:r>
          </a:p>
          <a:p>
            <a:r>
              <a:rPr lang="en-CA" dirty="0"/>
              <a:t>Very simple data model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3F5F2-EE27-42ED-8EAA-3CF4D5DB0A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1BC27-5CB0-46EC-9192-D5590877FC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532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3BA0-4F4D-471D-B1C7-21F0D081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for display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EE3D3-E411-4216-B8F6-D214FE1094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D2FB4-5C2C-4F53-8D2F-CFDBCFD984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D2A790-1238-4CFF-BAFA-9DEF7500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42" y="908329"/>
            <a:ext cx="5046921" cy="384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14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11DD9-1BDC-4FE2-876E-1D072D33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anything other than Forms?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F8B08-29E7-4EC6-9471-34D3A4DC9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Questionnaire responses aren’t “standard”</a:t>
            </a:r>
          </a:p>
          <a:p>
            <a:pPr lvl="1"/>
            <a:r>
              <a:rPr lang="en-CA" sz="1800" dirty="0"/>
              <a:t>Inconsistent over time (different form ‘versions’)</a:t>
            </a:r>
          </a:p>
          <a:p>
            <a:pPr lvl="2"/>
            <a:r>
              <a:rPr lang="en-CA" sz="1800" dirty="0"/>
              <a:t>Forms change fairly often</a:t>
            </a:r>
          </a:p>
          <a:p>
            <a:pPr lvl="1"/>
            <a:r>
              <a:rPr lang="en-CA" sz="1800" dirty="0"/>
              <a:t>Inconsistent across organizations</a:t>
            </a:r>
          </a:p>
          <a:p>
            <a:pPr lvl="1"/>
            <a:r>
              <a:rPr lang="en-CA" sz="1800" dirty="0"/>
              <a:t>Meaning of elements influenced by previous questions</a:t>
            </a:r>
          </a:p>
          <a:p>
            <a:pPr lvl="2"/>
            <a:r>
              <a:rPr lang="en-CA" sz="1800" dirty="0"/>
              <a:t>“Address” means different things depending where it appears on the form</a:t>
            </a:r>
          </a:p>
          <a:p>
            <a:r>
              <a:rPr lang="en-CA" sz="2000" dirty="0"/>
              <a:t>In general, can’t query QuestionnaireResponse based on what the answers 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43C0D-CBBF-4A35-ABAA-2B5410FA19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25348-A81E-49B2-9D55-50EC22BD74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179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7A403-7CC5-4F35-90AC-1F9DB6EC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78CDD-8F6F-49B5-AB6A-B7EC548316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Use forms to capture data</a:t>
            </a:r>
          </a:p>
          <a:p>
            <a:pPr lvl="1"/>
            <a:r>
              <a:rPr lang="en-CA" dirty="0"/>
              <a:t>Especially when using ‘simple’ clients</a:t>
            </a:r>
          </a:p>
          <a:p>
            <a:pPr lvl="1"/>
            <a:r>
              <a:rPr lang="en-CA" dirty="0"/>
              <a:t>Possibly use ‘population’ to suck in data from existing records</a:t>
            </a:r>
          </a:p>
          <a:p>
            <a:r>
              <a:rPr lang="en-CA" dirty="0"/>
              <a:t>Extract data from form into other resources</a:t>
            </a:r>
          </a:p>
          <a:p>
            <a:r>
              <a:rPr lang="en-CA" dirty="0"/>
              <a:t>Use Provenance to tracker where the data came from</a:t>
            </a:r>
          </a:p>
          <a:p>
            <a:r>
              <a:rPr lang="en-CA" dirty="0"/>
              <a:t>Primarily pass around other resources</a:t>
            </a:r>
          </a:p>
          <a:p>
            <a:pPr lvl="1"/>
            <a:r>
              <a:rPr lang="en-CA" dirty="0"/>
              <a:t>Can pass around Provenance and original QuestionnaireResponse if needed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9C6B-13F8-4A0E-8F1A-6C0D9F0B3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91B6F-489B-42F6-9D72-507DDB69DA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044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F62BED-8130-4A0E-8B79-AC89AAD01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Form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25EBA-FB5A-4423-B347-8C3B3C45D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D2FEC-A767-4413-936C-0CDF83CB7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78843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close up of a map&#10;&#10;Description generated with high confidence">
            <a:extLst>
              <a:ext uri="{FF2B5EF4-FFF2-40B4-BE49-F238E27FC236}">
                <a16:creationId xmlns:a16="http://schemas.microsoft.com/office/drawing/2014/main" id="{A819DD50-8CBD-45AB-ACC2-B4A02B3F1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859" y="-373706"/>
            <a:ext cx="7389835" cy="48297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Questionnaire Artifacts 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FD524-C356-4D3A-AA68-167B135F9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000" dirty="0"/>
              <a:t>Questionnaire</a:t>
            </a:r>
          </a:p>
          <a:p>
            <a:pPr lvl="1"/>
            <a:r>
              <a:rPr lang="en-AU" sz="1800" dirty="0"/>
              <a:t>Defines the fields in the form</a:t>
            </a:r>
          </a:p>
          <a:p>
            <a:r>
              <a:rPr lang="en-AU" sz="2000" dirty="0"/>
              <a:t>Value Set</a:t>
            </a:r>
          </a:p>
          <a:p>
            <a:pPr lvl="1"/>
            <a:r>
              <a:rPr lang="en-AU" sz="1800" dirty="0"/>
              <a:t>Allowed answers</a:t>
            </a:r>
          </a:p>
          <a:p>
            <a:r>
              <a:rPr lang="en-AU" sz="2000" dirty="0"/>
              <a:t>QuestionnaireResponse</a:t>
            </a:r>
          </a:p>
          <a:p>
            <a:pPr lvl="1"/>
            <a:r>
              <a:rPr lang="en-AU" sz="1800" dirty="0"/>
              <a:t>Specific set of answers</a:t>
            </a:r>
          </a:p>
          <a:p>
            <a:r>
              <a:rPr lang="en-AU" sz="2000" dirty="0"/>
              <a:t>Other</a:t>
            </a:r>
          </a:p>
          <a:p>
            <a:pPr lvl="1"/>
            <a:r>
              <a:rPr lang="en-AU" sz="1800" dirty="0"/>
              <a:t>Extensions, Operations, Profiles, Implementation Guides (incl SDC)</a:t>
            </a:r>
          </a:p>
        </p:txBody>
      </p:sp>
    </p:spTree>
    <p:extLst>
      <p:ext uri="{BB962C8B-B14F-4D97-AF65-F5344CB8AC3E}">
        <p14:creationId xmlns:p14="http://schemas.microsoft.com/office/powerpoint/2010/main" val="586718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FEBE-D107-4248-9FFB-6968C8C4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056EA-B749-4FDB-AF35-9D3721A604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Used to represent forms/surveys/case report forms/etc.</a:t>
            </a:r>
          </a:p>
          <a:p>
            <a:r>
              <a:rPr lang="en-CA" sz="2000" dirty="0"/>
              <a:t>Can capture any sort of information</a:t>
            </a:r>
          </a:p>
          <a:p>
            <a:pPr lvl="1"/>
            <a:r>
              <a:rPr lang="en-CA" sz="1800" dirty="0"/>
              <a:t>clinical, administrative, financial, research, public health, …</a:t>
            </a:r>
          </a:p>
          <a:p>
            <a:r>
              <a:rPr lang="en-CA" sz="2000" dirty="0"/>
              <a:t>Hierarchical collections of questions</a:t>
            </a:r>
          </a:p>
          <a:p>
            <a:pPr lvl="1"/>
            <a:r>
              <a:rPr lang="en-CA" sz="1800" dirty="0"/>
              <a:t>May include ‘groups’ and instructions/guidance</a:t>
            </a:r>
          </a:p>
          <a:p>
            <a:pPr lvl="1"/>
            <a:r>
              <a:rPr lang="en-CA" sz="1800" dirty="0"/>
              <a:t>Control over allowed answer optionality, repetition, data type, options</a:t>
            </a:r>
          </a:p>
          <a:p>
            <a:pPr lvl="1"/>
            <a:r>
              <a:rPr lang="en-CA" sz="1800" dirty="0"/>
              <a:t>Some elements might be conditional</a:t>
            </a:r>
          </a:p>
          <a:p>
            <a:pPr lvl="2"/>
            <a:r>
              <a:rPr lang="en-CA" sz="1800" dirty="0"/>
              <a:t>e.g. “if question 2=female, then display question 5”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D0A1D-F1FD-4930-A48E-2D5B29D8DF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42685-2424-419A-AB8C-D04A3E498D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770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3B38-966F-47D4-B0A5-6A9A1EB3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 of a Questionnaire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302F0-3471-4AF2-BE02-C0EC4F88E7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3FF35-DA05-4820-97EF-24E6A86250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C767E6-F1B4-42BD-B141-8228E22952A5}"/>
              </a:ext>
            </a:extLst>
          </p:cNvPr>
          <p:cNvSpPr/>
          <p:nvPr/>
        </p:nvSpPr>
        <p:spPr bwMode="auto">
          <a:xfrm>
            <a:off x="887065" y="1085092"/>
            <a:ext cx="3589450" cy="3346950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Questionnaire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7F7045-9A59-4980-A55F-BEEA477664B4}"/>
              </a:ext>
            </a:extLst>
          </p:cNvPr>
          <p:cNvSpPr/>
          <p:nvPr/>
        </p:nvSpPr>
        <p:spPr bwMode="auto">
          <a:xfrm>
            <a:off x="1074137" y="1574132"/>
            <a:ext cx="1890210" cy="91810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dirty="0">
                <a:latin typeface="Arial" charset="0"/>
              </a:rPr>
              <a:t>Metadata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65C062-263E-4EE8-8B37-F023ECBE7B0B}"/>
              </a:ext>
            </a:extLst>
          </p:cNvPr>
          <p:cNvSpPr/>
          <p:nvPr/>
        </p:nvSpPr>
        <p:spPr bwMode="auto">
          <a:xfrm>
            <a:off x="1560190" y="2816271"/>
            <a:ext cx="1742844" cy="1028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CA" sz="2800" dirty="0">
                <a:latin typeface="Arial" charset="0"/>
              </a:rPr>
              <a:t>Item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(Group, Question or</a:t>
            </a:r>
          </a:p>
          <a:p>
            <a:pPr defTabSz="685800" eaLnBrk="0" hangingPunct="0"/>
            <a:r>
              <a:rPr lang="en-CA" sz="1400" dirty="0">
                <a:latin typeface="Arial" charset="0"/>
              </a:rPr>
              <a:t>Display)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A7490C-AEF6-4BBE-BFF8-60CE60A0EDF5}"/>
              </a:ext>
            </a:extLst>
          </p:cNvPr>
          <p:cNvCxnSpPr>
            <a:stCxn id="9" idx="3"/>
          </p:cNvCxnSpPr>
          <p:nvPr/>
        </p:nvCxnSpPr>
        <p:spPr bwMode="auto">
          <a:xfrm>
            <a:off x="3303034" y="3330281"/>
            <a:ext cx="323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623190-F4A3-479F-9A23-AF8A30A59BE0}"/>
              </a:ext>
            </a:extLst>
          </p:cNvPr>
          <p:cNvCxnSpPr/>
          <p:nvPr/>
        </p:nvCxnSpPr>
        <p:spPr bwMode="auto">
          <a:xfrm>
            <a:off x="3626821" y="3330281"/>
            <a:ext cx="0" cy="8685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7EA89F-C3CF-411C-B618-1D2B77237866}"/>
              </a:ext>
            </a:extLst>
          </p:cNvPr>
          <p:cNvCxnSpPr>
            <a:endCxn id="9" idx="2"/>
          </p:cNvCxnSpPr>
          <p:nvPr/>
        </p:nvCxnSpPr>
        <p:spPr bwMode="auto">
          <a:xfrm flipV="1">
            <a:off x="2431612" y="3844291"/>
            <a:ext cx="0" cy="3545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FBB9A0-6DFD-4E5D-8F32-14FD368141E2}"/>
              </a:ext>
            </a:extLst>
          </p:cNvPr>
          <p:cNvCxnSpPr/>
          <p:nvPr/>
        </p:nvCxnSpPr>
        <p:spPr bwMode="auto">
          <a:xfrm flipH="1">
            <a:off x="2431612" y="4198855"/>
            <a:ext cx="11952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97342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932F-46F2-40C2-BDCB-56E3E7A2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Questionnaire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18F943-C9F9-4182-8954-1046C70AD0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8EEC5-4714-48EC-958F-1E64A07C3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F2E8D-2A79-4A25-B314-21EA44347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299"/>
            <a:ext cx="9144000" cy="363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 Consulting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FCF8-6AC5-4371-8AA4-0934983A3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0758-43D7-4C07-96CF-140F43F57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Groups</a:t>
            </a:r>
          </a:p>
          <a:p>
            <a:pPr lvl="1"/>
            <a:r>
              <a:rPr lang="en-CA" sz="1800" dirty="0"/>
              <a:t>Organize content of questionnaire</a:t>
            </a:r>
          </a:p>
          <a:p>
            <a:pPr lvl="1"/>
            <a:r>
              <a:rPr lang="en-CA" sz="1800" dirty="0"/>
              <a:t>Must have children</a:t>
            </a:r>
          </a:p>
          <a:p>
            <a:pPr lvl="1"/>
            <a:r>
              <a:rPr lang="en-CA" sz="1800" dirty="0"/>
              <a:t>Can’t have answers</a:t>
            </a:r>
          </a:p>
          <a:p>
            <a:r>
              <a:rPr lang="en-CA" sz="2000" dirty="0"/>
              <a:t>Questions</a:t>
            </a:r>
          </a:p>
          <a:p>
            <a:pPr lvl="1"/>
            <a:r>
              <a:rPr lang="en-CA" sz="1800" dirty="0"/>
              <a:t>Solicit information</a:t>
            </a:r>
          </a:p>
          <a:p>
            <a:pPr lvl="1"/>
            <a:r>
              <a:rPr lang="en-CA" sz="1800" dirty="0"/>
              <a:t>Must have answers (but can be optional)</a:t>
            </a:r>
          </a:p>
          <a:p>
            <a:r>
              <a:rPr lang="en-CA" sz="2000" dirty="0"/>
              <a:t>Display</a:t>
            </a:r>
          </a:p>
          <a:p>
            <a:pPr lvl="1"/>
            <a:r>
              <a:rPr lang="en-CA" sz="1800" dirty="0"/>
              <a:t>Additional text, no children, no answers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7B71E-768A-4FAB-9024-2F66FCFA32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B0049-DCBD-4D93-8175-2F929A7B8B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172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Anatomy of a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797462"/>
            <a:ext cx="8228883" cy="3098780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5.a) What pizza toppings would you like?</a:t>
            </a:r>
          </a:p>
          <a:p>
            <a:r>
              <a:rPr lang="en-CA" dirty="0"/>
              <a:t>  </a:t>
            </a:r>
            <a:r>
              <a:rPr lang="en-CA" sz="1800" dirty="0"/>
              <a:t>(choose at least 1)</a:t>
            </a:r>
            <a:endParaRPr lang="en-CA" dirty="0"/>
          </a:p>
          <a:p>
            <a:pPr lvl="1"/>
            <a:r>
              <a:rPr lang="en-CA" dirty="0"/>
              <a:t>Cheese</a:t>
            </a:r>
          </a:p>
          <a:p>
            <a:pPr lvl="1"/>
            <a:r>
              <a:rPr lang="en-CA" dirty="0"/>
              <a:t>Ham</a:t>
            </a:r>
          </a:p>
          <a:p>
            <a:pPr lvl="1"/>
            <a:r>
              <a:rPr lang="en-CA" dirty="0"/>
              <a:t>Mushrooms</a:t>
            </a:r>
          </a:p>
          <a:p>
            <a:pPr lvl="1"/>
            <a:r>
              <a:rPr lang="en-CA" dirty="0"/>
              <a:t>Other</a:t>
            </a:r>
          </a:p>
          <a:p>
            <a:pPr lvl="2"/>
            <a:r>
              <a:rPr lang="en-CA" dirty="0"/>
              <a:t>(please specify): ____________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 dirty="0"/>
          </a:p>
        </p:txBody>
      </p:sp>
      <p:grpSp>
        <p:nvGrpSpPr>
          <p:cNvPr id="31" name="Nested Question"/>
          <p:cNvGrpSpPr/>
          <p:nvPr/>
        </p:nvGrpSpPr>
        <p:grpSpPr>
          <a:xfrm>
            <a:off x="1741923" y="3200034"/>
            <a:ext cx="5086403" cy="1207807"/>
            <a:chOff x="1569894" y="4669160"/>
            <a:chExt cx="6781871" cy="1610409"/>
          </a:xfrm>
        </p:grpSpPr>
        <p:sp>
          <p:nvSpPr>
            <p:cNvPr id="9" name="Rectangle 8"/>
            <p:cNvSpPr/>
            <p:nvPr/>
          </p:nvSpPr>
          <p:spPr bwMode="auto">
            <a:xfrm>
              <a:off x="1569894" y="5857292"/>
              <a:ext cx="4893110" cy="422277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5075401" y="4669160"/>
              <a:ext cx="3276364" cy="107909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Nested “question” item </a:t>
              </a: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(enableWhen tied to “Other” answer)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>
              <a:off x="3791026" y="5173216"/>
              <a:ext cx="1249026" cy="6840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" name="Options"/>
          <p:cNvGrpSpPr/>
          <p:nvPr/>
        </p:nvGrpSpPr>
        <p:grpSpPr>
          <a:xfrm>
            <a:off x="1339057" y="2604997"/>
            <a:ext cx="2619291" cy="1404357"/>
            <a:chOff x="1151620" y="3969060"/>
            <a:chExt cx="3492388" cy="1872476"/>
          </a:xfrm>
        </p:grpSpPr>
        <p:sp>
          <p:nvSpPr>
            <p:cNvPr id="8" name="Rectangle 7"/>
            <p:cNvSpPr/>
            <p:nvPr/>
          </p:nvSpPr>
          <p:spPr bwMode="auto">
            <a:xfrm>
              <a:off x="1151620" y="3969060"/>
              <a:ext cx="1836204" cy="187247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3203848" y="4567231"/>
              <a:ext cx="1440160" cy="786005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option or options</a:t>
              </a:r>
            </a:p>
          </p:txBody>
        </p:sp>
        <p:cxnSp>
          <p:nvCxnSpPr>
            <p:cNvPr id="23" name="Straight Arrow Connector 22"/>
            <p:cNvCxnSpPr>
              <a:endCxn id="8" idx="3"/>
            </p:cNvCxnSpPr>
            <p:nvPr/>
          </p:nvCxnSpPr>
          <p:spPr bwMode="auto">
            <a:xfrm flipH="1" flipV="1">
              <a:off x="2987824" y="4905299"/>
              <a:ext cx="201488" cy="6159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Required/Repeats"/>
          <p:cNvGrpSpPr/>
          <p:nvPr/>
        </p:nvGrpSpPr>
        <p:grpSpPr>
          <a:xfrm>
            <a:off x="916580" y="2194914"/>
            <a:ext cx="4902241" cy="876114"/>
            <a:chOff x="755576" y="3501008"/>
            <a:chExt cx="6536321" cy="1168152"/>
          </a:xfrm>
        </p:grpSpPr>
        <p:sp>
          <p:nvSpPr>
            <p:cNvPr id="7" name="Rectangle 6"/>
            <p:cNvSpPr/>
            <p:nvPr/>
          </p:nvSpPr>
          <p:spPr bwMode="auto">
            <a:xfrm>
              <a:off x="755576" y="3501008"/>
              <a:ext cx="2664296" cy="344015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103948" y="3625044"/>
              <a:ext cx="3187949" cy="104411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Child “display” item</a:t>
              </a:r>
              <a:br>
                <a:rPr lang="en-CA" dirty="0">
                  <a:latin typeface="Arial" charset="0"/>
                </a:rPr>
              </a:br>
              <a:r>
                <a:rPr kumimoji="0" lang="en-C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(implies</a:t>
              </a:r>
              <a:r>
                <a:rPr kumimoji="0" lang="en-CA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required = true, repeats = true)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5" name="Straight Arrow Connector 24"/>
            <p:cNvCxnSpPr>
              <a:endCxn id="7" idx="3"/>
            </p:cNvCxnSpPr>
            <p:nvPr/>
          </p:nvCxnSpPr>
          <p:spPr bwMode="auto">
            <a:xfrm flipH="1" flipV="1">
              <a:off x="3419872" y="3673016"/>
              <a:ext cx="684076" cy="4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Question"/>
          <p:cNvGrpSpPr/>
          <p:nvPr/>
        </p:nvGrpSpPr>
        <p:grpSpPr>
          <a:xfrm>
            <a:off x="1398669" y="1076599"/>
            <a:ext cx="4936815" cy="989309"/>
            <a:chOff x="1522781" y="2181929"/>
            <a:chExt cx="6582420" cy="1319079"/>
          </a:xfrm>
        </p:grpSpPr>
        <p:sp>
          <p:nvSpPr>
            <p:cNvPr id="6" name="Rectangle 5"/>
            <p:cNvSpPr/>
            <p:nvPr/>
          </p:nvSpPr>
          <p:spPr bwMode="auto">
            <a:xfrm>
              <a:off x="1522781" y="2996952"/>
              <a:ext cx="6582420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103948" y="2181929"/>
              <a:ext cx="936104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Text</a:t>
              </a:r>
            </a:p>
          </p:txBody>
        </p:sp>
        <p:cxnSp>
          <p:nvCxnSpPr>
            <p:cNvPr id="15" name="Straight Arrow Connector 14"/>
            <p:cNvCxnSpPr>
              <a:endCxn id="6" idx="0"/>
            </p:cNvCxnSpPr>
            <p:nvPr/>
          </p:nvCxnSpPr>
          <p:spPr bwMode="auto">
            <a:xfrm>
              <a:off x="4547118" y="2610606"/>
              <a:ext cx="266873" cy="38634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5" name="Label"/>
          <p:cNvGrpSpPr/>
          <p:nvPr/>
        </p:nvGrpSpPr>
        <p:grpSpPr>
          <a:xfrm>
            <a:off x="745817" y="1108347"/>
            <a:ext cx="789626" cy="957562"/>
            <a:chOff x="755576" y="2224259"/>
            <a:chExt cx="1052835" cy="1276749"/>
          </a:xfrm>
        </p:grpSpPr>
        <p:sp>
          <p:nvSpPr>
            <p:cNvPr id="5" name="Rectangle 4"/>
            <p:cNvSpPr/>
            <p:nvPr/>
          </p:nvSpPr>
          <p:spPr bwMode="auto">
            <a:xfrm>
              <a:off x="755576" y="2996952"/>
              <a:ext cx="792088" cy="504056"/>
            </a:xfrm>
            <a:prstGeom prst="rect">
              <a:avLst/>
            </a:prstGeom>
            <a:solidFill>
              <a:srgbClr val="CC3300">
                <a:alpha val="25098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endParaRPr lang="en-CA" sz="1350" dirty="0"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755576" y="2224259"/>
              <a:ext cx="1052835" cy="42867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eaLnBrk="0" hangingPunct="0"/>
              <a:r>
                <a:rPr lang="en-CA" dirty="0">
                  <a:latin typeface="Arial" charset="0"/>
                </a:rPr>
                <a:t>Prefix</a:t>
              </a:r>
            </a:p>
          </p:txBody>
        </p:sp>
        <p:cxnSp>
          <p:nvCxnSpPr>
            <p:cNvPr id="12" name="Straight Arrow Connector 11"/>
            <p:cNvCxnSpPr>
              <a:endCxn id="5" idx="0"/>
            </p:cNvCxnSpPr>
            <p:nvPr/>
          </p:nvCxnSpPr>
          <p:spPr bwMode="auto">
            <a:xfrm flipH="1">
              <a:off x="1151620" y="2652937"/>
              <a:ext cx="108012" cy="34401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796D94AF-41C3-4665-B523-99BBE1CF15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679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6311AF2-3B75-4F9F-9324-C7CD9F7D6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909546"/>
              </p:ext>
            </p:extLst>
          </p:nvPr>
        </p:nvGraphicFramePr>
        <p:xfrm>
          <a:off x="97973" y="67734"/>
          <a:ext cx="8964385" cy="4975042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053192">
                  <a:extLst>
                    <a:ext uri="{9D8B030D-6E8A-4147-A177-3AD203B41FA5}">
                      <a16:colId xmlns:a16="http://schemas.microsoft.com/office/drawing/2014/main" val="1206291500"/>
                    </a:ext>
                  </a:extLst>
                </a:gridCol>
                <a:gridCol w="1281793">
                  <a:extLst>
                    <a:ext uri="{9D8B030D-6E8A-4147-A177-3AD203B41FA5}">
                      <a16:colId xmlns:a16="http://schemas.microsoft.com/office/drawing/2014/main" val="1581915581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472436797"/>
                    </a:ext>
                  </a:extLst>
                </a:gridCol>
              </a:tblGrid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Item-Type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Response Type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b="1" dirty="0"/>
                        <a:t>Definition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43680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group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item</a:t>
                      </a:r>
                      <a:r>
                        <a:rPr lang="en-AU" sz="1100" i="1" dirty="0"/>
                        <a:t>(Group)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An item with children, may be repeating. Could be a section, table or other layout (e.g. tabs)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950380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display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i="1" dirty="0"/>
                        <a:t>(none)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Just a label to be displayed (no answer to be collected)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1286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boolean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valueBoolean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Yes/no answer (checkbox, radio group or similar)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26687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valueDecimal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Real number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348027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valueInteger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Integer answer (restricted textbox, slider,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619913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Date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591581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dateTime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valueDateTime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Date and time answer (restricted textbox, date picker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52190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valueTime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AU" sz="1100" dirty="0"/>
                        <a:t>Time only answer (hour:minute:second) answer independent of date (restricted textbox, …)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610602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Short free-text answer (single 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3420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text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Longer free-text answer, potentially multi-paragraph (multi-line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6538898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 err="1"/>
                        <a:t>url</a:t>
                      </a:r>
                      <a:endParaRPr lang="en-AU" sz="1100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valueUri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URL (website, FTP site, etc.) answer (restricted textbox)</a:t>
                      </a:r>
                      <a:endParaRPr lang="en-AU" sz="1100" i="1" dirty="0"/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817445"/>
                  </a:ext>
                </a:extLst>
              </a:tr>
              <a:tr h="558406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(specified in either the option property, or via the ValueSet referenced in the options property) as an answer (radio buttons, checkboxes, combobox, autocomplete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301094"/>
                  </a:ext>
                </a:extLst>
              </a:tr>
              <a:tr h="39483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open-choice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valueCoding or valueString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Coding drawn from a list of options (as with the choice type) or a free-text entry in a string (similar controls to choice, except with ability to include textbox)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81258"/>
                  </a:ext>
                </a:extLst>
              </a:tr>
              <a:tr h="38724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valueAttachment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Binary content such as a image, PDF, etc. as an answer (file selector …)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028570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valueReference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A reference to another resource, e.g. practitioner, organization, etc. (resource finder?)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27339"/>
                  </a:ext>
                </a:extLst>
              </a:tr>
              <a:tr h="224802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valueQuantity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AU" sz="1100" dirty="0"/>
                        <a:t>Question with a combination of a numeric value and unit. ()</a:t>
                      </a:r>
                    </a:p>
                  </a:txBody>
                  <a:tcPr marL="16236" marR="16236" marT="27000" marB="27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9957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3DFE693-E986-4F0F-90D1-327778538B56}"/>
              </a:ext>
            </a:extLst>
          </p:cNvPr>
          <p:cNvSpPr/>
          <p:nvPr/>
        </p:nvSpPr>
        <p:spPr>
          <a:xfrm>
            <a:off x="4761181" y="-725"/>
            <a:ext cx="43011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3"/>
              </a:rPr>
              <a:t>http://hl7.org/fhir/valueset-item-type.html</a:t>
            </a:r>
            <a:endParaRPr lang="en-A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738AFE-AC8E-425A-B1B3-6B5DBB8C8C8A}"/>
              </a:ext>
            </a:extLst>
          </p:cNvPr>
          <p:cNvSpPr/>
          <p:nvPr/>
        </p:nvSpPr>
        <p:spPr>
          <a:xfrm>
            <a:off x="81642" y="3276860"/>
            <a:ext cx="926383" cy="883192"/>
          </a:xfrm>
          <a:prstGeom prst="rect">
            <a:avLst/>
          </a:prstGeom>
          <a:solidFill>
            <a:schemeClr val="tx2">
              <a:lumMod val="40000"/>
              <a:lumOff val="60000"/>
              <a:alpha val="30196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0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30C9-D000-4FC7-B516-623C59CC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Interaction with terminologies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18F74B-65EE-420A-A6EF-28C99009F9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Questionnaire structure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6A223-585D-4674-910A-FB7473D2B95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4811" y="1753281"/>
            <a:ext cx="4040188" cy="3071813"/>
          </a:xfrm>
        </p:spPr>
        <p:txBody>
          <a:bodyPr/>
          <a:lstStyle/>
          <a:p>
            <a:r>
              <a:rPr lang="en-AU" sz="1500" dirty="0"/>
              <a:t>Item types</a:t>
            </a:r>
          </a:p>
          <a:p>
            <a:pPr lvl="1"/>
            <a:r>
              <a:rPr lang="en-AU" sz="1350" dirty="0"/>
              <a:t>Choice, open-choice</a:t>
            </a:r>
          </a:p>
          <a:p>
            <a:r>
              <a:rPr lang="en-AU" sz="1500" dirty="0" err="1"/>
              <a:t>Valueset</a:t>
            </a:r>
            <a:r>
              <a:rPr lang="en-AU" sz="1500" dirty="0"/>
              <a:t> reference (canonical!)</a:t>
            </a:r>
          </a:p>
          <a:p>
            <a:pPr lvl="1"/>
            <a:r>
              <a:rPr lang="en-AU" sz="1350" dirty="0" err="1"/>
              <a:t>Item.answerValueSet</a:t>
            </a:r>
            <a:endParaRPr lang="en-AU" sz="1350" dirty="0"/>
          </a:p>
          <a:p>
            <a:r>
              <a:rPr lang="en-AU" sz="1500" dirty="0"/>
              <a:t>Answer options</a:t>
            </a:r>
          </a:p>
          <a:p>
            <a:pPr lvl="1"/>
            <a:r>
              <a:rPr lang="en-AU" sz="1350" dirty="0" err="1"/>
              <a:t>valueCoding</a:t>
            </a:r>
            <a:endParaRPr lang="en-AU" sz="1350" dirty="0"/>
          </a:p>
          <a:p>
            <a:r>
              <a:rPr lang="en-AU" sz="1500" dirty="0"/>
              <a:t>Control selection</a:t>
            </a:r>
          </a:p>
          <a:p>
            <a:pPr lvl="1"/>
            <a:r>
              <a:rPr lang="en-AU" sz="1350" dirty="0"/>
              <a:t>Consider the number of potential entries in the list</a:t>
            </a:r>
          </a:p>
          <a:p>
            <a:pPr lvl="1"/>
            <a:r>
              <a:rPr lang="en-AU" sz="1350" dirty="0"/>
              <a:t>Checkboxes, radio buttons, </a:t>
            </a:r>
            <a:r>
              <a:rPr lang="en-AU" sz="1350" dirty="0" err="1"/>
              <a:t>comboboxes</a:t>
            </a:r>
            <a:r>
              <a:rPr lang="en-AU" sz="1350" dirty="0"/>
              <a:t>, autocomplete</a:t>
            </a:r>
          </a:p>
          <a:p>
            <a:pPr lvl="1"/>
            <a:endParaRPr lang="en-AU" sz="135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B05104-475C-4E26-AB94-95CAD178924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102225" y="1133475"/>
            <a:ext cx="4041775" cy="479425"/>
          </a:xfrm>
        </p:spPr>
        <p:txBody>
          <a:bodyPr/>
          <a:lstStyle/>
          <a:p>
            <a:r>
              <a:rPr lang="en-AU" dirty="0"/>
              <a:t>Extensions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814297-0352-41EA-A2BB-D2AC89C90362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5102225" y="1619250"/>
            <a:ext cx="4041775" cy="3071813"/>
          </a:xfrm>
        </p:spPr>
        <p:txBody>
          <a:bodyPr/>
          <a:lstStyle/>
          <a:p>
            <a:r>
              <a:rPr lang="en-AU" sz="1350" dirty="0">
                <a:hlinkClick r:id="rId3"/>
              </a:rPr>
              <a:t>questionnaire-</a:t>
            </a:r>
            <a:r>
              <a:rPr lang="en-AU" sz="1350" dirty="0" err="1">
                <a:hlinkClick r:id="rId3"/>
              </a:rPr>
              <a:t>optionExclusive</a:t>
            </a:r>
            <a:endParaRPr lang="en-AU" sz="1350" dirty="0"/>
          </a:p>
          <a:p>
            <a:r>
              <a:rPr lang="en-AU" sz="1350" dirty="0" err="1">
                <a:hlinkClick r:id="rId4" tooltip="A set of units that the user may choose when providing a quantity value."/>
              </a:rPr>
              <a:t>preferredTerminologyServer</a:t>
            </a:r>
            <a:endParaRPr lang="en-AU" sz="1350" dirty="0">
              <a:hlinkClick r:id="" action="ppaction://noaction"/>
            </a:endParaRPr>
          </a:p>
          <a:p>
            <a:r>
              <a:rPr lang="en-AU" sz="1350" dirty="0">
                <a:hlinkClick r:id="" action="ppaction://noaction"/>
              </a:rPr>
              <a:t>questionnaire-</a:t>
            </a:r>
            <a:r>
              <a:rPr lang="en-AU" sz="1350" dirty="0" err="1">
                <a:hlinkClick r:id="rId4" tooltip="A set of units that the user may choose when providing a quantity value."/>
              </a:rPr>
              <a:t>unitValueSet</a:t>
            </a:r>
            <a:endParaRPr lang="en-AU" sz="1350" dirty="0"/>
          </a:p>
          <a:p>
            <a:r>
              <a:rPr lang="en-AU" sz="1350" dirty="0">
                <a:hlinkClick r:id="rId5"/>
              </a:rPr>
              <a:t>11179-permitted-value-valueset</a:t>
            </a:r>
            <a:endParaRPr lang="en-AU" sz="1350" dirty="0"/>
          </a:p>
          <a:p>
            <a:r>
              <a:rPr lang="en-AU" sz="1350" dirty="0">
                <a:hlinkClick r:id="rId6"/>
              </a:rPr>
              <a:t>11179-permitted-value-conceptmap</a:t>
            </a:r>
            <a:endParaRPr lang="en-AU" sz="1350" dirty="0"/>
          </a:p>
          <a:p>
            <a:endParaRPr lang="en-AU" sz="1350" dirty="0"/>
          </a:p>
          <a:p>
            <a:pPr marL="0" indent="0">
              <a:buNone/>
            </a:pPr>
            <a:r>
              <a:rPr lang="en-AU" sz="1500" b="1" dirty="0"/>
              <a:t>Operations</a:t>
            </a:r>
          </a:p>
          <a:p>
            <a:pPr marL="0" indent="0">
              <a:buNone/>
            </a:pPr>
            <a:r>
              <a:rPr lang="en-AU" sz="1350" dirty="0"/>
              <a:t>Use the </a:t>
            </a:r>
            <a:r>
              <a:rPr lang="en-AU" sz="1350" dirty="0" err="1"/>
              <a:t>ValueSet</a:t>
            </a:r>
            <a:r>
              <a:rPr lang="en-AU" sz="1350" dirty="0"/>
              <a:t> </a:t>
            </a:r>
            <a:r>
              <a:rPr lang="en-AU" sz="1350" b="1" dirty="0"/>
              <a:t>$expand </a:t>
            </a:r>
            <a:r>
              <a:rPr lang="en-AU" sz="1350" dirty="0"/>
              <a:t>operation to either pre-load the values, or use the filter parameter for the auto-complete style usage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3228AD0-17A3-469F-9206-2639D5E3C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1485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87C0-72FA-41CB-9F19-47EB015D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QuestionnaireResponse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2A5C5-1BB2-480B-87AC-F353D45FC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single (fully or partially) completed form</a:t>
            </a:r>
          </a:p>
          <a:p>
            <a:r>
              <a:rPr lang="en-CA" dirty="0"/>
              <a:t>Ties to exactly one Questionnaire*</a:t>
            </a:r>
          </a:p>
          <a:p>
            <a:pPr lvl="1"/>
            <a:r>
              <a:rPr lang="en-CA" dirty="0"/>
              <a:t>Every ‘item’ in the QR points to one item in the Q</a:t>
            </a:r>
          </a:p>
          <a:p>
            <a:r>
              <a:rPr lang="en-CA" dirty="0"/>
              <a:t>Lets you see and compare “raw”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4A793-6C70-41C4-A4EA-01E6ABD4DB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447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9B55-0E24-45D7-9BFB-676E7D3A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B0901-A5E6-48CB-B339-9B6E42D245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E1239-16C4-46F2-8B3E-07993377B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CFDAB-5496-4A8A-800E-98F2253B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19" y="989650"/>
            <a:ext cx="8066638" cy="365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00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Linking Questionnaire to QuestionnaireResponse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248F74F-A742-46A6-930C-574E64AD9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CA" dirty="0"/>
              <a:t>QuestionnaireResponse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820230"/>
            <a:ext cx="3182541" cy="26874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9938" y="1814337"/>
            <a:ext cx="3362564" cy="3079671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573778" y="2036253"/>
            <a:ext cx="3024336" cy="1512168"/>
            <a:chOff x="1907704" y="2060848"/>
            <a:chExt cx="4032448" cy="2016224"/>
          </a:xfrm>
        </p:grpSpPr>
        <p:cxnSp>
          <p:nvCxnSpPr>
            <p:cNvPr id="10" name="Straight Arrow Connector 9"/>
            <p:cNvCxnSpPr/>
            <p:nvPr/>
          </p:nvCxnSpPr>
          <p:spPr bwMode="auto">
            <a:xfrm flipH="1">
              <a:off x="1979712" y="2060848"/>
              <a:ext cx="396044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/>
            <p:cNvCxnSpPr/>
            <p:nvPr/>
          </p:nvCxnSpPr>
          <p:spPr bwMode="auto">
            <a:xfrm flipH="1" flipV="1">
              <a:off x="1907704" y="2060848"/>
              <a:ext cx="3960440" cy="201622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Group 21"/>
          <p:cNvGrpSpPr/>
          <p:nvPr/>
        </p:nvGrpSpPr>
        <p:grpSpPr>
          <a:xfrm>
            <a:off x="2735796" y="2414295"/>
            <a:ext cx="3020523" cy="1512168"/>
            <a:chOff x="2123728" y="2564904"/>
            <a:chExt cx="4027364" cy="2016224"/>
          </a:xfrm>
        </p:grpSpPr>
        <p:cxnSp>
          <p:nvCxnSpPr>
            <p:cNvPr id="14" name="Straight Arrow Connector 13"/>
            <p:cNvCxnSpPr/>
            <p:nvPr/>
          </p:nvCxnSpPr>
          <p:spPr bwMode="auto">
            <a:xfrm flipH="1">
              <a:off x="2195736" y="2564904"/>
              <a:ext cx="3816424" cy="36004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H="1" flipV="1">
              <a:off x="2123728" y="2924944"/>
              <a:ext cx="4027364" cy="165618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067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7D29-DE74-4728-9475-EABBBE26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relevant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0D259-86C4-4E35-A3B3-A2F6BC9F57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CodeSystem &amp; ValueSet:</a:t>
            </a:r>
          </a:p>
          <a:p>
            <a:pPr lvl="1"/>
            <a:r>
              <a:rPr lang="en-CA" sz="1800" dirty="0"/>
              <a:t>Allow defining sets of answers that are shared or are externally managed</a:t>
            </a:r>
          </a:p>
          <a:p>
            <a:pPr lvl="1"/>
            <a:r>
              <a:rPr lang="en-CA" sz="1800" dirty="0"/>
              <a:t>Codes have both computable and human friendly views</a:t>
            </a:r>
          </a:p>
          <a:p>
            <a:pPr lvl="1"/>
            <a:r>
              <a:rPr lang="en-CA" sz="1800" dirty="0"/>
              <a:t>Can have numeric weights for calculations</a:t>
            </a:r>
          </a:p>
          <a:p>
            <a:r>
              <a:rPr lang="en-CA" sz="2000" dirty="0" err="1"/>
              <a:t>ConceptMap</a:t>
            </a:r>
            <a:endParaRPr lang="en-CA" sz="2000" dirty="0"/>
          </a:p>
          <a:p>
            <a:pPr lvl="1"/>
            <a:r>
              <a:rPr lang="en-CA" sz="1800" dirty="0"/>
              <a:t>Allows defining translations for questions</a:t>
            </a:r>
          </a:p>
          <a:p>
            <a:pPr lvl="2"/>
            <a:r>
              <a:rPr lang="en-CA" sz="1800" dirty="0"/>
              <a:t>and helpful for mapping </a:t>
            </a:r>
            <a:r>
              <a:rPr lang="en-CA" sz="1800" dirty="0" err="1"/>
              <a:t>QuestionnaireResponses</a:t>
            </a:r>
            <a:r>
              <a:rPr lang="en-CA" sz="1800" dirty="0"/>
              <a:t> to other resources</a:t>
            </a:r>
          </a:p>
          <a:p>
            <a:r>
              <a:rPr lang="en-CA" sz="2000" dirty="0"/>
              <a:t>StructureMap</a:t>
            </a:r>
          </a:p>
          <a:p>
            <a:pPr lvl="1"/>
            <a:r>
              <a:rPr lang="en-CA" sz="1800" dirty="0"/>
              <a:t>Can be used to map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8BD9C-2A92-48F2-82AE-F8583C8E0E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4141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3913-8C9A-4662-8122-7BEE8A21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FECAB-1935-44C9-B158-F6E7DE191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Complete a QuestionnaireResponse</a:t>
            </a:r>
          </a:p>
          <a:p>
            <a:pPr lvl="1"/>
            <a:r>
              <a:rPr lang="en-US" dirty="0"/>
              <a:t>Using LHC Forms SMART App</a:t>
            </a:r>
          </a:p>
          <a:p>
            <a:pPr lvl="1"/>
            <a:r>
              <a:rPr lang="en-US" dirty="0"/>
              <a:t>Complete a US Surgeon General family health portrait</a:t>
            </a:r>
          </a:p>
          <a:p>
            <a:pPr lvl="2"/>
            <a:r>
              <a:rPr lang="en-US" dirty="0"/>
              <a:t>Think about what item types are used, how the form is structured</a:t>
            </a:r>
          </a:p>
          <a:p>
            <a:pPr lvl="2"/>
            <a:r>
              <a:rPr lang="en-US" dirty="0"/>
              <a:t>Fill in multiple repetitions at each layer possible</a:t>
            </a:r>
          </a:p>
          <a:p>
            <a:pPr lvl="1"/>
            <a:r>
              <a:rPr lang="en-US" dirty="0"/>
              <a:t>Show as QuestionnaireResponse</a:t>
            </a:r>
          </a:p>
          <a:p>
            <a:pPr lvl="1"/>
            <a:r>
              <a:rPr lang="en-US" dirty="0"/>
              <a:t>Look at the accompanying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15BBF-7959-4402-A2EC-DA1FEFE1DA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561793-4909-40F4-B7E5-F3620A2DB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8D460-0D98-575C-35D5-8D0908C0C981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42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70877-6310-4013-9992-E4C094B8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46E4-7872-42E1-8976-A9B83E596E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Trace the linkage between </a:t>
            </a:r>
            <a:r>
              <a:rPr lang="en-US" dirty="0" err="1"/>
              <a:t>linkIds</a:t>
            </a:r>
            <a:r>
              <a:rPr lang="en-US" dirty="0"/>
              <a:t> in Questionnaire and QuestionnaireResponse</a:t>
            </a:r>
          </a:p>
          <a:p>
            <a:r>
              <a:rPr lang="en-US" dirty="0"/>
              <a:t>Any questions/discussion topics?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484CC-2E9B-43D9-90C1-F81E3A70A4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3FF86-A395-40E7-B4C2-C9BADC82C6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565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C5E-2A29-4E00-A3AD-B934115D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are you?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38F8-3E95-4633-8D0C-6792802FE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</a:t>
            </a:r>
          </a:p>
          <a:p>
            <a:r>
              <a:rPr lang="en-CA" dirty="0"/>
              <a:t>Organization</a:t>
            </a:r>
          </a:p>
          <a:p>
            <a:r>
              <a:rPr lang="en-CA" dirty="0"/>
              <a:t>Role</a:t>
            </a:r>
          </a:p>
          <a:p>
            <a:r>
              <a:rPr lang="en-CA" dirty="0"/>
              <a:t>Experience with FHIR</a:t>
            </a:r>
          </a:p>
          <a:p>
            <a:r>
              <a:rPr lang="en-CA" dirty="0"/>
              <a:t>What will make this morning most valuable to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55A27-ABC5-4523-A93E-C7A09A75E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594CD-B668-462A-A218-06D8BAAFB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20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FDAD89-A06D-43AE-9E5B-EC2E17A16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 Capture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255A2-329A-444D-A6FA-1549C0959C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84F85-DA55-4073-8059-D78983B5A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8566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F217-1F71-4697-80C1-0A546CFE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Structured Data Capture (SDC)?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75103-FF9C-4D8F-BF9F-A770CECA18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Standardize/enhance capabilities of FHIR Questionnaires:</a:t>
            </a:r>
          </a:p>
          <a:p>
            <a:pPr lvl="1"/>
            <a:r>
              <a:rPr lang="en-CA" dirty="0"/>
              <a:t>Workflow</a:t>
            </a:r>
          </a:p>
          <a:p>
            <a:pPr lvl="1"/>
            <a:r>
              <a:rPr lang="en-CA" dirty="0"/>
              <a:t>Complex form rendering</a:t>
            </a:r>
          </a:p>
          <a:p>
            <a:pPr lvl="1"/>
            <a:r>
              <a:rPr lang="en-CA" dirty="0"/>
              <a:t>Complex form behavior</a:t>
            </a:r>
          </a:p>
          <a:p>
            <a:pPr lvl="1"/>
            <a:r>
              <a:rPr lang="en-CA" dirty="0"/>
              <a:t>Automatically populating forms</a:t>
            </a:r>
          </a:p>
          <a:p>
            <a:pPr lvl="1"/>
            <a:r>
              <a:rPr lang="en-CA" dirty="0"/>
              <a:t>Automatically extracting data from completed forms</a:t>
            </a:r>
          </a:p>
          <a:p>
            <a:pPr lvl="1"/>
            <a:r>
              <a:rPr lang="en-CA" dirty="0"/>
              <a:t>Adaptive forms</a:t>
            </a:r>
          </a:p>
          <a:p>
            <a:pPr lvl="1"/>
            <a:r>
              <a:rPr lang="en-CA" dirty="0"/>
              <a:t>Form composition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509EA-CF59-462D-BE8A-01BD2630A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0990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C84-DD0B-4234-AA61-4C71AF4E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F9825-DB86-461F-B680-926D5F625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600" dirty="0"/>
              <a:t>How do you find a form?</a:t>
            </a:r>
          </a:p>
          <a:p>
            <a:r>
              <a:rPr lang="en-CA" sz="1600" dirty="0"/>
              <a:t>How do you retrieve allowed values?</a:t>
            </a:r>
          </a:p>
          <a:p>
            <a:r>
              <a:rPr lang="en-CA" sz="1600" dirty="0"/>
              <a:t>How do you manage form completion?</a:t>
            </a:r>
          </a:p>
          <a:p>
            <a:r>
              <a:rPr lang="en-CA" sz="1600" dirty="0"/>
              <a:t>How do you submit a form?</a:t>
            </a:r>
          </a:p>
          <a:p>
            <a:r>
              <a:rPr lang="en-CA" sz="1600" dirty="0"/>
              <a:t>How do you ask someone to complete a form?</a:t>
            </a:r>
          </a:p>
          <a:p>
            <a:r>
              <a:rPr lang="en-CA" sz="1600" dirty="0"/>
              <a:t>How do you track whether they’ve filled it out?</a:t>
            </a:r>
          </a:p>
          <a:p>
            <a:r>
              <a:rPr lang="en-CA" sz="1600" dirty="0"/>
              <a:t>How do you derive one form from another?</a:t>
            </a:r>
          </a:p>
        </p:txBody>
      </p:sp>
      <p:pic>
        <p:nvPicPr>
          <p:cNvPr id="7" name="Picture 2" descr="Role operations">
            <a:extLst>
              <a:ext uri="{FF2B5EF4-FFF2-40B4-BE49-F238E27FC236}">
                <a16:creationId xmlns:a16="http://schemas.microsoft.com/office/drawing/2014/main" id="{D365DB06-205F-4156-9993-E2EE4D289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7647" y="1246174"/>
            <a:ext cx="4032476" cy="302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DA2D7-2655-43CD-BFBD-C3ED965619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87438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74C4-5CD2-4AA4-A028-A9A3A7FE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rendering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C55A7-6A7F-4E00-B0F3-B17D7CEB72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Have questions/instructions render the way you want</a:t>
            </a:r>
          </a:p>
          <a:p>
            <a:pPr lvl="1"/>
            <a:r>
              <a:rPr lang="en-CA" sz="1600" dirty="0"/>
              <a:t>Pick at least one green option and no more than one red option</a:t>
            </a:r>
          </a:p>
          <a:p>
            <a:pPr lvl="1"/>
            <a:r>
              <a:rPr lang="en-CA" sz="1600" dirty="0"/>
              <a:t>How are you feeling today?        is “great”,       is “horrible”</a:t>
            </a:r>
          </a:p>
          <a:p>
            <a:r>
              <a:rPr lang="en-CA" sz="1800" dirty="0"/>
              <a:t>Hide or mark certain questions as ‘read only’ (e.g. calculated score)</a:t>
            </a:r>
          </a:p>
          <a:p>
            <a:r>
              <a:rPr lang="en-CA" sz="1800" dirty="0"/>
              <a:t>Should questions be a grid or table?  Should a question use a dropdown?  Checkboxes?  Radio buttons?</a:t>
            </a:r>
          </a:p>
          <a:p>
            <a:pPr lvl="1"/>
            <a:r>
              <a:rPr lang="en-CA" sz="1600" dirty="0"/>
              <a:t>And within that, how wide should columns be, what should column headings be, what should the steps on a slider be, etc.</a:t>
            </a:r>
          </a:p>
          <a:p>
            <a:r>
              <a:rPr lang="en-CA" sz="1800" dirty="0"/>
              <a:t>Additional display guidance.</a:t>
            </a:r>
          </a:p>
          <a:p>
            <a:pPr lvl="1"/>
            <a:r>
              <a:rPr lang="en-CA" sz="1600" dirty="0"/>
              <a:t>Social Security number: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75A6D-91FA-4CE0-8758-8D74F77A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309" y="2025054"/>
            <a:ext cx="271463" cy="271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6627B-6B61-4FFF-ADB3-8683FA40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181" y="2025054"/>
            <a:ext cx="271463" cy="2639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FC37FE-3A27-4B7B-B5CB-3FE6A22BEA35}"/>
              </a:ext>
            </a:extLst>
          </p:cNvPr>
          <p:cNvSpPr/>
          <p:nvPr/>
        </p:nvSpPr>
        <p:spPr>
          <a:xfrm>
            <a:off x="3521675" y="4228724"/>
            <a:ext cx="1837133" cy="2639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</a:t>
            </a:r>
            <a:r>
              <a:rPr lang="en-CA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CA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nnn-nnn</a:t>
            </a:r>
            <a:endParaRPr lang="en-CA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1FB204D9-4C49-492F-9443-8CEEF392F8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35537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97FE-AF79-4707-B3E0-90A2EAFD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BFDE9-B2B3-437E-9F19-35D956D966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 err="1"/>
              <a:t>EnableWhen</a:t>
            </a:r>
            <a:r>
              <a:rPr lang="en-CA" dirty="0"/>
              <a:t> questions based on expressions</a:t>
            </a:r>
          </a:p>
          <a:p>
            <a:pPr lvl="1"/>
            <a:r>
              <a:rPr lang="en-CA" dirty="0"/>
              <a:t>If the total score from group 1 &gt; 30, then display these additional cardiology questions</a:t>
            </a:r>
          </a:p>
          <a:p>
            <a:r>
              <a:rPr lang="en-CA" dirty="0" err="1"/>
              <a:t>EnableWhen</a:t>
            </a:r>
            <a:r>
              <a:rPr lang="en-CA" dirty="0"/>
              <a:t> options</a:t>
            </a:r>
          </a:p>
          <a:p>
            <a:pPr lvl="1"/>
            <a:r>
              <a:rPr lang="en-CA" dirty="0"/>
              <a:t>Only display “pregnancy” in “reason for absence” if gender = F</a:t>
            </a:r>
          </a:p>
          <a:p>
            <a:r>
              <a:rPr lang="en-CA" dirty="0"/>
              <a:t>Constraints</a:t>
            </a:r>
          </a:p>
          <a:p>
            <a:pPr lvl="1"/>
            <a:r>
              <a:rPr lang="en-CA" dirty="0"/>
              <a:t>Can have a maximum of 2 questions with an answer of “most preferred”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9717B-38C6-48E7-8E6A-7A0DCE018D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235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values</a:t>
            </a:r>
          </a:p>
          <a:p>
            <a:pPr lvl="1"/>
            <a:r>
              <a:rPr lang="en-CA" dirty="0"/>
              <a:t>5-10 characters</a:t>
            </a:r>
          </a:p>
          <a:p>
            <a:pPr lvl="1"/>
            <a:r>
              <a:rPr lang="en-CA" dirty="0"/>
              <a:t>January 1-March 30</a:t>
            </a:r>
          </a:p>
          <a:p>
            <a:pPr lvl="1"/>
            <a:r>
              <a:rPr lang="en-CA" dirty="0"/>
              <a:t>YYYY-MM</a:t>
            </a:r>
          </a:p>
          <a:p>
            <a:pPr lvl="1"/>
            <a:r>
              <a:rPr lang="en-CA" dirty="0"/>
              <a:t>Must be a JPG or PNG, &lt; 500KB</a:t>
            </a:r>
          </a:p>
          <a:p>
            <a:pPr lvl="1"/>
            <a:r>
              <a:rPr lang="en-CA" dirty="0"/>
              <a:t>Must be lb or kg</a:t>
            </a:r>
          </a:p>
          <a:p>
            <a:pPr lvl="1"/>
            <a:r>
              <a:rPr lang="en-CA" dirty="0"/>
              <a:t>Minimum 3 choices, maximum of 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AAFD6-70D2-42AC-97A2-DDFAAF6718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1517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9A43-8010-4A58-91E0-FD8F6965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3479A-042A-483E-8347-3E5B2E7E2F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Constrain references</a:t>
            </a:r>
          </a:p>
          <a:p>
            <a:pPr lvl="1"/>
            <a:r>
              <a:rPr lang="en-CA" dirty="0"/>
              <a:t>Answer must be Condition or “Diagnosis Observation”</a:t>
            </a:r>
          </a:p>
          <a:p>
            <a:pPr lvl="1"/>
            <a:r>
              <a:rPr lang="en-CA" dirty="0"/>
              <a:t>Possible answers are: </a:t>
            </a:r>
            <a:r>
              <a:rPr lang="en-CA" dirty="0" err="1"/>
              <a:t>Observation?patient</a:t>
            </a:r>
            <a:r>
              <a:rPr lang="en-CA" dirty="0"/>
              <a:t>=$</a:t>
            </a:r>
            <a:r>
              <a:rPr lang="en-CA" dirty="0" err="1"/>
              <a:t>patient.id&amp;code</a:t>
            </a:r>
            <a:r>
              <a:rPr lang="en-CA" dirty="0"/>
              <a:t>=12345-5&amp;…</a:t>
            </a:r>
          </a:p>
          <a:p>
            <a:pPr lvl="1"/>
            <a:r>
              <a:rPr lang="en-CA" dirty="0"/>
              <a:t>“Click here to create a new value” (launches new questionnaire)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961DA-2DFA-4E2C-9D05-7447622FD8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1134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71AE-4F15-4016-AE27-D30E7155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Complex form behavior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3D076-298D-4E44-8847-564D5DE120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Perform calculations (e.g. scores)</a:t>
            </a:r>
          </a:p>
          <a:p>
            <a:pPr lvl="1"/>
            <a:r>
              <a:rPr lang="en-CA" dirty="0"/>
              <a:t>Launch context – patient, encounter, etc.</a:t>
            </a:r>
          </a:p>
          <a:p>
            <a:pPr lvl="1"/>
            <a:r>
              <a:rPr lang="en-CA" dirty="0"/>
              <a:t>Use CQL or FHIRPath for calculations</a:t>
            </a:r>
          </a:p>
          <a:p>
            <a:pPr lvl="1"/>
            <a:r>
              <a:rPr lang="en-CA" dirty="0"/>
              <a:t>Variables, initial expressions </a:t>
            </a:r>
          </a:p>
          <a:p>
            <a:r>
              <a:rPr lang="en-CA" dirty="0"/>
              <a:t>Create forms constructed from other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44658-4581-4B0C-8E67-8B8A571B13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4203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ABAD49-DA05-4298-B5CD-F737F432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Exploring the SDC spec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89025F-71AA-49AB-9489-3B69AC06EB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http://hl7.org/fhir/uv/sdc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17ECA-1F72-4235-9E51-F4110E846B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F40A-677C-4818-814F-09BD5C82F7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2342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CB7B-4E66-43FA-9483-2895AA0B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C6EF0-CFA7-4EC0-92D8-CA10CB8371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Questionaire</a:t>
            </a:r>
            <a:endParaRPr lang="en-US" dirty="0"/>
          </a:p>
          <a:p>
            <a:pPr lvl="1"/>
            <a:r>
              <a:rPr lang="en-US" dirty="0"/>
              <a:t>Using the LHC Form Builder</a:t>
            </a:r>
          </a:p>
          <a:p>
            <a:pPr lvl="1"/>
            <a:r>
              <a:rPr lang="en-US" dirty="0"/>
              <a:t>Create a form that represents </a:t>
            </a:r>
            <a:br>
              <a:rPr lang="en-US" dirty="0"/>
            </a:br>
            <a:r>
              <a:rPr lang="en-US" dirty="0"/>
              <a:t>the form on the following page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F5A6C-FE0C-499C-A000-5B5EB5CD35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EDF7D-E13F-4791-A047-066A7E09F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9378CE-CF97-20E8-3D5B-2F80D181614D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https://github.com/FHIR/documents/tree/master/presentations/2023-05%20Tutorials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8D350-E6B5-4885-97A8-9B301924026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76C0B-5381-44C8-8A35-E6BD48A76C9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69862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D1881-B2F0-42CE-BCF6-17A4DE917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5297"/>
            <a:ext cx="4761051" cy="2934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2C71C9-59F6-4FC6-8C1F-0B479920B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427" y="13091"/>
            <a:ext cx="4506573" cy="3548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B2E66D-D2D2-4D64-99D3-C582645DB9F6}"/>
              </a:ext>
            </a:extLst>
          </p:cNvPr>
          <p:cNvSpPr txBox="1"/>
          <p:nvPr/>
        </p:nvSpPr>
        <p:spPr>
          <a:xfrm>
            <a:off x="4772014" y="4527562"/>
            <a:ext cx="42373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Excerpted from https://www.sampleforms.com/health-questionnaire-form.html</a:t>
            </a:r>
          </a:p>
        </p:txBody>
      </p:sp>
    </p:spTree>
    <p:extLst>
      <p:ext uri="{BB962C8B-B14F-4D97-AF65-F5344CB8AC3E}">
        <p14:creationId xmlns:p14="http://schemas.microsoft.com/office/powerpoint/2010/main" val="1569822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EA86-873E-40DF-81C2-F44F801F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2 -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E61C7-DAB2-4643-AD7A-C0AD830076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How did you decide what was optional vs. required?</a:t>
            </a:r>
          </a:p>
          <a:p>
            <a:r>
              <a:rPr lang="en-US" sz="1800" dirty="0"/>
              <a:t>Did you make anything repeating?</a:t>
            </a:r>
          </a:p>
          <a:p>
            <a:r>
              <a:rPr lang="en-US" sz="1800" dirty="0"/>
              <a:t>How would the design of the form change if you wanted to populate FHIR resources?</a:t>
            </a:r>
          </a:p>
          <a:p>
            <a:r>
              <a:rPr lang="en-US" sz="1800" dirty="0"/>
              <a:t>Are height &amp; weight each one question or two?  Simple type or Quantity?</a:t>
            </a:r>
          </a:p>
          <a:p>
            <a:r>
              <a:rPr lang="en-US" sz="1800" dirty="0"/>
              <a:t>What codes did you use for medical history?</a:t>
            </a:r>
          </a:p>
          <a:p>
            <a:r>
              <a:rPr lang="en-US" sz="1800" dirty="0"/>
              <a:t>Does Address make sense as a single field?</a:t>
            </a:r>
          </a:p>
          <a:p>
            <a:r>
              <a:rPr lang="en-US" sz="1800" dirty="0"/>
              <a:t>How does the rendering of the Questionnaire differ from the original form?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4134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9857-3F38-4B1B-8A43-49844568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Drilling Down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C306B-2D60-4368-8B4D-D6F0E24FDF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D19D1-6444-4C6A-9211-CECEEC2D10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6712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3767515" cy="3098780"/>
          </a:xfrm>
        </p:spPr>
        <p:txBody>
          <a:bodyPr anchor="t"/>
          <a:lstStyle/>
          <a:p>
            <a:r>
              <a:rPr lang="en-AU" sz="1350" dirty="0"/>
              <a:t>Converting existing non FHIR definitions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U.S National Library of Medicine's </a:t>
            </a:r>
            <a:r>
              <a:rPr lang="en-AU" sz="1350" dirty="0">
                <a:ea typeface="+mn-lt"/>
                <a:cs typeface="+mn-lt"/>
                <a:hlinkClick r:id="rId2"/>
              </a:rPr>
              <a:t>Form Builder for LHC-Forms/FHIR Questionnaire</a:t>
            </a:r>
            <a:r>
              <a:rPr lang="en-AU" sz="1350" dirty="0">
                <a:ea typeface="+mn-lt"/>
                <a:cs typeface="+mn-lt"/>
              </a:rPr>
              <a:t> (STU3, R4)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Grahame’s editor</a:t>
            </a:r>
            <a:endParaRPr lang="en-AU" sz="1350" dirty="0">
              <a:cs typeface="Calibri" panose="020F0502020204030204"/>
            </a:endParaRPr>
          </a:p>
          <a:p>
            <a:r>
              <a:rPr lang="en-AU" sz="1350" dirty="0" err="1"/>
              <a:t>SmartQ</a:t>
            </a:r>
            <a:r>
              <a:rPr lang="en-AU" sz="1350" dirty="0"/>
              <a:t> editor (DSTU2/STU3 only)</a:t>
            </a:r>
            <a:endParaRPr lang="en-AU" sz="1350" dirty="0">
              <a:cs typeface="Calibri"/>
            </a:endParaRPr>
          </a:p>
          <a:p>
            <a:pPr marL="342900" lvl="1" indent="0">
              <a:buNone/>
            </a:pPr>
            <a:r>
              <a:rPr lang="en-AU" sz="1350" dirty="0">
                <a:hlinkClick r:id="rId3"/>
              </a:rPr>
              <a:t>http://smartqedit.azurewebsites.net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Using text editor</a:t>
            </a:r>
            <a:endParaRPr lang="en-AU" sz="1350" dirty="0">
              <a:cs typeface="Calibri"/>
            </a:endParaRPr>
          </a:p>
          <a:p>
            <a:r>
              <a:rPr lang="en-AU" sz="1350" dirty="0"/>
              <a:t>Others?</a:t>
            </a:r>
            <a:endParaRPr lang="en-AU" sz="1350" dirty="0">
              <a:cs typeface="Calibri"/>
            </a:endParaRPr>
          </a:p>
          <a:p>
            <a:pPr marL="0" indent="0">
              <a:buNone/>
            </a:pPr>
            <a:r>
              <a:rPr lang="en-AU" sz="1350" i="1" dirty="0"/>
              <a:t>(or combination of the above)</a:t>
            </a:r>
            <a:endParaRPr lang="en-AU" sz="1350" i="1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0F7915-EDDE-4449-9385-E84BF5087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40" y="950976"/>
            <a:ext cx="4497260" cy="3536930"/>
          </a:xfrm>
          <a:prstGeom prst="rect">
            <a:avLst/>
          </a:prstGeom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830D99F-ABBF-4B5F-97D1-078B0DC38F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4020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B62BE2-0ED0-4990-953E-461547F6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AU" dirty="0">
                <a:latin typeface="Calibri"/>
                <a:cs typeface="Calibri"/>
              </a:rPr>
              <a:t>Fetching Questionnaires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62678E-99A5-480B-A313-B2C8CF93F0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t"/>
          <a:lstStyle/>
          <a:p>
            <a:endParaRPr lang="en-AU" sz="1350" dirty="0">
              <a:cs typeface="Calibri"/>
            </a:endParaRPr>
          </a:p>
          <a:p>
            <a:pPr marL="342900" lvl="1" indent="0">
              <a:buNone/>
            </a:pPr>
            <a:endParaRPr lang="en-AU" dirty="0"/>
          </a:p>
        </p:txBody>
      </p:sp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5AEF73-E5AD-47D6-ABCC-BD1ACA261853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/>
          <a:srcRect l="-533" t="3327" r="40436" b="-3142"/>
          <a:stretch/>
        </p:blipFill>
        <p:spPr>
          <a:xfrm>
            <a:off x="4430713" y="2005013"/>
            <a:ext cx="4713287" cy="2051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3903D3-582E-466E-AA35-83004A1818F0}"/>
              </a:ext>
            </a:extLst>
          </p:cNvPr>
          <p:cNvSpPr txBox="1"/>
          <p:nvPr/>
        </p:nvSpPr>
        <p:spPr>
          <a:xfrm>
            <a:off x="734647" y="1643185"/>
            <a:ext cx="3937976" cy="18004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50" dirty="0"/>
              <a:t>Standard FHIR Search API</a:t>
            </a:r>
          </a:p>
          <a:p>
            <a:pPr marL="685800" lvl="1" indent="-342900">
              <a:buFont typeface="Arial"/>
              <a:buChar char="•"/>
            </a:pPr>
            <a:r>
              <a:rPr lang="en-US" sz="2250" dirty="0">
                <a:cs typeface="Calibri"/>
              </a:rPr>
              <a:t>e.g., by id, title, publisher, context, etc.</a:t>
            </a:r>
          </a:p>
          <a:p>
            <a:pPr marL="342900" indent="-342900">
              <a:buFont typeface="Arial"/>
              <a:buChar char="•"/>
            </a:pPr>
            <a:r>
              <a:rPr lang="en-US" sz="2250" dirty="0">
                <a:cs typeface="Calibri"/>
              </a:rPr>
              <a:t>Through references in a directory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01172F6-EEA7-4DF6-BBFB-A822A73623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129933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10CF-6B29-4BC6-8C38-DE37AF29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Validation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C5D65-3916-4FE0-8180-6B9394FA8E5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91762" y="988306"/>
            <a:ext cx="7152238" cy="3359150"/>
          </a:xfrm>
        </p:spPr>
        <p:txBody>
          <a:bodyPr/>
          <a:lstStyle/>
          <a:p>
            <a:r>
              <a:rPr lang="en-AU" sz="2000" dirty="0"/>
              <a:t>FHIR json/xml valid (serialization)</a:t>
            </a:r>
          </a:p>
          <a:p>
            <a:r>
              <a:rPr lang="en-AU" sz="2000" dirty="0"/>
              <a:t>Core FHIR profile validation </a:t>
            </a:r>
            <a:br>
              <a:rPr lang="en-AU" sz="2000" dirty="0"/>
            </a:br>
            <a:r>
              <a:rPr lang="en-AU" sz="2000" i="1" dirty="0"/>
              <a:t>(maybe local profiles too)</a:t>
            </a:r>
          </a:p>
          <a:p>
            <a:r>
              <a:rPr lang="en-AU" sz="2000" dirty="0"/>
              <a:t>QuestionnaireResponse validation</a:t>
            </a:r>
          </a:p>
          <a:p>
            <a:pPr lvl="1"/>
            <a:r>
              <a:rPr lang="en-AU" sz="1800" dirty="0"/>
              <a:t>Item Types (using </a:t>
            </a:r>
            <a:r>
              <a:rPr lang="en-AU" sz="1800" dirty="0" err="1"/>
              <a:t>linkId</a:t>
            </a:r>
            <a:r>
              <a:rPr lang="en-AU" sz="1800" dirty="0"/>
              <a:t> to match)</a:t>
            </a:r>
          </a:p>
          <a:p>
            <a:pPr lvl="1"/>
            <a:r>
              <a:rPr lang="en-AU" sz="1800" dirty="0"/>
              <a:t>Extensions/Extended Validation</a:t>
            </a:r>
          </a:p>
          <a:p>
            <a:pPr lvl="1"/>
            <a:r>
              <a:rPr lang="en-AU" sz="1800" dirty="0"/>
              <a:t>Base Questionnaires through </a:t>
            </a:r>
            <a:r>
              <a:rPr lang="en-AU" sz="1800" dirty="0" err="1"/>
              <a:t>derivedFrom</a:t>
            </a:r>
            <a:r>
              <a:rPr lang="en-AU" sz="1800" dirty="0"/>
              <a:t> reference</a:t>
            </a:r>
          </a:p>
          <a:p>
            <a:pPr lvl="1"/>
            <a:r>
              <a:rPr lang="en-AU" sz="1800" dirty="0"/>
              <a:t>Custom validation?</a:t>
            </a:r>
          </a:p>
          <a:p>
            <a:r>
              <a:rPr lang="en-AU" sz="2000" dirty="0"/>
              <a:t>OperationOutcome</a:t>
            </a:r>
          </a:p>
          <a:p>
            <a:pPr lvl="1"/>
            <a:r>
              <a:rPr lang="en-AU" sz="1800" dirty="0"/>
              <a:t>Content/messages appropriate to display to users?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3EF49A86-B40A-43DC-9526-F1F97785C69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4132" b="4132"/>
          <a:stretch>
            <a:fillRect/>
          </a:stretch>
        </p:blipFill>
        <p:spPr>
          <a:xfrm>
            <a:off x="0" y="1911350"/>
            <a:ext cx="1441450" cy="1320800"/>
          </a:xfr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D698C229-B619-476D-BDD1-FB85B426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7322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99E12D-F1DD-4653-9CFE-35DC8C5BF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337" y="2813680"/>
            <a:ext cx="3252979" cy="1737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481CE5-74AD-421B-A020-A9053131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Advanced Validation</a:t>
            </a:r>
            <a:endParaRPr lang="en-AU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DF7E2-2975-407C-AAB5-3E1F5C37B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00593" y="1357310"/>
            <a:ext cx="5942652" cy="3098780"/>
          </a:xfrm>
        </p:spPr>
        <p:txBody>
          <a:bodyPr/>
          <a:lstStyle/>
          <a:p>
            <a:r>
              <a:rPr lang="en-AU" dirty="0"/>
              <a:t>Core resources can be profiled with invariants</a:t>
            </a:r>
          </a:p>
          <a:p>
            <a:r>
              <a:rPr lang="en-AU" dirty="0"/>
              <a:t>Extension adds this capability to Questionnaires</a:t>
            </a:r>
          </a:p>
        </p:txBody>
      </p:sp>
      <p:pic>
        <p:nvPicPr>
          <p:cNvPr id="7" name="Picture Placeholder 15">
            <a:extLst>
              <a:ext uri="{FF2B5EF4-FFF2-40B4-BE49-F238E27FC236}">
                <a16:creationId xmlns:a16="http://schemas.microsoft.com/office/drawing/2014/main" id="{BFC68C66-17B6-4F89-A82D-B491AFA38CD0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/>
          <a:srcRect t="4132" b="4132"/>
          <a:stretch>
            <a:fillRect/>
          </a:stretch>
        </p:blipFill>
        <p:spPr>
          <a:xfrm>
            <a:off x="656270" y="2124665"/>
            <a:ext cx="1441450" cy="13208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9618B7-A4A8-47E9-9630-C7B00879CE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979" y="1970756"/>
            <a:ext cx="34290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65A36-602A-4217-9D11-B73A2F0AF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9004" y="1970756"/>
            <a:ext cx="342900" cy="342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7073CE-19A0-4089-8E5B-E46621EC8F34}"/>
              </a:ext>
            </a:extLst>
          </p:cNvPr>
          <p:cNvSpPr/>
          <p:nvPr/>
        </p:nvSpPr>
        <p:spPr>
          <a:xfrm>
            <a:off x="1600674" y="4528285"/>
            <a:ext cx="5942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6"/>
              </a:rPr>
              <a:t>http://hl7.org/fhir/extension-questionnaire-constraint.html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79699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A481-3BD9-41F5-B175-35340987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Validation Examples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693A8-13B1-4696-B989-08A53E4CB0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Checking cross field validation</a:t>
            </a:r>
          </a:p>
          <a:p>
            <a:r>
              <a:rPr lang="en-US" dirty="0"/>
              <a:t>Checking conditional rules</a:t>
            </a:r>
            <a:endParaRPr lang="en-AU" dirty="0"/>
          </a:p>
          <a:p>
            <a:r>
              <a:rPr lang="en-US" dirty="0"/>
              <a:t>Checking complex calculations</a:t>
            </a:r>
          </a:p>
          <a:p>
            <a:r>
              <a:rPr lang="en-US" dirty="0"/>
              <a:t>Error messages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FFDB12-CA5C-47C4-BEB6-5005DD3D3DE3}"/>
              </a:ext>
            </a:extLst>
          </p:cNvPr>
          <p:cNvSpPr/>
          <p:nvPr/>
        </p:nvSpPr>
        <p:spPr>
          <a:xfrm>
            <a:off x="1951818" y="3695636"/>
            <a:ext cx="663250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500" dirty="0">
                <a:hlinkClick r:id="rId3"/>
              </a:rPr>
              <a:t>https://sqlonfhir-r4.azurewebsites.net/fhir/Questionnaire/sa-rtw-r4</a:t>
            </a:r>
            <a:endParaRPr lang="en-AU" sz="1500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FB2A49-4F4A-4F94-8621-AD89180EFC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03883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Requires:</a:t>
            </a:r>
          </a:p>
          <a:p>
            <a:pPr lvl="1"/>
            <a:r>
              <a:rPr lang="en-AU" sz="2400" dirty="0"/>
              <a:t>context/source</a:t>
            </a:r>
          </a:p>
          <a:p>
            <a:pPr lvl="1"/>
            <a:r>
              <a:rPr lang="en-AU" sz="2400" dirty="0"/>
              <a:t>mapping</a:t>
            </a:r>
          </a:p>
          <a:p>
            <a:pPr lvl="1"/>
            <a:r>
              <a:rPr lang="en-AU" sz="2400" dirty="0"/>
              <a:t>processing engine</a:t>
            </a:r>
          </a:p>
          <a:p>
            <a:pPr lvl="1"/>
            <a:r>
              <a:rPr lang="en-AU" sz="2400" dirty="0"/>
              <a:t>Knowledge of source structures</a:t>
            </a:r>
            <a:br>
              <a:rPr lang="en-AU" sz="2400" dirty="0"/>
            </a:br>
            <a:r>
              <a:rPr lang="en-AU" sz="2400" dirty="0"/>
              <a:t>(particularly profiled scope)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2741-9B1F-457C-8F7B-50FD721D3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60244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2800" dirty="0"/>
              <a:t>Current $populate Options:</a:t>
            </a:r>
          </a:p>
          <a:p>
            <a:pPr lvl="1"/>
            <a:r>
              <a:rPr lang="en-AU" sz="2400" dirty="0"/>
              <a:t>Observation based</a:t>
            </a:r>
          </a:p>
          <a:p>
            <a:pPr lvl="1"/>
            <a:r>
              <a:rPr lang="en-AU" sz="2400" dirty="0"/>
              <a:t>FHIRPath based</a:t>
            </a:r>
          </a:p>
          <a:p>
            <a:pPr lvl="1"/>
            <a:r>
              <a:rPr lang="en-AU" sz="2400" dirty="0"/>
              <a:t>StructureMap based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59860-0399-4E76-9C7A-BF7815E32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072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Observation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 dirty="0"/>
              <a:t>Low flexibility of Questionnaire structure in mapping</a:t>
            </a:r>
          </a:p>
          <a:p>
            <a:r>
              <a:rPr lang="en-AU" sz="1600" dirty="0"/>
              <a:t>Source</a:t>
            </a:r>
          </a:p>
          <a:p>
            <a:pPr lvl="1"/>
            <a:r>
              <a:rPr lang="en-AU" sz="1400" dirty="0"/>
              <a:t>Context may be provided in parameter, or SMART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to search</a:t>
            </a:r>
          </a:p>
          <a:p>
            <a:pPr lvl="1"/>
            <a:r>
              <a:rPr lang="en-AU" sz="1400" dirty="0"/>
              <a:t>Extension questionnaire-</a:t>
            </a:r>
            <a:r>
              <a:rPr lang="en-AU" sz="1400" dirty="0" err="1"/>
              <a:t>observationLinkPeriod</a:t>
            </a:r>
            <a:r>
              <a:rPr lang="en-AU" sz="1400" dirty="0"/>
              <a:t> to define range to check for last observation to read</a:t>
            </a:r>
          </a:p>
          <a:p>
            <a:r>
              <a:rPr lang="en-AU" sz="1600" dirty="0"/>
              <a:t>Mapping</a:t>
            </a:r>
          </a:p>
          <a:p>
            <a:pPr lvl="1"/>
            <a:r>
              <a:rPr lang="en-AU" sz="1400" dirty="0" err="1"/>
              <a:t>Item.code</a:t>
            </a:r>
            <a:r>
              <a:rPr lang="en-AU" sz="1400" dirty="0"/>
              <a:t> for LOINC/SNOMED/other for the values to be extracted from the observation</a:t>
            </a:r>
          </a:p>
          <a:p>
            <a:pPr lvl="1"/>
            <a:r>
              <a:rPr lang="en-AU" sz="1400" dirty="0"/>
              <a:t>Groups can be used for extracting observation components</a:t>
            </a:r>
          </a:p>
          <a:p>
            <a:pPr lvl="1"/>
            <a:r>
              <a:rPr lang="en-AU" sz="1400" dirty="0"/>
              <a:t>If the system understands that </a:t>
            </a:r>
            <a:r>
              <a:rPr lang="en-AU" sz="1400" dirty="0" err="1"/>
              <a:t>codings</a:t>
            </a:r>
            <a:r>
              <a:rPr lang="en-AU" sz="1400" dirty="0"/>
              <a:t> like LOINC 21112-8 is </a:t>
            </a:r>
            <a:r>
              <a:rPr lang="en-AU" sz="1400" dirty="0" err="1"/>
              <a:t>patient.birthDate</a:t>
            </a:r>
            <a:r>
              <a:rPr lang="en-AU" sz="1400" dirty="0"/>
              <a:t>, then it may extract data like this also</a:t>
            </a:r>
          </a:p>
        </p:txBody>
      </p:sp>
      <p:pic>
        <p:nvPicPr>
          <p:cNvPr id="9" name="Picture Placeholder 38">
            <a:extLst>
              <a:ext uri="{FF2B5EF4-FFF2-40B4-BE49-F238E27FC236}">
                <a16:creationId xmlns:a16="http://schemas.microsoft.com/office/drawing/2014/main" id="{FCFC1600-225F-4D77-8710-509E312E4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32" b="4132"/>
          <a:stretch>
            <a:fillRect/>
          </a:stretch>
        </p:blipFill>
        <p:spPr>
          <a:xfrm>
            <a:off x="7237548" y="836899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7E49F0A-EC85-4DC1-B2FB-86AF569555CC}"/>
              </a:ext>
            </a:extLst>
          </p:cNvPr>
          <p:cNvSpPr/>
          <p:nvPr/>
        </p:nvSpPr>
        <p:spPr>
          <a:xfrm rot="20250527">
            <a:off x="7135726" y="1462575"/>
            <a:ext cx="480767" cy="39592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BCFFC8A-E832-4457-A2E7-6A14A8DBA4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1688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C89D9D-4951-4940-95C1-E693294F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890" y="0"/>
            <a:ext cx="5590221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82FE68-1D52-40E6-8557-843F61279EE2}"/>
              </a:ext>
            </a:extLst>
          </p:cNvPr>
          <p:cNvSpPr/>
          <p:nvPr/>
        </p:nvSpPr>
        <p:spPr>
          <a:xfrm>
            <a:off x="92643" y="3465208"/>
            <a:ext cx="8958714" cy="1569660"/>
          </a:xfrm>
          <a:prstGeom prst="rect">
            <a:avLst/>
          </a:prstGeom>
          <a:solidFill>
            <a:srgbClr val="F2F2F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200" dirty="0">
                <a:highlight>
                  <a:srgbClr val="F2F2F2"/>
                </a:highlight>
              </a:rPr>
              <a:t>During the pre-population stage, this is the query that could be produced to extract the data:</a:t>
            </a:r>
          </a:p>
          <a:p>
            <a:r>
              <a:rPr lang="en-US" sz="1200" dirty="0">
                <a:highlight>
                  <a:srgbClr val="F2F2F2"/>
                </a:highlight>
              </a:rPr>
              <a:t>(assuming that the date of 3 months ago was 2020-06-02)</a:t>
            </a:r>
            <a:endParaRPr lang="en-AU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[base]?</a:t>
            </a:r>
            <a:r>
              <a:rPr lang="fr-FR" sz="1200" dirty="0" err="1">
                <a:highlight>
                  <a:srgbClr val="F2F2F2"/>
                </a:highlight>
              </a:rPr>
              <a:t>Observation?subject</a:t>
            </a:r>
            <a:r>
              <a:rPr lang="fr-FR" sz="1200" dirty="0">
                <a:highlight>
                  <a:srgbClr val="F2F2F2"/>
                </a:highlight>
              </a:rPr>
              <a:t>=[questionnaire </a:t>
            </a:r>
            <a:r>
              <a:rPr lang="fr-FR" sz="1200" dirty="0" err="1">
                <a:highlight>
                  <a:srgbClr val="F2F2F2"/>
                </a:highlight>
              </a:rPr>
              <a:t>response</a:t>
            </a:r>
            <a:r>
              <a:rPr lang="fr-FR" sz="1200" dirty="0">
                <a:highlight>
                  <a:srgbClr val="F2F2F2"/>
                </a:highlight>
              </a:rPr>
              <a:t> </a:t>
            </a:r>
            <a:r>
              <a:rPr lang="fr-FR" sz="1200" dirty="0" err="1">
                <a:highlight>
                  <a:srgbClr val="F2F2F2"/>
                </a:highlight>
              </a:rPr>
              <a:t>subject</a:t>
            </a:r>
            <a:r>
              <a:rPr lang="fr-FR" sz="1200" dirty="0">
                <a:highlight>
                  <a:srgbClr val="F2F2F2"/>
                </a:highlight>
              </a:rPr>
              <a:t> id]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&amp;code=http%3A//loinc.org|29463-7,http%3A//loinc.org|3141-9, http%3A//loinc.org|8341-0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&amp;status=</a:t>
            </a:r>
            <a:r>
              <a:rPr lang="fr-FR" sz="1200" dirty="0" err="1">
                <a:highlight>
                  <a:srgbClr val="F2F2F2"/>
                </a:highlight>
              </a:rPr>
              <a:t>completed</a:t>
            </a:r>
            <a:endParaRPr lang="fr-FR" sz="1200" dirty="0">
              <a:highlight>
                <a:srgbClr val="F2F2F2"/>
              </a:highlight>
            </a:endParaRPr>
          </a:p>
          <a:p>
            <a:r>
              <a:rPr lang="fr-FR" sz="1200" dirty="0">
                <a:highlight>
                  <a:srgbClr val="F2F2F2"/>
                </a:highlight>
              </a:rPr>
              <a:t>	&amp;date=ge2020-06-02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&amp;_sort=-date</a:t>
            </a:r>
          </a:p>
          <a:p>
            <a:r>
              <a:rPr lang="fr-FR" sz="1200" dirty="0">
                <a:highlight>
                  <a:srgbClr val="F2F2F2"/>
                </a:highlight>
              </a:rPr>
              <a:t>	&amp;_count=1</a:t>
            </a:r>
          </a:p>
        </p:txBody>
      </p:sp>
    </p:spTree>
    <p:extLst>
      <p:ext uri="{BB962C8B-B14F-4D97-AF65-F5344CB8AC3E}">
        <p14:creationId xmlns:p14="http://schemas.microsoft.com/office/powerpoint/2010/main" val="287975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4BE5-A782-4674-AA38-A39AE4F8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Pre-population – FHIRPath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15C14-938E-4E51-A878-1B58FF4D6B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Source</a:t>
            </a:r>
          </a:p>
          <a:p>
            <a:pPr lvl="1"/>
            <a:r>
              <a:rPr lang="en-AU" sz="1200" dirty="0"/>
              <a:t>Context may be provided in parameter, or SMART</a:t>
            </a:r>
          </a:p>
          <a:p>
            <a:pPr lvl="2"/>
            <a:r>
              <a:rPr lang="en-AU" sz="1200" dirty="0"/>
              <a:t>extension questionnaire-</a:t>
            </a:r>
            <a:r>
              <a:rPr lang="en-AU" sz="1200" dirty="0" err="1"/>
              <a:t>launchContext</a:t>
            </a:r>
            <a:endParaRPr lang="en-AU" sz="1200" dirty="0"/>
          </a:p>
          <a:p>
            <a:pPr lvl="2"/>
            <a:r>
              <a:rPr lang="en-AU" sz="1200" dirty="0"/>
              <a:t>Produces a bundle for processing</a:t>
            </a:r>
          </a:p>
          <a:p>
            <a:r>
              <a:rPr lang="en-AU" sz="1400" dirty="0"/>
              <a:t>Mapping</a:t>
            </a:r>
          </a:p>
          <a:p>
            <a:pPr lvl="1"/>
            <a:r>
              <a:rPr lang="en-AU" sz="1200" dirty="0"/>
              <a:t>FHIR Path expressions for each property to map</a:t>
            </a:r>
          </a:p>
          <a:p>
            <a:pPr lvl="2"/>
            <a:r>
              <a:rPr lang="en-AU" sz="1200" dirty="0"/>
              <a:t>extension “questionnaire-</a:t>
            </a:r>
            <a:r>
              <a:rPr lang="en-AU" sz="1200" dirty="0" err="1"/>
              <a:t>itemContext</a:t>
            </a:r>
            <a:r>
              <a:rPr lang="en-AU" sz="1200" dirty="0"/>
              <a:t>”</a:t>
            </a:r>
          </a:p>
          <a:p>
            <a:pPr lvl="2"/>
            <a:r>
              <a:rPr lang="en-AU" sz="1200" dirty="0"/>
              <a:t>Extension “</a:t>
            </a:r>
            <a:r>
              <a:rPr lang="en-AU" sz="1200" dirty="0" err="1"/>
              <a:t>sdc</a:t>
            </a:r>
            <a:r>
              <a:rPr lang="en-AU" sz="1200" dirty="0"/>
              <a:t>-questionnaire-</a:t>
            </a:r>
            <a:r>
              <a:rPr lang="en-AU" sz="1200" dirty="0" err="1"/>
              <a:t>initialExpression</a:t>
            </a:r>
            <a:r>
              <a:rPr lang="en-AU" sz="1200" dirty="0"/>
              <a:t>”</a:t>
            </a:r>
          </a:p>
          <a:p>
            <a:pPr lvl="1"/>
            <a:r>
              <a:rPr lang="en-AU" sz="1200" dirty="0"/>
              <a:t>Leverage variables to assist in calculations</a:t>
            </a:r>
          </a:p>
          <a:p>
            <a:pPr lvl="2"/>
            <a:r>
              <a:rPr lang="en-AU" sz="1200" dirty="0"/>
              <a:t>Extension “variable” uses Expression datatype</a:t>
            </a:r>
          </a:p>
          <a:p>
            <a:r>
              <a:rPr lang="en-AU" sz="1400" dirty="0"/>
              <a:t>More Flexible, requires knowledge of FHIRPath and FHIR Queries to create the mappings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71044BE-14BE-4D4A-9F65-2AF76C2338D4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FCFC1600-225F-4D77-8710-509E312E4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7E49F0A-EC85-4DC1-B2FB-86AF569555CC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F0C349A-D6A3-4101-8CAF-462BBE2A4E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7118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A5CE-6E69-49C6-8A5C-2D3AB0F8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Conversion/Mapping to other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6455A-8AE4-4920-9608-495960E43E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 dirty="0"/>
              <a:t>Observation based extraction</a:t>
            </a:r>
          </a:p>
          <a:p>
            <a:pPr lvl="1"/>
            <a:r>
              <a:rPr lang="en-AU" sz="1200" dirty="0" err="1"/>
              <a:t>Item.code</a:t>
            </a:r>
            <a:r>
              <a:rPr lang="en-AU" sz="1200" dirty="0"/>
              <a:t> for LOINC/SNOMED/other </a:t>
            </a:r>
            <a:r>
              <a:rPr lang="en-AU" sz="1200" dirty="0" err="1"/>
              <a:t>codings</a:t>
            </a:r>
            <a:r>
              <a:rPr lang="en-AU" sz="1200" dirty="0"/>
              <a:t> for the values to be extracted</a:t>
            </a:r>
          </a:p>
          <a:p>
            <a:pPr lvl="1"/>
            <a:r>
              <a:rPr lang="en-AU" sz="1200" dirty="0"/>
              <a:t>groups can create components in the observation too</a:t>
            </a:r>
          </a:p>
          <a:p>
            <a:r>
              <a:rPr lang="en-AU" sz="1400" dirty="0"/>
              <a:t>Definition based extraction (</a:t>
            </a:r>
            <a:r>
              <a:rPr lang="en-AU" sz="1400" dirty="0">
                <a:hlinkClick r:id="rId3"/>
              </a:rPr>
              <a:t>http://hl7.org/fhir/questionnaire.html#2.38.5.4</a:t>
            </a:r>
            <a:r>
              <a:rPr lang="en-AU" sz="1400" dirty="0"/>
              <a:t>)</a:t>
            </a:r>
          </a:p>
          <a:p>
            <a:pPr lvl="1"/>
            <a:r>
              <a:rPr lang="en-AU" sz="1200" dirty="0" err="1"/>
              <a:t>item.definition</a:t>
            </a:r>
            <a:r>
              <a:rPr lang="en-AU" sz="1200" dirty="0"/>
              <a:t> directly links to an element in a structure definition</a:t>
            </a:r>
            <a:br>
              <a:rPr lang="en-AU" sz="1200" dirty="0"/>
            </a:br>
            <a:r>
              <a:rPr lang="en-AU" sz="1200" dirty="0"/>
              <a:t>e.g. http://hl7.org/fhir/StructureDefinition/Observation#Observation.comment</a:t>
            </a:r>
          </a:p>
          <a:p>
            <a:pPr lvl="1"/>
            <a:r>
              <a:rPr lang="en-AU" sz="1200" dirty="0"/>
              <a:t>Can link each item, supporting repeating items!</a:t>
            </a:r>
          </a:p>
          <a:p>
            <a:pPr lvl="1"/>
            <a:r>
              <a:rPr lang="en-AU" sz="1200" dirty="0"/>
              <a:t>Caveat: can’t do complex split/join/calculations, and shape of questionnaire must closely match </a:t>
            </a:r>
            <a:r>
              <a:rPr lang="en-AU" sz="1200" dirty="0" err="1"/>
              <a:t>StructureDefinition</a:t>
            </a:r>
            <a:endParaRPr lang="en-AU" sz="1200" dirty="0"/>
          </a:p>
          <a:p>
            <a:r>
              <a:rPr lang="en-AU" sz="1400" dirty="0" err="1"/>
              <a:t>StructureMap</a:t>
            </a:r>
            <a:r>
              <a:rPr lang="en-AU" sz="1400" dirty="0"/>
              <a:t> based extraction</a:t>
            </a:r>
          </a:p>
          <a:p>
            <a:pPr lvl="1"/>
            <a:r>
              <a:rPr lang="en-AU" sz="1200" dirty="0"/>
              <a:t>Explicit mappings for every property</a:t>
            </a:r>
          </a:p>
          <a:p>
            <a:pPr lvl="1"/>
            <a:r>
              <a:rPr lang="en-AU" sz="1200" dirty="0"/>
              <a:t>Uses the FHIR mapping language, can be very complex but flexible, it is a transform language</a:t>
            </a:r>
          </a:p>
          <a:p>
            <a:pPr lvl="1"/>
            <a:r>
              <a:rPr lang="en-AU" sz="1200" dirty="0"/>
              <a:t>Use the </a:t>
            </a:r>
            <a:r>
              <a:rPr lang="en-AU" sz="1200" dirty="0">
                <a:hlinkClick r:id="rId4"/>
              </a:rPr>
              <a:t>questionnaire-</a:t>
            </a:r>
            <a:r>
              <a:rPr lang="en-AU" sz="1200" dirty="0" err="1">
                <a:hlinkClick r:id="rId4"/>
              </a:rPr>
              <a:t>targetStructureMap</a:t>
            </a:r>
            <a:r>
              <a:rPr lang="en-AU" sz="1200" dirty="0"/>
              <a:t> extension on the questionnaire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25B0F-5A4A-4A67-8CF1-1CAF49E51F01}"/>
              </a:ext>
            </a:extLst>
          </p:cNvPr>
          <p:cNvSpPr/>
          <p:nvPr/>
        </p:nvSpPr>
        <p:spPr>
          <a:xfrm>
            <a:off x="628652" y="934334"/>
            <a:ext cx="4737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5"/>
              </a:rPr>
              <a:t>http://build.fhir.org/ig/HL7/sdc/extraction.html</a:t>
            </a:r>
            <a:endParaRPr lang="en-AU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90A098-1569-4C56-B26A-C0F438BF5F4B}"/>
              </a:ext>
            </a:extLst>
          </p:cNvPr>
          <p:cNvGrpSpPr/>
          <p:nvPr/>
        </p:nvGrpSpPr>
        <p:grpSpPr>
          <a:xfrm>
            <a:off x="6412734" y="1249693"/>
            <a:ext cx="1611530" cy="1322057"/>
            <a:chOff x="6412734" y="1249693"/>
            <a:chExt cx="1611530" cy="1322057"/>
          </a:xfrm>
        </p:grpSpPr>
        <p:pic>
          <p:nvPicPr>
            <p:cNvPr id="5" name="Picture Placeholder 38">
              <a:extLst>
                <a:ext uri="{FF2B5EF4-FFF2-40B4-BE49-F238E27FC236}">
                  <a16:creationId xmlns:a16="http://schemas.microsoft.com/office/drawing/2014/main" id="{71B3823D-BB3B-4DB1-8957-9E38EFFBD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4132" b="4132"/>
            <a:stretch>
              <a:fillRect/>
            </a:stretch>
          </p:blipFill>
          <p:spPr>
            <a:xfrm>
              <a:off x="6412734" y="1249693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6BF20B3-B607-4F9B-A512-16132CB45A11}"/>
                </a:ext>
              </a:extLst>
            </p:cNvPr>
            <p:cNvSpPr/>
            <p:nvPr/>
          </p:nvSpPr>
          <p:spPr>
            <a:xfrm rot="965008">
              <a:off x="7543497" y="1857317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8B66B92-E7DE-4D39-9308-8ACCA7FF03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503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5ABA-1165-47B1-BD79-EBA51F3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8A71-587A-41FD-B965-124D13341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105" y="1357310"/>
            <a:ext cx="3644140" cy="3098780"/>
          </a:xfrm>
        </p:spPr>
        <p:txBody>
          <a:bodyPr/>
          <a:lstStyle/>
          <a:p>
            <a:r>
              <a:rPr lang="en-CA" sz="1800" dirty="0"/>
              <a:t>Q:What is your name?</a:t>
            </a:r>
          </a:p>
          <a:p>
            <a:pPr lvl="1"/>
            <a:r>
              <a:rPr lang="en-CA" sz="1600" dirty="0"/>
              <a:t>A: Arthur</a:t>
            </a:r>
          </a:p>
          <a:p>
            <a:r>
              <a:rPr lang="en-CA" sz="1800" dirty="0"/>
              <a:t>Q: What is your quest?</a:t>
            </a:r>
          </a:p>
          <a:p>
            <a:pPr lvl="1"/>
            <a:r>
              <a:rPr lang="en-CA" sz="1600" dirty="0"/>
              <a:t>A: Holy Grail</a:t>
            </a:r>
          </a:p>
          <a:p>
            <a:r>
              <a:rPr lang="en-CA" sz="1800" dirty="0"/>
              <a:t>Q: What is the air-speed velocity of an unladen swallow?</a:t>
            </a:r>
          </a:p>
          <a:p>
            <a:pPr lvl="1"/>
            <a:r>
              <a:rPr lang="en-CA" sz="1600" dirty="0"/>
              <a:t>A: </a:t>
            </a:r>
          </a:p>
        </p:txBody>
      </p:sp>
      <p:pic>
        <p:nvPicPr>
          <p:cNvPr id="1026" name="Picture 2" descr="Adaptive Questionnaire Administration Abstract Model">
            <a:extLst>
              <a:ext uri="{FF2B5EF4-FFF2-40B4-BE49-F238E27FC236}">
                <a16:creationId xmlns:a16="http://schemas.microsoft.com/office/drawing/2014/main" id="{9C9FE738-3AE8-46CA-A598-F00414661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3425" r="17108" b="15884"/>
          <a:stretch/>
        </p:blipFill>
        <p:spPr bwMode="auto">
          <a:xfrm>
            <a:off x="340783" y="1208250"/>
            <a:ext cx="4858322" cy="35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56787-70FA-43D0-9CD9-445C0264F732}"/>
              </a:ext>
            </a:extLst>
          </p:cNvPr>
          <p:cNvSpPr txBox="1"/>
          <p:nvPr/>
        </p:nvSpPr>
        <p:spPr>
          <a:xfrm>
            <a:off x="7699244" y="1582249"/>
            <a:ext cx="1144001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54125-0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86505-5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86508-9</a:t>
            </a:r>
          </a:p>
        </p:txBody>
      </p:sp>
    </p:spTree>
    <p:extLst>
      <p:ext uri="{BB962C8B-B14F-4D97-AF65-F5344CB8AC3E}">
        <p14:creationId xmlns:p14="http://schemas.microsoft.com/office/powerpoint/2010/main" val="34268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A442-10DE-493F-9776-C5320A34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Compositional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83034-14BE-4645-A4BB-F4C392ABCB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can designers encourage re-use with forms?</a:t>
            </a:r>
          </a:p>
          <a:p>
            <a:pPr lvl="1"/>
            <a:r>
              <a:rPr lang="en-US" dirty="0"/>
              <a:t>Composition with sub-forms</a:t>
            </a:r>
          </a:p>
          <a:p>
            <a:pPr lvl="1"/>
            <a:r>
              <a:rPr lang="en-US" dirty="0"/>
              <a:t>Create forms referencing only data elements</a:t>
            </a:r>
          </a:p>
          <a:p>
            <a:pPr lvl="1"/>
            <a:r>
              <a:rPr lang="en-US" dirty="0"/>
              <a:t>$build to instantiate the full-blown Questionnaire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9029A-ADFC-4F5D-8608-31135997A4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08897-C8A0-42A3-A95A-827B7FC16E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98666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52E9-D350-4F69-8974-154E71587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F0F9C-7258-4F48-BB3E-9433DA0B2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Update the previously authored form to use ‘population’</a:t>
            </a:r>
          </a:p>
          <a:p>
            <a:r>
              <a:rPr lang="en-US" dirty="0"/>
              <a:t>Test the form in the LHC Forms SMART app</a:t>
            </a:r>
          </a:p>
          <a:p>
            <a:r>
              <a:rPr lang="en-US" dirty="0"/>
              <a:t>(Do this </a:t>
            </a:r>
            <a:r>
              <a:rPr lang="en-US"/>
              <a:t>working together)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B399A2-DFA4-4F59-9136-54A5730011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9E7CAE-980C-4698-ADFF-6B61FF26FC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56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D34BA-1BE0-FB48-4E76-EB0F672162BD}"/>
              </a:ext>
            </a:extLst>
          </p:cNvPr>
          <p:cNvSpPr txBox="1"/>
          <p:nvPr/>
        </p:nvSpPr>
        <p:spPr>
          <a:xfrm>
            <a:off x="4373217" y="331739"/>
            <a:ext cx="3452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https://lhcforms.nlm.nih.gov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76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8DCA-EB2F-4825-A71F-96D11CE1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D2BA4-67B9-4222-A98D-AC96E9C899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STU 3 published </a:t>
            </a:r>
          </a:p>
          <a:p>
            <a:r>
              <a:rPr lang="en-CA" dirty="0"/>
              <a:t>Plan to re-ballot Fall 2023</a:t>
            </a:r>
          </a:p>
          <a:p>
            <a:pPr lvl="1"/>
            <a:r>
              <a:rPr lang="en-CA" dirty="0"/>
              <a:t>Corrections &amp; clarifications</a:t>
            </a:r>
          </a:p>
          <a:p>
            <a:pPr lvl="1"/>
            <a:r>
              <a:rPr lang="en-CA" dirty="0"/>
              <a:t>Migrate draft content to STU</a:t>
            </a:r>
          </a:p>
          <a:p>
            <a:r>
              <a:rPr lang="en-CA" dirty="0"/>
              <a:t>2024 – create an R5 release of SDC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0A2B0-8B8B-4FFD-AFEA-D0D1FAA1E5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77632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95" y="1018224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lloyd@dogwoodhealthconsulting.com</a:t>
            </a:r>
            <a:endParaRPr lang="en-CA" dirty="0"/>
          </a:p>
          <a:p>
            <a:pPr marL="0" indent="0">
              <a:buNone/>
            </a:pPr>
            <a:endParaRPr lang="en-CA" dirty="0">
              <a:hlinkClick r:id="rId4"/>
            </a:endParaRPr>
          </a:p>
          <a:p>
            <a:pPr marL="0" indent="0">
              <a:buNone/>
            </a:pPr>
            <a:r>
              <a:rPr lang="en-CA" dirty="0">
                <a:hlinkClick r:id="rId4"/>
              </a:rPr>
              <a:t>http://hl7.org/fhir/uv/sdc</a:t>
            </a:r>
            <a:endParaRPr lang="en-CA" dirty="0"/>
          </a:p>
          <a:p>
            <a:endParaRPr lang="en-CA" dirty="0"/>
          </a:p>
          <a:p>
            <a:r>
              <a:rPr lang="en-CA" dirty="0"/>
              <a:t>Or, better yet, include the community and ask/discuss on chat.fhir.org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7084595" y="884283"/>
            <a:ext cx="1122218" cy="12454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954" y="576393"/>
            <a:ext cx="1420742" cy="155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657920">
            <a:off x="5845287" y="298280"/>
            <a:ext cx="1472700" cy="155334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B68BE33-3F1F-15E6-A3C8-8163F8F41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514" y="3872000"/>
            <a:ext cx="3816626" cy="116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 place of ‘forms’ in FHIR</a:t>
            </a:r>
          </a:p>
          <a:p>
            <a:r>
              <a:rPr lang="en-CA" dirty="0"/>
              <a:t>Key resources</a:t>
            </a:r>
          </a:p>
          <a:p>
            <a:r>
              <a:rPr lang="en-CA" dirty="0"/>
              <a:t>Structured Data Capture (SDC)</a:t>
            </a:r>
          </a:p>
          <a:p>
            <a:endParaRPr lang="en-CA" dirty="0"/>
          </a:p>
          <a:p>
            <a:r>
              <a:rPr lang="en-CA" dirty="0"/>
              <a:t>Questions at any time!</a:t>
            </a:r>
          </a:p>
        </p:txBody>
      </p:sp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21092-A7C1-4AE4-8FF2-1BC7942B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 </a:t>
            </a:r>
            <a:r>
              <a:rPr lang="en-CA"/>
              <a:t>and hands-on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739B-E2B3-44DF-8DD5-F923F94333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ighlight>
                  <a:srgbClr val="FFFF00"/>
                </a:highlight>
                <a:hlinkClick r:id="rId2"/>
              </a:rPr>
              <a:t>https://lhcforms.nlm.nih.gov</a:t>
            </a:r>
            <a:endParaRPr lang="en-CA" dirty="0">
              <a:highlight>
                <a:srgbClr val="FFFF00"/>
              </a:highlight>
            </a:endParaRPr>
          </a:p>
          <a:p>
            <a:r>
              <a:rPr lang="en-CA" dirty="0">
                <a:hlinkClick r:id="rId3"/>
              </a:rPr>
              <a:t>http://ui.hl7.beda.software</a:t>
            </a:r>
            <a:endParaRPr lang="en-CA" dirty="0"/>
          </a:p>
          <a:p>
            <a:r>
              <a:rPr lang="en-CA" dirty="0">
                <a:hlinkClick r:id="rId4"/>
              </a:rPr>
              <a:t>http://smartqedit4.azurewebsites.net</a:t>
            </a:r>
            <a:endParaRPr lang="en-CA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ABD1AE-F9E6-49DF-875A-5E0016970F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380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E4E831-C960-4901-BE25-E9DE434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Forms in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355B-C74E-439B-937C-6F869BBDB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EED2-AE72-4C2F-BDA6-CDC1B0031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333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F29E-4811-4720-BDA9-B7D6A002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in Healthcare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2119-E805-4DF4-9C98-5CB756D1D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Assessments (Primary Care)</a:t>
            </a:r>
          </a:p>
          <a:p>
            <a:r>
              <a:rPr lang="en-AU" dirty="0"/>
              <a:t>Assessments (consumer)</a:t>
            </a:r>
          </a:p>
          <a:p>
            <a:r>
              <a:rPr lang="en-AU" dirty="0"/>
              <a:t>“Patient Reported Outcomes”</a:t>
            </a:r>
          </a:p>
          <a:p>
            <a:r>
              <a:rPr lang="en-AU" dirty="0"/>
              <a:t>Case Report Forms</a:t>
            </a:r>
          </a:p>
          <a:p>
            <a:r>
              <a:rPr lang="en-AU" dirty="0"/>
              <a:t>Gov't/Statutory forms</a:t>
            </a:r>
          </a:p>
          <a:p>
            <a:r>
              <a:rPr lang="en-AU" dirty="0"/>
              <a:t>Referrals template</a:t>
            </a:r>
          </a:p>
          <a:p>
            <a:r>
              <a:rPr lang="en-AU" dirty="0"/>
              <a:t>Pre-determination/Claims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A948B-EC2C-462D-9A99-323053BE3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570C-04E9-4972-B6C7-A4E4413EE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A694AFB-1491-40C5-A921-DC6C038BFFE9}"/>
              </a:ext>
            </a:extLst>
          </p:cNvPr>
          <p:cNvSpPr txBox="1">
            <a:spLocks/>
          </p:cNvSpPr>
          <p:nvPr/>
        </p:nvSpPr>
        <p:spPr bwMode="auto">
          <a:xfrm>
            <a:off x="5356225" y="1357313"/>
            <a:ext cx="37877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/>
              <a:t>Admission forms</a:t>
            </a:r>
          </a:p>
          <a:p>
            <a:r>
              <a:rPr lang="en-AU" sz="2400"/>
              <a:t>Satisfaction survey</a:t>
            </a:r>
          </a:p>
          <a:p>
            <a:r>
              <a:rPr lang="en-AU" sz="2400"/>
              <a:t>Surgical checklists</a:t>
            </a:r>
          </a:p>
          <a:p>
            <a:r>
              <a:rPr lang="en-AU" sz="2400"/>
              <a:t>Public Health Reporting</a:t>
            </a:r>
          </a:p>
          <a:p>
            <a:r>
              <a:rPr lang="en-AU" sz="2400"/>
              <a:t>Insurance/Payments</a:t>
            </a:r>
          </a:p>
          <a:p>
            <a:r>
              <a:rPr lang="en-AU" sz="2400"/>
              <a:t>General data entry</a:t>
            </a: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740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12887</TotalTime>
  <Words>3991</Words>
  <Application>Microsoft Office PowerPoint</Application>
  <PresentationFormat>On-screen Show (16:9)</PresentationFormat>
  <Paragraphs>551</Paragraphs>
  <Slides>58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Courier New</vt:lpstr>
      <vt:lpstr>Office Theme</vt:lpstr>
      <vt:lpstr>FHIR Questionnaires and Structured Data Capture</vt:lpstr>
      <vt:lpstr>Who am I?</vt:lpstr>
      <vt:lpstr>Who are you?</vt:lpstr>
      <vt:lpstr>This presentation</vt:lpstr>
      <vt:lpstr>Credit</vt:lpstr>
      <vt:lpstr>Outline</vt:lpstr>
      <vt:lpstr>Demo and hands-on</vt:lpstr>
      <vt:lpstr>Forms in FHIR</vt:lpstr>
      <vt:lpstr>Forms in Healthcare</vt:lpstr>
      <vt:lpstr>Why use forms?</vt:lpstr>
      <vt:lpstr>Forms provide:</vt:lpstr>
      <vt:lpstr>Forms for display </vt:lpstr>
      <vt:lpstr>Why use anything other than Forms?</vt:lpstr>
      <vt:lpstr>Common pattern</vt:lpstr>
      <vt:lpstr>FHIR Form Resources</vt:lpstr>
      <vt:lpstr>FHIR Questionnaire Artifacts </vt:lpstr>
      <vt:lpstr>Questionnaire</vt:lpstr>
      <vt:lpstr>Structure of a Questionnaire</vt:lpstr>
      <vt:lpstr>Questionnaire</vt:lpstr>
      <vt:lpstr>Types of item</vt:lpstr>
      <vt:lpstr>Anatomy of a Question</vt:lpstr>
      <vt:lpstr>PowerPoint Presentation</vt:lpstr>
      <vt:lpstr>Interaction with terminologies</vt:lpstr>
      <vt:lpstr>QuestionnaireResponse</vt:lpstr>
      <vt:lpstr>QuestionnaireResponse</vt:lpstr>
      <vt:lpstr>Linking Questionnaire to QuestionnaireResponse</vt:lpstr>
      <vt:lpstr>Other relevant resources</vt:lpstr>
      <vt:lpstr>Exercise 1</vt:lpstr>
      <vt:lpstr>Exercise 1 - Discussion</vt:lpstr>
      <vt:lpstr>Structured Data Capture</vt:lpstr>
      <vt:lpstr>What is Structured Data Capture (SDC)?</vt:lpstr>
      <vt:lpstr>Complex workflow</vt:lpstr>
      <vt:lpstr>Complex form rendering</vt:lpstr>
      <vt:lpstr>Complex form behavior</vt:lpstr>
      <vt:lpstr>Complex form behavior (cont’d)</vt:lpstr>
      <vt:lpstr>Complex form behavior (cont’d)</vt:lpstr>
      <vt:lpstr>Complex form behavior (cont’d)</vt:lpstr>
      <vt:lpstr>Exploring the SDC spec</vt:lpstr>
      <vt:lpstr>Exercise 2</vt:lpstr>
      <vt:lpstr>PowerPoint Presentation</vt:lpstr>
      <vt:lpstr>Exercise 2 - discussion</vt:lpstr>
      <vt:lpstr>Drilling Down</vt:lpstr>
      <vt:lpstr>Creating Questionnaires</vt:lpstr>
      <vt:lpstr>Fetching Questionnaires</vt:lpstr>
      <vt:lpstr>Validation</vt:lpstr>
      <vt:lpstr>Advanced Validation</vt:lpstr>
      <vt:lpstr>Advanced Validation Examples</vt:lpstr>
      <vt:lpstr>Pre-population</vt:lpstr>
      <vt:lpstr>Pre-population</vt:lpstr>
      <vt:lpstr>Pre-population – Observation based</vt:lpstr>
      <vt:lpstr>PowerPoint Presentation</vt:lpstr>
      <vt:lpstr>Pre-population – FHIRPath based</vt:lpstr>
      <vt:lpstr>Conversion/Mapping to other resources</vt:lpstr>
      <vt:lpstr>Adaptive forms</vt:lpstr>
      <vt:lpstr>Compositional forms</vt:lpstr>
      <vt:lpstr>Exercise 3</vt:lpstr>
      <vt:lpstr>Timeline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119</cp:revision>
  <dcterms:created xsi:type="dcterms:W3CDTF">2019-03-22T18:05:01Z</dcterms:created>
  <dcterms:modified xsi:type="dcterms:W3CDTF">2023-05-07T14:31:02Z</dcterms:modified>
</cp:coreProperties>
</file>