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267" r:id="rId2"/>
    <p:sldId id="690" r:id="rId3"/>
    <p:sldId id="381" r:id="rId4"/>
    <p:sldId id="392" r:id="rId5"/>
    <p:sldId id="393" r:id="rId6"/>
    <p:sldId id="489" r:id="rId7"/>
    <p:sldId id="490" r:id="rId8"/>
    <p:sldId id="382" r:id="rId9"/>
    <p:sldId id="395" r:id="rId10"/>
    <p:sldId id="396" r:id="rId11"/>
    <p:sldId id="383" r:id="rId12"/>
    <p:sldId id="397" r:id="rId13"/>
    <p:sldId id="398" r:id="rId14"/>
    <p:sldId id="399" r:id="rId15"/>
    <p:sldId id="400" r:id="rId16"/>
    <p:sldId id="401" r:id="rId17"/>
    <p:sldId id="402" r:id="rId18"/>
    <p:sldId id="404" r:id="rId19"/>
    <p:sldId id="403" r:id="rId20"/>
    <p:sldId id="405" r:id="rId21"/>
    <p:sldId id="408" r:id="rId22"/>
    <p:sldId id="407" r:id="rId23"/>
    <p:sldId id="406" r:id="rId24"/>
    <p:sldId id="411" r:id="rId25"/>
    <p:sldId id="410" r:id="rId26"/>
    <p:sldId id="409" r:id="rId27"/>
    <p:sldId id="414" r:id="rId28"/>
    <p:sldId id="413" r:id="rId29"/>
    <p:sldId id="412" r:id="rId30"/>
    <p:sldId id="418" r:id="rId31"/>
    <p:sldId id="384" r:id="rId32"/>
    <p:sldId id="417" r:id="rId33"/>
    <p:sldId id="416" r:id="rId34"/>
    <p:sldId id="386" r:id="rId35"/>
    <p:sldId id="387" r:id="rId36"/>
    <p:sldId id="388" r:id="rId37"/>
    <p:sldId id="389" r:id="rId38"/>
    <p:sldId id="422" r:id="rId39"/>
    <p:sldId id="421" r:id="rId40"/>
    <p:sldId id="420" r:id="rId41"/>
    <p:sldId id="419" r:id="rId42"/>
    <p:sldId id="426" r:id="rId43"/>
    <p:sldId id="425" r:id="rId44"/>
    <p:sldId id="424" r:id="rId45"/>
    <p:sldId id="423" r:id="rId46"/>
    <p:sldId id="427" r:id="rId47"/>
    <p:sldId id="430" r:id="rId48"/>
    <p:sldId id="429" r:id="rId49"/>
    <p:sldId id="428" r:id="rId50"/>
    <p:sldId id="435" r:id="rId51"/>
    <p:sldId id="434" r:id="rId52"/>
    <p:sldId id="433" r:id="rId53"/>
    <p:sldId id="432" r:id="rId54"/>
    <p:sldId id="431" r:id="rId55"/>
    <p:sldId id="436" r:id="rId56"/>
    <p:sldId id="441" r:id="rId57"/>
    <p:sldId id="440" r:id="rId58"/>
    <p:sldId id="439" r:id="rId59"/>
    <p:sldId id="438" r:id="rId60"/>
    <p:sldId id="437" r:id="rId61"/>
    <p:sldId id="442" r:id="rId62"/>
    <p:sldId id="379" r:id="rId63"/>
    <p:sldId id="447" r:id="rId64"/>
    <p:sldId id="446" r:id="rId65"/>
    <p:sldId id="445" r:id="rId66"/>
    <p:sldId id="444" r:id="rId67"/>
    <p:sldId id="443" r:id="rId68"/>
    <p:sldId id="448" r:id="rId69"/>
    <p:sldId id="453" r:id="rId70"/>
    <p:sldId id="452" r:id="rId71"/>
    <p:sldId id="451" r:id="rId72"/>
    <p:sldId id="450" r:id="rId73"/>
    <p:sldId id="449" r:id="rId74"/>
    <p:sldId id="454" r:id="rId75"/>
    <p:sldId id="459" r:id="rId76"/>
    <p:sldId id="458" r:id="rId77"/>
    <p:sldId id="457" r:id="rId78"/>
    <p:sldId id="456" r:id="rId79"/>
    <p:sldId id="455" r:id="rId80"/>
    <p:sldId id="460" r:id="rId81"/>
    <p:sldId id="465" r:id="rId82"/>
    <p:sldId id="464" r:id="rId83"/>
    <p:sldId id="463" r:id="rId84"/>
    <p:sldId id="462" r:id="rId85"/>
    <p:sldId id="461" r:id="rId86"/>
    <p:sldId id="466" r:id="rId87"/>
    <p:sldId id="471" r:id="rId88"/>
    <p:sldId id="470" r:id="rId89"/>
    <p:sldId id="469" r:id="rId90"/>
    <p:sldId id="468" r:id="rId91"/>
    <p:sldId id="467" r:id="rId92"/>
    <p:sldId id="472" r:id="rId93"/>
    <p:sldId id="477" r:id="rId94"/>
    <p:sldId id="476" r:id="rId95"/>
    <p:sldId id="475" r:id="rId96"/>
    <p:sldId id="474" r:id="rId97"/>
    <p:sldId id="473" r:id="rId98"/>
    <p:sldId id="478" r:id="rId99"/>
    <p:sldId id="483" r:id="rId100"/>
    <p:sldId id="482" r:id="rId101"/>
    <p:sldId id="481" r:id="rId102"/>
    <p:sldId id="480" r:id="rId103"/>
    <p:sldId id="479" r:id="rId104"/>
    <p:sldId id="484" r:id="rId105"/>
    <p:sldId id="488" r:id="rId106"/>
    <p:sldId id="487" r:id="rId107"/>
    <p:sldId id="486" r:id="rId108"/>
    <p:sldId id="485" r:id="rId10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2" autoAdjust="0"/>
    <p:restoredTop sz="86427" autoAdjust="0"/>
  </p:normalViewPr>
  <p:slideViewPr>
    <p:cSldViewPr snapToGrid="0" snapToObjects="1">
      <p:cViewPr varScale="1">
        <p:scale>
          <a:sx n="139" d="100"/>
          <a:sy n="139" d="100"/>
        </p:scale>
        <p:origin x="38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Other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Other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Other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Other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 custLinFactY="26202" custLinFactNeighborX="52638" custLinFactNeighborY="100000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 custAng="0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 custLinFactNeighborY="6183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 custLinFactY="26202" custLinFactNeighborX="52638" custLinFactNeighborY="100000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 custAng="0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 custLinFactNeighborY="6183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761999" y="0"/>
          <a:ext cx="3048000" cy="3048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051559" y="289560"/>
          <a:ext cx="1188720" cy="1188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REST</a:t>
          </a:r>
          <a:endParaRPr lang="en-CA" sz="1300" b="1" kern="1200" dirty="0">
            <a:solidFill>
              <a:schemeClr val="tx1"/>
            </a:solidFill>
          </a:endParaRPr>
        </a:p>
      </dsp:txBody>
      <dsp:txXfrm>
        <a:off x="1109588" y="347589"/>
        <a:ext cx="1072662" cy="1072662"/>
      </dsp:txXfrm>
    </dsp:sp>
    <dsp:sp modelId="{AA9D5778-9E54-41DB-BF3A-44486A11C644}">
      <dsp:nvSpPr>
        <dsp:cNvPr id="0" name=""/>
        <dsp:cNvSpPr/>
      </dsp:nvSpPr>
      <dsp:spPr>
        <a:xfrm>
          <a:off x="2331720" y="289560"/>
          <a:ext cx="1188720" cy="118872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Documents</a:t>
          </a:r>
          <a:endParaRPr lang="en-CA" sz="1300" b="1" kern="1200" dirty="0">
            <a:solidFill>
              <a:schemeClr val="tx1"/>
            </a:solidFill>
          </a:endParaRPr>
        </a:p>
      </dsp:txBody>
      <dsp:txXfrm>
        <a:off x="2389749" y="347589"/>
        <a:ext cx="1072662" cy="1072662"/>
      </dsp:txXfrm>
    </dsp:sp>
    <dsp:sp modelId="{B6C28692-8BAE-4E06-A3BE-9AAFCCA84D47}">
      <dsp:nvSpPr>
        <dsp:cNvPr id="0" name=""/>
        <dsp:cNvSpPr/>
      </dsp:nvSpPr>
      <dsp:spPr>
        <a:xfrm>
          <a:off x="1051559" y="1569720"/>
          <a:ext cx="1188720" cy="118872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Messages</a:t>
          </a:r>
          <a:endParaRPr lang="en-CA" sz="1300" b="1" kern="1200" dirty="0">
            <a:solidFill>
              <a:schemeClr val="tx1"/>
            </a:solidFill>
          </a:endParaRPr>
        </a:p>
      </dsp:txBody>
      <dsp:txXfrm>
        <a:off x="1109588" y="1627749"/>
        <a:ext cx="1072662" cy="1072662"/>
      </dsp:txXfrm>
    </dsp:sp>
    <dsp:sp modelId="{C9DED484-765B-4B50-9650-386C82457535}">
      <dsp:nvSpPr>
        <dsp:cNvPr id="0" name=""/>
        <dsp:cNvSpPr/>
      </dsp:nvSpPr>
      <dsp:spPr>
        <a:xfrm>
          <a:off x="2331720" y="1569720"/>
          <a:ext cx="1188720" cy="118872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Other</a:t>
          </a:r>
          <a:endParaRPr lang="en-CA" sz="1300" b="1" kern="1200" dirty="0">
            <a:solidFill>
              <a:schemeClr val="tx1"/>
            </a:solidFill>
          </a:endParaRPr>
        </a:p>
      </dsp:txBody>
      <dsp:txXfrm>
        <a:off x="2389749" y="1627749"/>
        <a:ext cx="1072662" cy="10726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35550" y="0"/>
          <a:ext cx="1655038" cy="165503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2779" y="157228"/>
          <a:ext cx="645464" cy="645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24288" y="188737"/>
        <a:ext cx="582446" cy="582446"/>
      </dsp:txXfrm>
    </dsp:sp>
    <dsp:sp modelId="{AA9D5778-9E54-41DB-BF3A-44486A11C644}">
      <dsp:nvSpPr>
        <dsp:cNvPr id="0" name=""/>
        <dsp:cNvSpPr/>
      </dsp:nvSpPr>
      <dsp:spPr>
        <a:xfrm>
          <a:off x="887895" y="157228"/>
          <a:ext cx="645464" cy="645464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188737"/>
        <a:ext cx="582446" cy="582446"/>
      </dsp:txXfrm>
    </dsp:sp>
    <dsp:sp modelId="{B6C28692-8BAE-4E06-A3BE-9AAFCCA84D47}">
      <dsp:nvSpPr>
        <dsp:cNvPr id="0" name=""/>
        <dsp:cNvSpPr/>
      </dsp:nvSpPr>
      <dsp:spPr>
        <a:xfrm>
          <a:off x="192779" y="852344"/>
          <a:ext cx="645464" cy="645464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Messages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224288" y="883853"/>
        <a:ext cx="582446" cy="582446"/>
      </dsp:txXfrm>
    </dsp:sp>
    <dsp:sp modelId="{C9DED484-765B-4B50-9650-386C82457535}">
      <dsp:nvSpPr>
        <dsp:cNvPr id="0" name=""/>
        <dsp:cNvSpPr/>
      </dsp:nvSpPr>
      <dsp:spPr>
        <a:xfrm>
          <a:off x="887895" y="852344"/>
          <a:ext cx="645464" cy="645464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883853"/>
        <a:ext cx="582446" cy="5824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86924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596261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Other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705228" y="618303"/>
        <a:ext cx="407454" cy="4074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86924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596261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Other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705228" y="618303"/>
        <a:ext cx="407454" cy="4074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86924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596261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Other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705228" y="618303"/>
        <a:ext cx="407454" cy="407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86924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Rest</a:t>
          </a: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596261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618303"/>
        <a:ext cx="407454" cy="407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73849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Rest</a:t>
          </a: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624180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646222"/>
        <a:ext cx="407454" cy="407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73849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Rest</a:t>
          </a: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624180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646222"/>
        <a:ext cx="407454" cy="407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80194" y="0"/>
          <a:ext cx="1613258" cy="161325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333453" y="153259"/>
          <a:ext cx="629170" cy="629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183973"/>
        <a:ext cx="567742" cy="567742"/>
      </dsp:txXfrm>
    </dsp:sp>
    <dsp:sp modelId="{AA9D5778-9E54-41DB-BF3A-44486A11C644}">
      <dsp:nvSpPr>
        <dsp:cNvPr id="0" name=""/>
        <dsp:cNvSpPr/>
      </dsp:nvSpPr>
      <dsp:spPr>
        <a:xfrm>
          <a:off x="1011021" y="153259"/>
          <a:ext cx="629170" cy="62917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183973"/>
        <a:ext cx="567742" cy="567742"/>
      </dsp:txXfrm>
    </dsp:sp>
    <dsp:sp modelId="{B6C28692-8BAE-4E06-A3BE-9AAFCCA84D47}">
      <dsp:nvSpPr>
        <dsp:cNvPr id="0" name=""/>
        <dsp:cNvSpPr/>
      </dsp:nvSpPr>
      <dsp:spPr>
        <a:xfrm>
          <a:off x="333453" y="830827"/>
          <a:ext cx="629170" cy="62917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861541"/>
        <a:ext cx="567742" cy="567742"/>
      </dsp:txXfrm>
    </dsp:sp>
    <dsp:sp modelId="{C9DED484-765B-4B50-9650-386C82457535}">
      <dsp:nvSpPr>
        <dsp:cNvPr id="0" name=""/>
        <dsp:cNvSpPr/>
      </dsp:nvSpPr>
      <dsp:spPr>
        <a:xfrm>
          <a:off x="1011021" y="830827"/>
          <a:ext cx="629170" cy="62917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861541"/>
        <a:ext cx="567742" cy="5677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80194" y="0"/>
          <a:ext cx="1613258" cy="161325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333453" y="153259"/>
          <a:ext cx="629170" cy="629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183973"/>
        <a:ext cx="567742" cy="567742"/>
      </dsp:txXfrm>
    </dsp:sp>
    <dsp:sp modelId="{AA9D5778-9E54-41DB-BF3A-44486A11C644}">
      <dsp:nvSpPr>
        <dsp:cNvPr id="0" name=""/>
        <dsp:cNvSpPr/>
      </dsp:nvSpPr>
      <dsp:spPr>
        <a:xfrm>
          <a:off x="1011021" y="153259"/>
          <a:ext cx="629170" cy="62917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183973"/>
        <a:ext cx="567742" cy="567742"/>
      </dsp:txXfrm>
    </dsp:sp>
    <dsp:sp modelId="{B6C28692-8BAE-4E06-A3BE-9AAFCCA84D47}">
      <dsp:nvSpPr>
        <dsp:cNvPr id="0" name=""/>
        <dsp:cNvSpPr/>
      </dsp:nvSpPr>
      <dsp:spPr>
        <a:xfrm>
          <a:off x="333453" y="830827"/>
          <a:ext cx="629170" cy="62917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861541"/>
        <a:ext cx="567742" cy="567742"/>
      </dsp:txXfrm>
    </dsp:sp>
    <dsp:sp modelId="{C9DED484-765B-4B50-9650-386C82457535}">
      <dsp:nvSpPr>
        <dsp:cNvPr id="0" name=""/>
        <dsp:cNvSpPr/>
      </dsp:nvSpPr>
      <dsp:spPr>
        <a:xfrm>
          <a:off x="1011021" y="830827"/>
          <a:ext cx="629170" cy="62917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861541"/>
        <a:ext cx="567742" cy="567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80194" y="0"/>
          <a:ext cx="1613258" cy="161325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333453" y="153259"/>
          <a:ext cx="629170" cy="629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183973"/>
        <a:ext cx="567742" cy="567742"/>
      </dsp:txXfrm>
    </dsp:sp>
    <dsp:sp modelId="{AA9D5778-9E54-41DB-BF3A-44486A11C644}">
      <dsp:nvSpPr>
        <dsp:cNvPr id="0" name=""/>
        <dsp:cNvSpPr/>
      </dsp:nvSpPr>
      <dsp:spPr>
        <a:xfrm>
          <a:off x="1011021" y="153259"/>
          <a:ext cx="629170" cy="62917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183973"/>
        <a:ext cx="567742" cy="567742"/>
      </dsp:txXfrm>
    </dsp:sp>
    <dsp:sp modelId="{B6C28692-8BAE-4E06-A3BE-9AAFCCA84D47}">
      <dsp:nvSpPr>
        <dsp:cNvPr id="0" name=""/>
        <dsp:cNvSpPr/>
      </dsp:nvSpPr>
      <dsp:spPr>
        <a:xfrm>
          <a:off x="333453" y="830827"/>
          <a:ext cx="629170" cy="62917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861541"/>
        <a:ext cx="567742" cy="567742"/>
      </dsp:txXfrm>
    </dsp:sp>
    <dsp:sp modelId="{C9DED484-765B-4B50-9650-386C82457535}">
      <dsp:nvSpPr>
        <dsp:cNvPr id="0" name=""/>
        <dsp:cNvSpPr/>
      </dsp:nvSpPr>
      <dsp:spPr>
        <a:xfrm>
          <a:off x="1011021" y="830827"/>
          <a:ext cx="629170" cy="62917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861541"/>
        <a:ext cx="567742" cy="567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35550" y="0"/>
          <a:ext cx="1655038" cy="165503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2779" y="157228"/>
          <a:ext cx="645464" cy="645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24288" y="188737"/>
        <a:ext cx="582446" cy="582446"/>
      </dsp:txXfrm>
    </dsp:sp>
    <dsp:sp modelId="{AA9D5778-9E54-41DB-BF3A-44486A11C644}">
      <dsp:nvSpPr>
        <dsp:cNvPr id="0" name=""/>
        <dsp:cNvSpPr/>
      </dsp:nvSpPr>
      <dsp:spPr>
        <a:xfrm>
          <a:off x="887895" y="157228"/>
          <a:ext cx="645464" cy="645464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188737"/>
        <a:ext cx="582446" cy="582446"/>
      </dsp:txXfrm>
    </dsp:sp>
    <dsp:sp modelId="{B6C28692-8BAE-4E06-A3BE-9AAFCCA84D47}">
      <dsp:nvSpPr>
        <dsp:cNvPr id="0" name=""/>
        <dsp:cNvSpPr/>
      </dsp:nvSpPr>
      <dsp:spPr>
        <a:xfrm>
          <a:off x="192779" y="852344"/>
          <a:ext cx="645464" cy="645464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Messages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224288" y="883853"/>
        <a:ext cx="582446" cy="582446"/>
      </dsp:txXfrm>
    </dsp:sp>
    <dsp:sp modelId="{C9DED484-765B-4B50-9650-386C82457535}">
      <dsp:nvSpPr>
        <dsp:cNvPr id="0" name=""/>
        <dsp:cNvSpPr/>
      </dsp:nvSpPr>
      <dsp:spPr>
        <a:xfrm>
          <a:off x="887895" y="852344"/>
          <a:ext cx="645464" cy="645464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883853"/>
        <a:ext cx="582446" cy="5824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35550" y="0"/>
          <a:ext cx="1655038" cy="165503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2779" y="157228"/>
          <a:ext cx="645464" cy="645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24288" y="188737"/>
        <a:ext cx="582446" cy="582446"/>
      </dsp:txXfrm>
    </dsp:sp>
    <dsp:sp modelId="{AA9D5778-9E54-41DB-BF3A-44486A11C644}">
      <dsp:nvSpPr>
        <dsp:cNvPr id="0" name=""/>
        <dsp:cNvSpPr/>
      </dsp:nvSpPr>
      <dsp:spPr>
        <a:xfrm>
          <a:off x="887895" y="157228"/>
          <a:ext cx="645464" cy="645464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188737"/>
        <a:ext cx="582446" cy="582446"/>
      </dsp:txXfrm>
    </dsp:sp>
    <dsp:sp modelId="{B6C28692-8BAE-4E06-A3BE-9AAFCCA84D47}">
      <dsp:nvSpPr>
        <dsp:cNvPr id="0" name=""/>
        <dsp:cNvSpPr/>
      </dsp:nvSpPr>
      <dsp:spPr>
        <a:xfrm>
          <a:off x="192779" y="852344"/>
          <a:ext cx="645464" cy="645464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Messages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224288" y="883853"/>
        <a:ext cx="582446" cy="582446"/>
      </dsp:txXfrm>
    </dsp:sp>
    <dsp:sp modelId="{C9DED484-765B-4B50-9650-386C82457535}">
      <dsp:nvSpPr>
        <dsp:cNvPr id="0" name=""/>
        <dsp:cNvSpPr/>
      </dsp:nvSpPr>
      <dsp:spPr>
        <a:xfrm>
          <a:off x="887895" y="852344"/>
          <a:ext cx="645464" cy="645464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883853"/>
        <a:ext cx="582446" cy="58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3/11/2020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3/11/2020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38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20061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3890253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1BF28DD7-1B91-4710-80F7-7D2604E14C5A}" type="datetime1">
              <a:rPr lang="en-US" altLang="en-US" smtClean="0"/>
              <a:pPr/>
              <a:t>3/11/2020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17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285866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284052"/>
            <a:ext cx="5405424" cy="300631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CC BY 4.0</a:t>
            </a:r>
          </a:p>
          <a:p>
            <a:r>
              <a:rPr lang="en-US" b="1" dirty="0"/>
              <a:t>HL7, Health Level Seven, FHIR and the FHIR flame logo are registered trademarks of HL7 Int’l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989013"/>
            <a:ext cx="8228877" cy="3467077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56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8" y="208385"/>
            <a:ext cx="4199476" cy="77992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904890" y="352194"/>
            <a:ext cx="3878748" cy="863468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37B9CC16-F074-410C-B6E0-279B2BD437D8}" type="datetime1">
              <a:rPr lang="en-US" altLang="en-US"/>
              <a:pPr/>
              <a:t>3/11/2020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© 2019 Health Level Seven ® International. Licensed under Creative Commons Attribution 4.0 </a:t>
            </a:r>
            <a:r>
              <a:rPr lang="en-US" b="1" dirty="0" err="1"/>
              <a:t>Intenational</a:t>
            </a:r>
            <a:endParaRPr lang="en-US" b="1" dirty="0"/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8" r:id="rId4"/>
    <p:sldLayoutId id="2147483690" r:id="rId5"/>
    <p:sldLayoutId id="2147483691" r:id="rId6"/>
    <p:sldLayoutId id="2147483684" r:id="rId7"/>
    <p:sldLayoutId id="2147483685" r:id="rId8"/>
    <p:sldLayoutId id="2147483687" r:id="rId9"/>
    <p:sldLayoutId id="2147483688" r:id="rId10"/>
    <p:sldLayoutId id="2147483689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confluence.hl7.org/display/FHIR" TargetMode="Externa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e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IR/documents/raw/master/presentations/2020-03%20Webinars/Designing%20FHIR%20Solutions.ppt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org/fhir/Statu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Designing and Architecting FHIR Solutions</a:t>
            </a:r>
            <a:endParaRPr lang="en-US" noProof="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AC44FA8-59DC-4DE9-969D-4F1CAB55D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473623-DA7B-48A9-B342-B2B9B5355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March 12, 2020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5C66-FD90-4A36-81FB-42AB71E7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38607-2FBC-4E97-99B8-D36FB3E94C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Simple, out-of-the-box interoperability</a:t>
            </a:r>
          </a:p>
          <a:p>
            <a:r>
              <a:rPr lang="en-US" dirty="0"/>
              <a:t>Leverage HTTP: GET, POST, etc.</a:t>
            </a:r>
          </a:p>
          <a:p>
            <a:r>
              <a:rPr lang="en-US" dirty="0"/>
              <a:t>Pre-defined operations</a:t>
            </a:r>
          </a:p>
          <a:p>
            <a:pPr lvl="1"/>
            <a:r>
              <a:rPr lang="en-US" dirty="0"/>
              <a:t>Create, Read, Update, Delete</a:t>
            </a:r>
          </a:p>
          <a:p>
            <a:pPr lvl="1"/>
            <a:r>
              <a:rPr lang="en-US" dirty="0"/>
              <a:t>Also: Read Version, Search (resource/type/server), History (resource/type/server), Capabilities, Patch, Batch &amp; Transaction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2F60C-036F-4E46-9D7A-818DBE252E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739D5-B385-4257-BBCA-0FB5112386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F362AD4-EBA4-431F-AA32-891E9F246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201726"/>
              </p:ext>
            </p:extLst>
          </p:nvPr>
        </p:nvGraphicFramePr>
        <p:xfrm>
          <a:off x="6612210" y="1329241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5707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63EB-FBF6-4BBA-B496-2A30EC9D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adoption approaches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CCB73-024E-497E-B008-192F0C05BB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Monitor</a:t>
            </a:r>
          </a:p>
          <a:p>
            <a:pPr lvl="1"/>
            <a:r>
              <a:rPr lang="en-US" dirty="0"/>
              <a:t>Wait for next release, normative, jurisdictional direction (e.g. meaningful use)</a:t>
            </a:r>
          </a:p>
          <a:p>
            <a:pPr lvl="1"/>
            <a:r>
              <a:rPr lang="en-US" dirty="0"/>
              <a:t>Wait for stability in reference implementations</a:t>
            </a:r>
          </a:p>
          <a:p>
            <a:pPr lvl="1"/>
            <a:r>
              <a:rPr lang="en-US" dirty="0"/>
              <a:t>Wait to see more implementation experience</a:t>
            </a:r>
          </a:p>
          <a:p>
            <a:pPr lvl="0"/>
            <a:r>
              <a:rPr lang="en-US" dirty="0"/>
              <a:t>Ignore</a:t>
            </a:r>
          </a:p>
          <a:p>
            <a:pPr lvl="1"/>
            <a:r>
              <a:rPr lang="en-US" dirty="0"/>
              <a:t>FHIR isn’t relevant to my environment now and is unlikely to ever be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F3F4-B6A1-416B-89AD-F47F59F27E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E65D8-1C05-4DFD-AE6C-4E3D6FD4F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74091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220F-B130-433F-B485-59026293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8F5D-0585-48FE-B1B6-D9BF3C496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How much will implementing a FHIR solution cost?</a:t>
            </a:r>
          </a:p>
          <a:p>
            <a:pPr lvl="1"/>
            <a:r>
              <a:rPr lang="en-US" dirty="0"/>
              <a:t>Considerations</a:t>
            </a:r>
          </a:p>
          <a:p>
            <a:pPr lvl="2"/>
            <a:r>
              <a:rPr lang="en-US" dirty="0"/>
              <a:t>Reference implementations help</a:t>
            </a:r>
          </a:p>
          <a:p>
            <a:pPr lvl="2"/>
            <a:r>
              <a:rPr lang="en-US" dirty="0"/>
              <a:t>Learning curve is lower</a:t>
            </a:r>
          </a:p>
          <a:p>
            <a:pPr lvl="3"/>
            <a:r>
              <a:rPr lang="en-US" dirty="0"/>
              <a:t>Still a curve if unfamiliar with XML / JSON / REST</a:t>
            </a:r>
          </a:p>
          <a:p>
            <a:pPr lvl="2"/>
            <a:r>
              <a:rPr lang="en-US" dirty="0"/>
              <a:t>Faster to “drive by” interoperability</a:t>
            </a:r>
          </a:p>
          <a:p>
            <a:pPr lvl="2"/>
            <a:r>
              <a:rPr lang="en-US" dirty="0"/>
              <a:t>Can’t speed consensus</a:t>
            </a:r>
          </a:p>
          <a:p>
            <a:pPr lvl="2"/>
            <a:r>
              <a:rPr lang="en-US" dirty="0"/>
              <a:t>Tools to help with mapping to internal codes and structures, still takes time</a:t>
            </a:r>
          </a:p>
          <a:p>
            <a:pPr lvl="2"/>
            <a:r>
              <a:rPr lang="en-US" dirty="0"/>
              <a:t>Anecdotal is “faster” to “significantly faster” to implement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4237C-0BBE-471D-80B9-5AF5208FA2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5812A-1103-40BF-A15A-2979A19C7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101</a:t>
            </a:fld>
            <a:endParaRPr lang="en-US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149B7E5-0AD8-482A-BA3C-D089C5A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55" y="1164503"/>
            <a:ext cx="2058590" cy="205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65614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AA0D-5CAA-4CAA-B246-004C96B3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requirements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64F46-C4AE-4825-A793-50FD416C2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To implement a FHIR solution, you’ll need:</a:t>
            </a:r>
          </a:p>
          <a:p>
            <a:pPr lvl="1"/>
            <a:r>
              <a:rPr lang="en-US" dirty="0"/>
              <a:t>Knowledge of XML and/or JSON</a:t>
            </a:r>
          </a:p>
          <a:p>
            <a:pPr lvl="1"/>
            <a:r>
              <a:rPr lang="en-US" dirty="0"/>
              <a:t>Some degree of familiarity with HTTP (assuming REST)</a:t>
            </a:r>
          </a:p>
          <a:p>
            <a:pPr lvl="1"/>
            <a:r>
              <a:rPr lang="en-US" dirty="0"/>
              <a:t>Likely someone knowledgeable in HTTP security and possibly OAuth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365CB-1F7F-436A-8801-BCF2CEFBD4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9C848-00B8-4321-B6FE-107E4D27EB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47831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FA19-7F52-41E7-910F-F593A469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5E582-684C-484E-93CE-CB7531313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What’s giving you pain now?</a:t>
            </a:r>
          </a:p>
          <a:p>
            <a:pPr lvl="0"/>
            <a:r>
              <a:rPr lang="en-US" dirty="0"/>
              <a:t>How could FHIR address those pain points?</a:t>
            </a:r>
          </a:p>
          <a:p>
            <a:pPr lvl="0"/>
            <a:r>
              <a:rPr lang="en-US" dirty="0"/>
              <a:t>What worries you about using FHIR?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97738-C9A7-4ADA-B7EE-26C96BE4CC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7C908-3066-460F-A5ED-E3AF2D56EA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103</a:t>
            </a:fld>
            <a:endParaRPr lang="en-US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C2D4567-F370-4620-B1E7-45043E668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917" y="2897357"/>
            <a:ext cx="1036762" cy="155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1222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C47E-8479-4206-A3EC-583A3C3B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Time-points for re-evaluation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42D83-FB97-4717-81AB-B9EDEDE324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Summer 2021?: FHIR R5 published </a:t>
            </a:r>
          </a:p>
          <a:p>
            <a:pPr lvl="1"/>
            <a:r>
              <a:rPr lang="en-US" dirty="0"/>
              <a:t>with key clinical content normative</a:t>
            </a:r>
          </a:p>
          <a:p>
            <a:r>
              <a:rPr lang="en-US" dirty="0"/>
              <a:t>Additional releases every 18-24 months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2F411-07B2-4384-A661-0486A79D54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B85DC-B733-4283-A276-BA415A65BE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104</a:t>
            </a:fld>
            <a:endParaRPr lang="en-US" altLang="en-US" dirty="0"/>
          </a:p>
        </p:txBody>
      </p:sp>
      <p:pic>
        <p:nvPicPr>
          <p:cNvPr id="6" name="Picture 3" descr="C:\Users\office\AppData\Local\Microsoft\Windows\Temporary Internet Files\Content.IE5\2B0EXTZ8\MC900280925[1].wmf">
            <a:extLst>
              <a:ext uri="{FF2B5EF4-FFF2-40B4-BE49-F238E27FC236}">
                <a16:creationId xmlns:a16="http://schemas.microsoft.com/office/drawing/2014/main" id="{2191B7D2-579D-4391-A7B8-F5B12159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61" y="3273828"/>
            <a:ext cx="970193" cy="100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8699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84D9-107C-436D-8E36-6A367D3A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CA" sz="2400" dirty="0">
                <a:hlinkClick r:id="rId2"/>
              </a:rPr>
              <a:t>https://confluence.hl7.org/display/FHIR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FBD0F-D426-4E4F-8EFC-1C57FA4630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CAC7-7987-4BE3-B7A8-44CD737015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105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59A74-9620-47E1-9350-E88FD7915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230"/>
          <a:stretch/>
        </p:blipFill>
        <p:spPr>
          <a:xfrm>
            <a:off x="867491" y="1202623"/>
            <a:ext cx="6940627" cy="32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688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C65D-ACC6-4AD0-99BA-A0B4F459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 for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7B900-7286-4FD1-B48A-E7D0C1CB5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Attend other FHIR tutorials</a:t>
            </a:r>
          </a:p>
          <a:p>
            <a:pPr lvl="1"/>
            <a:r>
              <a:rPr lang="en-US" sz="1800" dirty="0"/>
              <a:t>Developers, Profiles, Deep Dive</a:t>
            </a:r>
          </a:p>
          <a:p>
            <a:r>
              <a:rPr lang="en-US" sz="2000" dirty="0"/>
              <a:t>Read the spec: </a:t>
            </a:r>
            <a:r>
              <a:rPr lang="en-US" sz="2000" dirty="0">
                <a:hlinkClick r:id="rId2"/>
              </a:rPr>
              <a:t>http://hl7.org/fhir</a:t>
            </a:r>
            <a:endParaRPr lang="en-US" sz="2000" dirty="0"/>
          </a:p>
          <a:p>
            <a:r>
              <a:rPr lang="en-US" sz="2000" dirty="0"/>
              <a:t>Join </a:t>
            </a:r>
            <a:r>
              <a:rPr lang="en-US" sz="2000" dirty="0">
                <a:hlinkClick r:id="rId3"/>
              </a:rPr>
              <a:t>http://chat.fhir.org</a:t>
            </a:r>
            <a:endParaRPr lang="en-US" sz="2000" dirty="0"/>
          </a:p>
          <a:p>
            <a:r>
              <a:rPr lang="en-US" sz="2000" dirty="0"/>
              <a:t>Follow #FHIR on Twitter</a:t>
            </a:r>
          </a:p>
          <a:p>
            <a:r>
              <a:rPr lang="en-US" sz="2000" dirty="0"/>
              <a:t>Shape the specification:</a:t>
            </a:r>
          </a:p>
          <a:p>
            <a:pPr lvl="1"/>
            <a:r>
              <a:rPr lang="en-US" sz="1800" dirty="0"/>
              <a:t>Join the FHIR track at this WGM</a:t>
            </a:r>
          </a:p>
          <a:p>
            <a:pPr lvl="1"/>
            <a:r>
              <a:rPr lang="en-US" sz="1800" dirty="0"/>
              <a:t>Feedback – chat, tracker, list server</a:t>
            </a:r>
          </a:p>
          <a:p>
            <a:pPr lvl="1"/>
            <a:r>
              <a:rPr lang="en-US" sz="1800" dirty="0"/>
              <a:t>Try implementing it</a:t>
            </a:r>
          </a:p>
          <a:p>
            <a:pPr lvl="1"/>
            <a:r>
              <a:rPr lang="en-US" sz="1800" dirty="0"/>
              <a:t>Come to a Connectathon!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68365-5B44-4259-8601-3D0A3E9CAC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768A1-036B-48AB-8C77-9BA05456B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106</a:t>
            </a:fld>
            <a:endParaRPr lang="en-US" altLang="en-US" dirty="0"/>
          </a:p>
        </p:txBody>
      </p:sp>
      <p:pic>
        <p:nvPicPr>
          <p:cNvPr id="6" name="Picture 2" descr="C:\Users\office\AppData\Local\Microsoft\Windows\Temporary Internet Files\Content.IE5\272C75AG\MP900422961[1].jpg">
            <a:extLst>
              <a:ext uri="{FF2B5EF4-FFF2-40B4-BE49-F238E27FC236}">
                <a16:creationId xmlns:a16="http://schemas.microsoft.com/office/drawing/2014/main" id="{134C91F4-A9D6-4F05-B277-AF783B3AD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66" y="1266244"/>
            <a:ext cx="207235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708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56AC-DBC8-40BC-B70A-2140606D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opportunities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DF6E-1196-472E-AB43-30E23A81B9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Attend a Working Group Meeting</a:t>
            </a:r>
          </a:p>
          <a:p>
            <a:pPr lvl="1"/>
            <a:r>
              <a:rPr lang="en-US" dirty="0"/>
              <a:t>May 15-22 San Antonio, TX</a:t>
            </a:r>
          </a:p>
          <a:p>
            <a:pPr lvl="1"/>
            <a:r>
              <a:rPr lang="en-US" dirty="0"/>
              <a:t>Sept. 18-25 Baltimore, MD</a:t>
            </a:r>
          </a:p>
          <a:p>
            <a:r>
              <a:rPr lang="en-US" dirty="0"/>
              <a:t>FHIR Developer Days</a:t>
            </a:r>
          </a:p>
          <a:p>
            <a:pPr lvl="1"/>
            <a:r>
              <a:rPr lang="en-US" dirty="0"/>
              <a:t>Jun. 16-18 Cleveland, OH</a:t>
            </a:r>
          </a:p>
          <a:p>
            <a:pPr lvl="1"/>
            <a:r>
              <a:rPr lang="en-US" dirty="0"/>
              <a:t>Nov. 20-22 Amsterdam</a:t>
            </a:r>
          </a:p>
          <a:p>
            <a:r>
              <a:rPr lang="en-US" dirty="0"/>
              <a:t>Custom education available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641F0-DC54-4168-B798-417C13B22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DA89C-23F1-4759-9C42-33ACD7565C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107</a:t>
            </a:fld>
            <a:endParaRPr lang="en-US" altLang="en-US" dirty="0"/>
          </a:p>
        </p:txBody>
      </p:sp>
      <p:pic>
        <p:nvPicPr>
          <p:cNvPr id="6" name="Picture 2" descr="C:\Users\office\AppData\Local\Microsoft\Windows\Temporary Internet Files\Content.IE5\272C75AG\MP900422961[1].jpg">
            <a:extLst>
              <a:ext uri="{FF2B5EF4-FFF2-40B4-BE49-F238E27FC236}">
                <a16:creationId xmlns:a16="http://schemas.microsoft.com/office/drawing/2014/main" id="{292FB656-0914-4C17-927C-FE972A38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66" y="1266244"/>
            <a:ext cx="207235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065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8A722C-203E-49D6-8A00-687E0F37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8C8D4-766B-4F53-A081-A47D7DA0C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64456"/>
            <a:ext cx="8228877" cy="3091634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http://hl7.org/fhir</a:t>
            </a:r>
            <a:r>
              <a:rPr lang="en-AU" dirty="0"/>
              <a:t>	    	   			</a:t>
            </a:r>
            <a:r>
              <a:rPr lang="en-AU" dirty="0">
                <a:hlinkClick r:id="rId3"/>
              </a:rPr>
              <a:t>lmckenzie@gevityinc.com</a:t>
            </a:r>
            <a:r>
              <a:rPr lang="en-AU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57E29-3D1D-4FAD-AACC-EBF9C8F3CB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9719F-7D16-4CEF-BA13-1BDA66270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108</a:t>
            </a:fld>
            <a:endParaRPr lang="en-US" altLang="en-US" dirty="0"/>
          </a:p>
        </p:txBody>
      </p:sp>
      <p:pic>
        <p:nvPicPr>
          <p:cNvPr id="7" name="Picture 2" descr="C:\Users\office\AppData\Local\Microsoft\Windows\Temporary Internet Files\Content.IE5\2B0EXTZ8\MC900431512[1].png">
            <a:extLst>
              <a:ext uri="{FF2B5EF4-FFF2-40B4-BE49-F238E27FC236}">
                <a16:creationId xmlns:a16="http://schemas.microsoft.com/office/drawing/2014/main" id="{AFE9BAD5-518B-462F-86F8-263ACCD2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3336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4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DF90-3511-41AE-A8F1-B75E7739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REST URLs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D7A11-6881-45BD-9E49-04317A1010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9669-7652-43CB-B22A-B851960A7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625B08AC-FE0F-4F26-800D-1ECFAD72A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164054"/>
              </p:ext>
            </p:extLst>
          </p:nvPr>
        </p:nvGraphicFramePr>
        <p:xfrm>
          <a:off x="613647" y="1204912"/>
          <a:ext cx="7892716" cy="3067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1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480"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Template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2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Example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2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Server URL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POST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144"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5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Collection Manager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POST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 resource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PUT, DELETE, PATCH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[base]/[type]/[id]/_history/[vid]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5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Past version</a:t>
                      </a:r>
                      <a:endParaRPr kumimoji="0" lang="en-AU" sz="15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http://fhir.com/Patient/23/_history/2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239078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[base]/([type]/([id]/)?)?$[name]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 (server action)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http://fhir.com/Patient/23/$everything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</a:t>
                      </a:r>
                      <a:r>
                        <a:rPr kumimoji="0" lang="en-AU" sz="12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POST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36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8679-7A73-44BD-9B6E-9AD8158A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operations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36C44-6EAC-444E-AE1E-8D48E13AEB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25A6C-0827-42A3-B933-0E0D79AE58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F9393-C3E6-4520-BE50-5BC9A38E4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74" y="1236457"/>
            <a:ext cx="6231374" cy="31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4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2851-DB65-48ED-88F5-335B5D6E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REST?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A5CD8-9453-45F1-9CC6-304A46294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Want low coupling between systems</a:t>
            </a:r>
          </a:p>
          <a:p>
            <a:pPr lvl="1"/>
            <a:r>
              <a:rPr lang="en-US" dirty="0"/>
              <a:t>In theory, very little up-front negotiation required</a:t>
            </a:r>
          </a:p>
          <a:p>
            <a:r>
              <a:rPr lang="en-US" dirty="0"/>
              <a:t>Small, light-weight exchanges</a:t>
            </a:r>
          </a:p>
          <a:p>
            <a:r>
              <a:rPr lang="en-US" dirty="0"/>
              <a:t>Focus is CRUD operations</a:t>
            </a:r>
          </a:p>
          <a:p>
            <a:pPr lvl="1"/>
            <a:r>
              <a:rPr lang="en-US" dirty="0"/>
              <a:t>Also for publish/subscribe</a:t>
            </a:r>
          </a:p>
          <a:p>
            <a:r>
              <a:rPr lang="en-US" dirty="0"/>
              <a:t>Client-driven client-server orchestration</a:t>
            </a:r>
          </a:p>
          <a:p>
            <a:r>
              <a:rPr lang="en-US" dirty="0"/>
              <a:t>Server endpoint has fixed location</a:t>
            </a:r>
          </a:p>
          <a:p>
            <a:r>
              <a:rPr lang="en-US" dirty="0"/>
              <a:t>Well-suited for Mobile, PHR, Registries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F233C-8977-4B0A-9380-C8813F25C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A1DB7-EA3B-4307-BBB7-87B7CB955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649B4E-8584-429D-94DF-4B9189276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68928"/>
              </p:ext>
            </p:extLst>
          </p:nvPr>
        </p:nvGraphicFramePr>
        <p:xfrm>
          <a:off x="7175185" y="1913617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229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F921-649F-45B7-A395-B172972A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avoid REST?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96430-95BB-4ED8-AF3F-D7F57D43B9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Complex or server-driven orchestration</a:t>
            </a:r>
          </a:p>
          <a:p>
            <a:pPr lvl="1"/>
            <a:r>
              <a:rPr lang="en-US" dirty="0"/>
              <a:t>Order of operations matters (e.g. complex decision support)</a:t>
            </a:r>
          </a:p>
          <a:p>
            <a:r>
              <a:rPr lang="en-US" dirty="0"/>
              <a:t>Unit of work != resource</a:t>
            </a:r>
          </a:p>
          <a:p>
            <a:pPr lvl="1"/>
            <a:r>
              <a:rPr lang="en-US" dirty="0"/>
              <a:t>“Transaction” may be an option</a:t>
            </a:r>
          </a:p>
          <a:p>
            <a:r>
              <a:rPr lang="en-US" dirty="0"/>
              <a:t>No natural “server” or no fixed network location</a:t>
            </a:r>
          </a:p>
          <a:p>
            <a:r>
              <a:rPr lang="en-US" dirty="0"/>
              <a:t>Lack of trust in the client for contextual audit,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CA75F-CFEC-4BB0-8939-C3DCA9980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3BB62-A567-4CBB-84C8-424F87856B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313E212-82A6-4976-856E-D057A9DA4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2092193"/>
              </p:ext>
            </p:extLst>
          </p:nvPr>
        </p:nvGraphicFramePr>
        <p:xfrm>
          <a:off x="7175185" y="1913617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18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1CB2-AEE3-402F-B292-ED48EEDB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0617-8B81-4968-9343-6034C1FC56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Similar to CDA</a:t>
            </a:r>
          </a:p>
          <a:p>
            <a:r>
              <a:rPr lang="en-US" dirty="0"/>
              <a:t>Collection of resources bound together</a:t>
            </a:r>
          </a:p>
          <a:p>
            <a:pPr lvl="1"/>
            <a:r>
              <a:rPr lang="en-US" dirty="0"/>
              <a:t>Root is a “Composition” resource</a:t>
            </a:r>
          </a:p>
          <a:p>
            <a:pPr lvl="1"/>
            <a:r>
              <a:rPr lang="en-US" dirty="0"/>
              <a:t>Just like CDA header</a:t>
            </a:r>
          </a:p>
          <a:p>
            <a:r>
              <a:rPr lang="en-US" dirty="0"/>
              <a:t>Sent as a Bundle resource</a:t>
            </a:r>
          </a:p>
          <a:p>
            <a:r>
              <a:rPr lang="en-US" dirty="0"/>
              <a:t>One context</a:t>
            </a:r>
          </a:p>
          <a:p>
            <a:r>
              <a:rPr lang="en-US" dirty="0"/>
              <a:t>Can be signed, authenticated, etc.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DBD80-A60A-4C85-BE92-6D50D73BDB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F59D-5E4C-4308-8CD1-B97FA9D1A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C19FCCB-9ABC-4D44-A111-6F0FB5E24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2813075"/>
              </p:ext>
            </p:extLst>
          </p:nvPr>
        </p:nvGraphicFramePr>
        <p:xfrm>
          <a:off x="6555992" y="627453"/>
          <a:ext cx="1973646" cy="161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25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D24A-B047-4324-96B5-2307475F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EC1A7-C1ED-4BF9-A9EE-CE298C17B8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8B9AE-1443-42EA-947C-5360D7014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F31083-3C4C-421C-8348-A0FD456C25C4}"/>
              </a:ext>
            </a:extLst>
          </p:cNvPr>
          <p:cNvGrpSpPr/>
          <p:nvPr/>
        </p:nvGrpSpPr>
        <p:grpSpPr>
          <a:xfrm>
            <a:off x="1714500" y="1048727"/>
            <a:ext cx="5538888" cy="3693319"/>
            <a:chOff x="1714500" y="1275607"/>
            <a:chExt cx="5538888" cy="3693319"/>
          </a:xfrm>
        </p:grpSpPr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E1A38A4F-C460-49A1-B3F2-5BB37E19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5086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822BEE-BE70-4C68-AE33-3D1D16C9A5C9}"/>
                </a:ext>
              </a:extLst>
            </p:cNvPr>
            <p:cNvSpPr txBox="1"/>
            <p:nvPr/>
          </p:nvSpPr>
          <p:spPr>
            <a:xfrm>
              <a:off x="1714500" y="1275607"/>
              <a:ext cx="2628900" cy="9751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>
                  <a:effectLst/>
                </a:rPr>
                <a:t>Composition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988ED4-43BD-40AC-A292-915EB17E8C1D}"/>
                </a:ext>
              </a:extLst>
            </p:cNvPr>
            <p:cNvSpPr txBox="1"/>
            <p:nvPr/>
          </p:nvSpPr>
          <p:spPr>
            <a:xfrm>
              <a:off x="1776822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F992148C-1EAA-4817-84CC-93BD2FBFA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546" y="3074789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BF2F5064-16D2-4A62-BF54-4985534BD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2564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Condition Resource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9D6B58D-B81A-4B2E-A809-53F62A21A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3657600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List Resource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8E8849E-CBAF-4364-AFE9-101FD63BCE40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235774" y="2901033"/>
              <a:ext cx="1707375" cy="292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081F96-1B60-445C-BD5A-D0816A2CD023}"/>
                </a:ext>
              </a:extLst>
            </p:cNvPr>
            <p:cNvSpPr txBox="1"/>
            <p:nvPr/>
          </p:nvSpPr>
          <p:spPr>
            <a:xfrm>
              <a:off x="4972051" y="1275607"/>
              <a:ext cx="1801134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/>
                <a:t>Composition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&lt;List/&gt;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&lt;Condition/&gt;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1427C30E-7E4B-4455-B4A0-4C579812A9C3}"/>
                </a:ext>
              </a:extLst>
            </p:cNvPr>
            <p:cNvSpPr/>
            <p:nvPr/>
          </p:nvSpPr>
          <p:spPr bwMode="auto">
            <a:xfrm rot="648904">
              <a:off x="6581051" y="1862198"/>
              <a:ext cx="144171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1C818FE9-03F9-4020-A67A-E80D64E3DADA}"/>
                </a:ext>
              </a:extLst>
            </p:cNvPr>
            <p:cNvSpPr/>
            <p:nvPr/>
          </p:nvSpPr>
          <p:spPr bwMode="auto">
            <a:xfrm rot="658787">
              <a:off x="6342493" y="1885011"/>
              <a:ext cx="910895" cy="1901326"/>
            </a:xfrm>
            <a:custGeom>
              <a:avLst/>
              <a:gdLst>
                <a:gd name="connsiteX0" fmla="*/ 391886 w 1691641"/>
                <a:gd name="connsiteY0" fmla="*/ 0 h 2449286"/>
                <a:gd name="connsiteX1" fmla="*/ 1687286 w 1691641"/>
                <a:gd name="connsiteY1" fmla="*/ 1153886 h 2449286"/>
                <a:gd name="connsiteX2" fmla="*/ 0 w 1691641"/>
                <a:gd name="connsiteY2" fmla="*/ 2449286 h 244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1641" h="2449286">
                  <a:moveTo>
                    <a:pt x="391886" y="0"/>
                  </a:moveTo>
                  <a:cubicBezTo>
                    <a:pt x="1072243" y="372836"/>
                    <a:pt x="1752600" y="745672"/>
                    <a:pt x="1687286" y="1153886"/>
                  </a:cubicBezTo>
                  <a:cubicBezTo>
                    <a:pt x="1621972" y="1562100"/>
                    <a:pt x="266700" y="2237015"/>
                    <a:pt x="0" y="2449286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704799-2AD9-49B1-92FA-B34C9399CA30}"/>
                </a:ext>
              </a:extLst>
            </p:cNvPr>
            <p:cNvCxnSpPr/>
            <p:nvPr/>
          </p:nvCxnSpPr>
          <p:spPr bwMode="auto">
            <a:xfrm>
              <a:off x="3005826" y="2184797"/>
              <a:ext cx="0" cy="323850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EA057C1-977F-4888-A47E-1F5180191E2F}"/>
                </a:ext>
              </a:extLst>
            </p:cNvPr>
            <p:cNvCxnSpPr/>
            <p:nvPr/>
          </p:nvCxnSpPr>
          <p:spPr bwMode="auto">
            <a:xfrm>
              <a:off x="2514600" y="2914651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8B32B5E6-C1A6-4695-88D7-E8FE62332F9C}"/>
                </a:ext>
              </a:extLst>
            </p:cNvPr>
            <p:cNvSpPr/>
            <p:nvPr/>
          </p:nvSpPr>
          <p:spPr bwMode="auto">
            <a:xfrm rot="17992763">
              <a:off x="5939149" y="3707698"/>
              <a:ext cx="388589" cy="637817"/>
            </a:xfrm>
            <a:custGeom>
              <a:avLst/>
              <a:gdLst>
                <a:gd name="connsiteX0" fmla="*/ 446314 w 515556"/>
                <a:gd name="connsiteY0" fmla="*/ 0 h 816429"/>
                <a:gd name="connsiteX1" fmla="*/ 478971 w 515556"/>
                <a:gd name="connsiteY1" fmla="*/ 598715 h 816429"/>
                <a:gd name="connsiteX2" fmla="*/ 0 w 515556"/>
                <a:gd name="connsiteY2" fmla="*/ 816429 h 8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556" h="816429">
                  <a:moveTo>
                    <a:pt x="446314" y="0"/>
                  </a:moveTo>
                  <a:cubicBezTo>
                    <a:pt x="499835" y="231321"/>
                    <a:pt x="553357" y="462643"/>
                    <a:pt x="478971" y="598715"/>
                  </a:cubicBezTo>
                  <a:cubicBezTo>
                    <a:pt x="404585" y="734787"/>
                    <a:pt x="52614" y="792843"/>
                    <a:pt x="0" y="816429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78CD08-4AAE-4979-A4EC-A06745B98579}"/>
                </a:ext>
              </a:extLst>
            </p:cNvPr>
            <p:cNvSpPr txBox="1"/>
            <p:nvPr/>
          </p:nvSpPr>
          <p:spPr>
            <a:xfrm>
              <a:off x="2661354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pPr algn="ctr"/>
              <a:r>
                <a:rPr lang="en-US" sz="1350" dirty="0"/>
                <a:t>Attester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681E0C-1E7D-4B5A-A911-AA8B9CAA327F}"/>
                </a:ext>
              </a:extLst>
            </p:cNvPr>
            <p:cNvSpPr txBox="1"/>
            <p:nvPr/>
          </p:nvSpPr>
          <p:spPr>
            <a:xfrm>
              <a:off x="1776822" y="1503649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Metadata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BAB1A1-0A60-43F3-932D-1A4C9AC06AF8}"/>
                </a:ext>
              </a:extLst>
            </p:cNvPr>
            <p:cNvCxnSpPr/>
            <p:nvPr/>
          </p:nvCxnSpPr>
          <p:spPr bwMode="auto">
            <a:xfrm>
              <a:off x="2514600" y="4095072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C80CE71F-86A6-4041-AF42-238A3A836D79}"/>
                </a:ext>
              </a:extLst>
            </p:cNvPr>
            <p:cNvSpPr/>
            <p:nvPr/>
          </p:nvSpPr>
          <p:spPr bwMode="auto">
            <a:xfrm rot="1822276">
              <a:off x="6266420" y="2562645"/>
              <a:ext cx="258471" cy="57745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0F0FB4-8183-4CA5-B2A1-A740E5275047}"/>
                </a:ext>
              </a:extLst>
            </p:cNvPr>
            <p:cNvSpPr txBox="1"/>
            <p:nvPr/>
          </p:nvSpPr>
          <p:spPr>
            <a:xfrm>
              <a:off x="3545886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161EA1-1721-41B2-BDA0-5E92987BE6E6}"/>
                </a:ext>
              </a:extLst>
            </p:cNvPr>
            <p:cNvSpPr txBox="1"/>
            <p:nvPr/>
          </p:nvSpPr>
          <p:spPr>
            <a:xfrm>
              <a:off x="2681790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cxnSp>
          <p:nvCxnSpPr>
            <p:cNvPr id="25" name="Elbow Connector 36">
              <a:extLst>
                <a:ext uri="{FF2B5EF4-FFF2-40B4-BE49-F238E27FC236}">
                  <a16:creationId xmlns:a16="http://schemas.microsoft.com/office/drawing/2014/main" id="{CE27E0B0-D9F5-4335-999A-7F57B30A4CA8}"/>
                </a:ext>
              </a:extLst>
            </p:cNvPr>
            <p:cNvCxnSpPr>
              <a:stCxn id="23" idx="2"/>
              <a:endCxn id="8" idx="0"/>
            </p:cNvCxnSpPr>
            <p:nvPr/>
          </p:nvCxnSpPr>
          <p:spPr bwMode="auto">
            <a:xfrm rot="5400000">
              <a:off x="2891806" y="964146"/>
              <a:ext cx="282049" cy="176906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Elbow Connector 37">
              <a:extLst>
                <a:ext uri="{FF2B5EF4-FFF2-40B4-BE49-F238E27FC236}">
                  <a16:creationId xmlns:a16="http://schemas.microsoft.com/office/drawing/2014/main" id="{73F28C76-4C56-40B8-8CA6-BE392F82F5AA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 bwMode="auto">
            <a:xfrm rot="5400000">
              <a:off x="3344290" y="1416630"/>
              <a:ext cx="282049" cy="8640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701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2E36-B651-4D03-883C-49996BB2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Documents?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211F-EA19-4D49-B805-E864C1F51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Focus is on persistence</a:t>
            </a:r>
          </a:p>
          <a:p>
            <a:pPr lvl="0"/>
            <a:r>
              <a:rPr lang="en-US" dirty="0"/>
              <a:t>No workflow involved</a:t>
            </a:r>
          </a:p>
          <a:p>
            <a:pPr lvl="1"/>
            <a:r>
              <a:rPr lang="en-US" dirty="0"/>
              <a:t>other than post/retrieve document</a:t>
            </a:r>
          </a:p>
          <a:p>
            <a:pPr lvl="0"/>
            <a:r>
              <a:rPr lang="en-US" dirty="0"/>
              <a:t>Need tight rules over authenticated content</a:t>
            </a:r>
          </a:p>
          <a:p>
            <a:pPr lvl="0"/>
            <a:r>
              <a:rPr lang="en-US" dirty="0"/>
              <a:t>Want to communicate multiple resources with control over how data is presented</a:t>
            </a:r>
          </a:p>
          <a:p>
            <a:pPr lvl="0"/>
            <a:r>
              <a:rPr lang="en-US" dirty="0"/>
              <a:t>Data spans multiple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C34B8-8200-417F-BE68-B43A44F484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22F29-2B6D-4A0B-B7B2-3696ACE5E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0FD189-320A-4489-8821-A84ADBC093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2968989"/>
              </p:ext>
            </p:extLst>
          </p:nvPr>
        </p:nvGraphicFramePr>
        <p:xfrm>
          <a:off x="6555992" y="627453"/>
          <a:ext cx="1973646" cy="161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65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1969-2B01-4F86-B2D4-DCA89521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avoid Documents?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75919-3385-40E8-86A6-E7A028837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workflow</a:t>
            </a:r>
          </a:p>
          <a:p>
            <a:pPr lvl="1"/>
            <a:r>
              <a:rPr lang="en-US" dirty="0"/>
              <a:t>Request/response, decision support</a:t>
            </a:r>
          </a:p>
          <a:p>
            <a:pPr lvl="0"/>
            <a:r>
              <a:rPr lang="en-US" dirty="0"/>
              <a:t>Data is dynamic</a:t>
            </a:r>
          </a:p>
          <a:p>
            <a:pPr lvl="1"/>
            <a:r>
              <a:rPr lang="en-US" dirty="0"/>
              <a:t>I.e. want view of data now, not at time of authorship</a:t>
            </a:r>
          </a:p>
          <a:p>
            <a:pPr lvl="1"/>
            <a:r>
              <a:rPr lang="en-US" dirty="0"/>
              <a:t>Multiple contributors over time</a:t>
            </a:r>
          </a:p>
          <a:p>
            <a:pPr lvl="0"/>
            <a:r>
              <a:rPr lang="en-US" dirty="0"/>
              <a:t>Resources need to be accessed/manipulated independently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FE12A-A271-4965-A26C-E9A997F63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06D0C-97FB-47A0-819F-012E33B039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96ABD95-912F-4ABC-A649-06A26D9BE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038860"/>
              </p:ext>
            </p:extLst>
          </p:nvPr>
        </p:nvGraphicFramePr>
        <p:xfrm>
          <a:off x="6555992" y="627453"/>
          <a:ext cx="1973646" cy="161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145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B05F-C560-4A58-AF1F-3D3EDA76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063AF-C512-4B0E-A16E-75FDA5E19D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Similar to v2 and v3 messaging</a:t>
            </a:r>
          </a:p>
          <a:p>
            <a:r>
              <a:rPr lang="en-US" dirty="0"/>
              <a:t>Also a collection of resources as a Bundle resource</a:t>
            </a:r>
          </a:p>
          <a:p>
            <a:r>
              <a:rPr lang="en-US" dirty="0"/>
              <a:t>Allows request/response behavior with bundles for both request and response</a:t>
            </a:r>
          </a:p>
          <a:p>
            <a:r>
              <a:rPr lang="en-US" dirty="0"/>
              <a:t>Event-driven</a:t>
            </a:r>
          </a:p>
          <a:p>
            <a:pPr lvl="1"/>
            <a:r>
              <a:rPr lang="en-US" dirty="0"/>
              <a:t>E.g. Send lab order, get back result</a:t>
            </a:r>
          </a:p>
          <a:p>
            <a:r>
              <a:rPr lang="en-US" dirty="0"/>
              <a:t>Can be asynchronous and/or indirect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4E20A-CCEC-4AFD-B0D4-7A4799C63B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AC569-0B97-416E-907A-D083801A5D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2E96DA8-B091-4882-A641-9697483E32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645573"/>
              </p:ext>
            </p:extLst>
          </p:nvPr>
        </p:nvGraphicFramePr>
        <p:xfrm>
          <a:off x="6462209" y="2433818"/>
          <a:ext cx="1726139" cy="165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22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Gevity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Heavily involved in HL7 and healthcare exchange for last 19 years (v2, v3, CDA, etc.)</a:t>
            </a:r>
          </a:p>
          <a:p>
            <a:pPr lvl="1"/>
            <a:r>
              <a:rPr lang="en-US" dirty="0">
                <a:hlinkClick r:id="rId2"/>
              </a:rPr>
              <a:t>lmckenzie@gevityinc.com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EA842-1967-42B3-A4AB-3E53290C2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3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CC9E-45DA-48D1-9FC1-20192027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Messages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22895-7833-4C04-A7A9-394AB4C20F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6B24E-4633-4831-A121-D806AB3C9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C390B1-ECFF-492F-9FFF-1C471687720C}"/>
              </a:ext>
            </a:extLst>
          </p:cNvPr>
          <p:cNvGrpSpPr/>
          <p:nvPr/>
        </p:nvGrpSpPr>
        <p:grpSpPr>
          <a:xfrm>
            <a:off x="1714500" y="1034976"/>
            <a:ext cx="5610421" cy="3353543"/>
            <a:chOff x="1714500" y="1275607"/>
            <a:chExt cx="5610421" cy="33535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71F357-CA93-48AA-B31C-E8C0B15529D9}"/>
                </a:ext>
              </a:extLst>
            </p:cNvPr>
            <p:cNvSpPr txBox="1"/>
            <p:nvPr/>
          </p:nvSpPr>
          <p:spPr>
            <a:xfrm>
              <a:off x="4972051" y="1275607"/>
              <a:ext cx="20255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 err="1"/>
                <a:t>MessageHeader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&lt;Patient/&gt;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7D21F63E-82D0-4E47-A191-19DAE63AB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3943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591150-71D4-418B-8052-2760BD77C678}"/>
                </a:ext>
              </a:extLst>
            </p:cNvPr>
            <p:cNvSpPr txBox="1"/>
            <p:nvPr/>
          </p:nvSpPr>
          <p:spPr>
            <a:xfrm>
              <a:off x="1714500" y="1371600"/>
              <a:ext cx="2114550" cy="88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 err="1">
                  <a:effectLst/>
                </a:rPr>
                <a:t>MessageHeader</a:t>
              </a:r>
              <a:r>
                <a:rPr lang="en-US" sz="1350" dirty="0">
                  <a:effectLst/>
                </a:rPr>
                <a:t> Resource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CA57CD-BD51-42DF-8ADD-360A6EFF9A53}"/>
                </a:ext>
              </a:extLst>
            </p:cNvPr>
            <p:cNvSpPr txBox="1"/>
            <p:nvPr/>
          </p:nvSpPr>
          <p:spPr>
            <a:xfrm>
              <a:off x="1943100" y="1600201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source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900509-3A69-4E37-9F92-926A0565B78A}"/>
                </a:ext>
              </a:extLst>
            </p:cNvPr>
            <p:cNvSpPr txBox="1"/>
            <p:nvPr/>
          </p:nvSpPr>
          <p:spPr>
            <a:xfrm>
              <a:off x="2800351" y="1600201"/>
              <a:ext cx="832757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destination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41D67284-E871-45D0-8507-23465CEDC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09" y="305633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id="{9BABD332-5DD8-4D67-B784-C7AFB270D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1421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Patient Resource</a:t>
              </a:r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20BE50C2-7AA8-4E02-8172-62AFA3AC16A1}"/>
                </a:ext>
              </a:extLst>
            </p:cNvPr>
            <p:cNvSpPr/>
            <p:nvPr/>
          </p:nvSpPr>
          <p:spPr bwMode="auto">
            <a:xfrm rot="1614527">
              <a:off x="6577675" y="1956029"/>
              <a:ext cx="279644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04EA12F-BD03-4E2E-850D-64DBE0177244}"/>
                </a:ext>
              </a:extLst>
            </p:cNvPr>
            <p:cNvSpPr/>
            <p:nvPr/>
          </p:nvSpPr>
          <p:spPr bwMode="auto">
            <a:xfrm rot="1067259">
              <a:off x="6555904" y="1956386"/>
              <a:ext cx="769017" cy="1884085"/>
            </a:xfrm>
            <a:custGeom>
              <a:avLst/>
              <a:gdLst>
                <a:gd name="connsiteX0" fmla="*/ 0 w 827994"/>
                <a:gd name="connsiteY0" fmla="*/ 0 h 1741714"/>
                <a:gd name="connsiteX1" fmla="*/ 827314 w 827994"/>
                <a:gd name="connsiteY1" fmla="*/ 1240971 h 1741714"/>
                <a:gd name="connsiteX2" fmla="*/ 141514 w 827994"/>
                <a:gd name="connsiteY2" fmla="*/ 1741714 h 174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7994" h="1741714">
                  <a:moveTo>
                    <a:pt x="0" y="0"/>
                  </a:moveTo>
                  <a:cubicBezTo>
                    <a:pt x="401864" y="475342"/>
                    <a:pt x="803728" y="950685"/>
                    <a:pt x="827314" y="1240971"/>
                  </a:cubicBezTo>
                  <a:cubicBezTo>
                    <a:pt x="850900" y="1531257"/>
                    <a:pt x="254000" y="1656443"/>
                    <a:pt x="141514" y="1741714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80A9E8-D723-4467-B3EF-E83CE54908ED}"/>
                </a:ext>
              </a:extLst>
            </p:cNvPr>
            <p:cNvSpPr txBox="1"/>
            <p:nvPr/>
          </p:nvSpPr>
          <p:spPr>
            <a:xfrm>
              <a:off x="2457450" y="1928766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event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5432189-6F07-402D-A63C-EA02462F2927}"/>
                </a:ext>
              </a:extLst>
            </p:cNvPr>
            <p:cNvCxnSpPr/>
            <p:nvPr/>
          </p:nvCxnSpPr>
          <p:spPr bwMode="auto">
            <a:xfrm>
              <a:off x="3429000" y="2118633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BB01D5-58E1-4DF9-AA6A-52EE56A5EFDC}"/>
                </a:ext>
              </a:extLst>
            </p:cNvPr>
            <p:cNvCxnSpPr/>
            <p:nvPr/>
          </p:nvCxnSpPr>
          <p:spPr bwMode="auto">
            <a:xfrm>
              <a:off x="3543300" y="2774244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F299C15-16E0-49BA-8701-897DDAE69FFC}"/>
                </a:ext>
              </a:extLst>
            </p:cNvPr>
            <p:cNvCxnSpPr/>
            <p:nvPr/>
          </p:nvCxnSpPr>
          <p:spPr bwMode="auto">
            <a:xfrm>
              <a:off x="2343150" y="2857501"/>
              <a:ext cx="0" cy="1388680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92337F7D-F046-41A4-AC8C-0AC9B58C1862}"/>
                </a:ext>
              </a:extLst>
            </p:cNvPr>
            <p:cNvSpPr/>
            <p:nvPr/>
          </p:nvSpPr>
          <p:spPr bwMode="auto">
            <a:xfrm rot="1614527">
              <a:off x="6231351" y="2583318"/>
              <a:ext cx="342900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340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EC01-1DFA-4502-B30B-BE7E6DDE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Messaging?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75A9F-2B40-474B-BC5E-0FF836277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Request/response workflow</a:t>
            </a:r>
          </a:p>
          <a:p>
            <a:r>
              <a:rPr lang="en-US" dirty="0"/>
              <a:t>Need to drive behaviors more complex than CRUD on a single resource</a:t>
            </a:r>
          </a:p>
          <a:p>
            <a:pPr lvl="1"/>
            <a:r>
              <a:rPr lang="en-US" dirty="0"/>
              <a:t>E.g. merge, complex queries</a:t>
            </a:r>
          </a:p>
          <a:p>
            <a:r>
              <a:rPr lang="en-US" dirty="0"/>
              <a:t>Need for asynchronous/indirect exchange</a:t>
            </a:r>
          </a:p>
          <a:p>
            <a:r>
              <a:rPr lang="en-US" dirty="0"/>
              <a:t>Need to communicate information about many resources but want to minimize exchanges</a:t>
            </a:r>
          </a:p>
          <a:p>
            <a:r>
              <a:rPr lang="en-US" dirty="0"/>
              <a:t>No “identity” for many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E2A2A-F2B1-4F17-9C99-90C85C8E73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724E-E04D-4D94-9233-5351A5C56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4F0ADE-68F8-42F9-A9F1-EF5D2E257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50366"/>
              </p:ext>
            </p:extLst>
          </p:nvPr>
        </p:nvGraphicFramePr>
        <p:xfrm>
          <a:off x="5354646" y="3467836"/>
          <a:ext cx="1726139" cy="165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4087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0CF5-5A1C-4F8F-8EEA-468B64C9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avoid Messaging?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7499D-B5F8-4E79-95F2-E6177A8D5E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Precise control required on how data gets persisted/displayed to humans</a:t>
            </a:r>
          </a:p>
          <a:p>
            <a:r>
              <a:rPr lang="en-US" dirty="0"/>
              <a:t>Need for lightweight communications</a:t>
            </a:r>
          </a:p>
          <a:p>
            <a:r>
              <a:rPr lang="en-US" dirty="0"/>
              <a:t>Want to avoid pre-negotiations on behavior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99CA3-BC2A-4B68-8CCA-4520D40D5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983E2-7D23-484D-BF89-2A6A0DE2FD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1759BE2-D210-49C5-B190-69976E1D3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50366"/>
              </p:ext>
            </p:extLst>
          </p:nvPr>
        </p:nvGraphicFramePr>
        <p:xfrm>
          <a:off x="5354646" y="3467836"/>
          <a:ext cx="1726139" cy="165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008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90D5-683A-4025-B51E-D5472B9F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45866-5EF3-489D-89BA-2A0CA6CA44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can be used for interoperability in other ways too</a:t>
            </a:r>
          </a:p>
          <a:p>
            <a:pPr lvl="1"/>
            <a:r>
              <a:rPr lang="en-US" dirty="0"/>
              <a:t>Payload in SOAP messages</a:t>
            </a:r>
          </a:p>
          <a:p>
            <a:pPr lvl="1"/>
            <a:r>
              <a:rPr lang="en-US" dirty="0"/>
              <a:t>Persistence model for shared database interface</a:t>
            </a:r>
          </a:p>
          <a:p>
            <a:pPr lvl="1"/>
            <a:r>
              <a:rPr lang="en-US" dirty="0"/>
              <a:t>Shared object model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Only requirement is that data complies with one of the FHIR syntaxes and the FHIR semantics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3CC8F-2AE4-4BC9-A525-A2184DCEA4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D3FCE-0221-4B61-A782-79A1D5E280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ECA683F-B7EA-43DD-A8BA-750F4724D9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871922"/>
              </p:ext>
            </p:extLst>
          </p:nvPr>
        </p:nvGraphicFramePr>
        <p:xfrm>
          <a:off x="6666784" y="3382627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17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1901-A279-45FB-AA0C-95361803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other paradigms?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C85C3-19C6-4BBC-B730-12912B4E9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 a custom paradigm when capabilities of other paradigms don’t fit requirement</a:t>
            </a:r>
          </a:p>
          <a:p>
            <a:pPr lvl="1"/>
            <a:r>
              <a:rPr lang="en-US" dirty="0"/>
              <a:t>Need for a different form of interface technology</a:t>
            </a:r>
          </a:p>
          <a:p>
            <a:pPr lvl="1"/>
            <a:r>
              <a:rPr lang="en-US" dirty="0"/>
              <a:t>Operations other than CRUD on a resource (e.g. decision support)</a:t>
            </a:r>
          </a:p>
          <a:p>
            <a:pPr lvl="1"/>
            <a:r>
              <a:rPr lang="en-US" dirty="0"/>
              <a:t>Workflow more complex than simple request/response</a:t>
            </a:r>
          </a:p>
          <a:p>
            <a:pPr lvl="1"/>
            <a:r>
              <a:rPr lang="en-US" dirty="0"/>
              <a:t>Need to mix document persistence with behavior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3A69E-9BEF-41CB-9271-CAA3D5A36B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BA1E3-45D1-4A44-BAFC-3897994463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59B345-96A6-457E-B406-37EB6D8BAC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871922"/>
              </p:ext>
            </p:extLst>
          </p:nvPr>
        </p:nvGraphicFramePr>
        <p:xfrm>
          <a:off x="6666784" y="3382627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9813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7723-8BE6-4916-A049-A6CC221E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not to use ‘other’?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197DE-D494-4AD5-86BD-EA439F541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 something else will do the job as well</a:t>
            </a:r>
          </a:p>
          <a:p>
            <a:pPr lvl="1"/>
            <a:r>
              <a:rPr lang="en-US" dirty="0"/>
              <a:t>i.e. Don’t define a custom service for something that already naturally is handled by REST, messaging,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A3560-7D11-4135-94A5-09D3C4381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A674C-06C3-41BB-9647-CED9C4CBD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8535B5D-DD68-4A4B-B6D1-148222814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871922"/>
              </p:ext>
            </p:extLst>
          </p:nvPr>
        </p:nvGraphicFramePr>
        <p:xfrm>
          <a:off x="6666784" y="3382627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0992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4E36-223C-45A8-80E3-08D1CE24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Paradigm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5B0B1-BB1F-4387-A963-2E0ADB248C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absolutes</a:t>
            </a:r>
          </a:p>
          <a:p>
            <a:pPr lvl="1"/>
            <a:r>
              <a:rPr lang="en-US" dirty="0"/>
              <a:t>Consider a “when to avoid” as a note of caution</a:t>
            </a:r>
          </a:p>
          <a:p>
            <a:pPr lvl="1"/>
            <a:r>
              <a:rPr lang="en-US" dirty="0"/>
              <a:t>Capabilities/architecture of legacy will often drive approach, particularly initially</a:t>
            </a:r>
          </a:p>
          <a:p>
            <a:pPr lvl="2"/>
            <a:r>
              <a:rPr lang="en-US" dirty="0"/>
              <a:t>E.g. If v2 back end, messaging</a:t>
            </a:r>
          </a:p>
          <a:p>
            <a:pPr lvl="1"/>
            <a:r>
              <a:rPr lang="en-US" dirty="0"/>
              <a:t>Architectures will be driven by legacy requirements, architectural preferences, enterprise architecture commitments,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51F77-9765-41A1-B8AF-0B52B47EE6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9027B-87B1-40C9-B97C-A2F193276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5913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1BE-A090-4C93-A478-95EB141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8493-E597-469B-80DD-6FDA95605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requirement for a system to only support one paradigm</a:t>
            </a:r>
          </a:p>
          <a:p>
            <a:pPr lvl="1"/>
            <a:r>
              <a:rPr lang="en-US" dirty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dirty="0"/>
              <a:t>Data (generally) shared easily across paradigm boundaries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3CA2A-500F-422E-AB05-EB29F4EE6F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47E54-BEA6-43D8-9D0E-B7CA6A665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0152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1B11-F5CE-4364-95D0-C9CCE4AF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Caveats with 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EAE9F-FF3A-48A8-B86D-8AB7B92AB2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updates come in via document, message or service, RESTful version id still needs to increment</a:t>
            </a:r>
          </a:p>
          <a:p>
            <a:r>
              <a:rPr lang="en-US" dirty="0"/>
              <a:t>Documents should typically be persisted whole, not reconstituted from parts</a:t>
            </a:r>
          </a:p>
          <a:p>
            <a:pPr lvl="1"/>
            <a:r>
              <a:rPr lang="en-US" dirty="0"/>
              <a:t>Ensures signature validity</a:t>
            </a:r>
          </a:p>
          <a:p>
            <a:pPr lvl="0"/>
            <a:r>
              <a:rPr lang="en-US" dirty="0"/>
              <a:t>Legacy messaging systems may not provide the metadata to easily expose or manipulate discrete resources via 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B48B0-77E3-4361-A030-EA0EEB5999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85190-AFB7-4BA6-9643-34DC6AF14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905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2C5E-2A4F-4B1B-9FD5-1C5D6B86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Apply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5ED6F-ABE2-4018-A03B-24E15094FF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What paradigm(s) are you like to use in your organization and why?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DB5E4-A2A0-442A-B1E4-B47B2BD18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93E73-5E14-4F25-AE30-9F3B54553E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312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0740-41E0-4506-ACF9-1E6C096A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8CFB9-FE85-4E39-9166-A06B75377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3"/>
              </a:rPr>
              <a:t>https://github.com/FHIR/documents/raw/master/presentations/2020-03%20Webinars/Designing%20HL7</a:t>
            </a:r>
            <a:r>
              <a:rPr lang="en-CA" dirty="0">
                <a:hlinkClick r:id="rId3"/>
              </a:rPr>
              <a:t>%20</a:t>
            </a:r>
            <a:r>
              <a:rPr lang="en-CA" dirty="0">
                <a:hlinkClick r:id="rId3"/>
              </a:rPr>
              <a:t>FHIR%20Solutions.pptx</a:t>
            </a:r>
            <a:endParaRPr lang="en-CA" dirty="0"/>
          </a:p>
          <a:p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4"/>
              </a:rPr>
              <a:t>Creative Commons Attribution 3.0 </a:t>
            </a:r>
            <a:r>
              <a:rPr lang="en-CA" dirty="0" err="1">
                <a:hlinkClick r:id="rId4"/>
              </a:rPr>
              <a:t>Unported</a:t>
            </a:r>
            <a:r>
              <a:rPr lang="en-CA" dirty="0">
                <a:hlinkClick r:id="rId4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D57C0-A854-496B-B3D6-7D0866AD17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E133-1E68-41EA-8BB0-C1B6C3A8A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Picture 5" descr="Creative Commons Licence">
            <a:extLst>
              <a:ext uri="{FF2B5EF4-FFF2-40B4-BE49-F238E27FC236}">
                <a16:creationId xmlns:a16="http://schemas.microsoft.com/office/drawing/2014/main" id="{7A5EF91D-53F5-496C-A64B-14BDB446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400" y="3680113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66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D5BA-2EE1-422A-87AF-6429AAAC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387F5-B2AE-4856-8267-483044E505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should be able to:</a:t>
            </a:r>
          </a:p>
          <a:p>
            <a:pPr lvl="1"/>
            <a:r>
              <a:rPr lang="en-US" b="1" dirty="0"/>
              <a:t>List FHIR’s interoperability paradigms and explain when each should be used</a:t>
            </a:r>
          </a:p>
          <a:p>
            <a:pPr lvl="1"/>
            <a:r>
              <a:rPr lang="en-US" dirty="0"/>
              <a:t>Give examples of where FHIR can fit in the architectural stack</a:t>
            </a:r>
          </a:p>
          <a:p>
            <a:pPr lvl="1"/>
            <a:r>
              <a:rPr lang="en-US" dirty="0"/>
              <a:t>Identify several FHIR architectural considerations and describe how to address them</a:t>
            </a:r>
          </a:p>
          <a:p>
            <a:pPr lvl="1"/>
            <a:r>
              <a:rPr lang="en-US" dirty="0"/>
              <a:t>Explain where and how Profiles fit into an architectural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54574-FF18-42F6-B693-85272B2C5C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EF944-CF88-44CF-A6BE-7C24927459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4838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C7DE-1FFB-4D07-994B-220AC1ED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Architecture Approaches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60BA4-3F03-41AA-9778-71562A85C0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C6D66-4F58-42B5-AC71-F0555F01E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0133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803-0288-43BD-BC2E-B65E046A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Exchange options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7FF41-3CD7-4EC9-B0E3-C9A18C0CC3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6F13-667E-4C73-B2B9-B4EFC2F68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C64AFC-4929-4AE8-A592-73A4D4C1559F}"/>
              </a:ext>
            </a:extLst>
          </p:cNvPr>
          <p:cNvGrpSpPr/>
          <p:nvPr/>
        </p:nvGrpSpPr>
        <p:grpSpPr>
          <a:xfrm>
            <a:off x="1637316" y="1383618"/>
            <a:ext cx="6020785" cy="2941081"/>
            <a:chOff x="1637316" y="1383618"/>
            <a:chExt cx="6020785" cy="294108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6D37258-F588-4875-8FDC-53889B0F128E}"/>
                </a:ext>
              </a:extLst>
            </p:cNvPr>
            <p:cNvCxnSpPr>
              <a:stCxn id="7" idx="0"/>
              <a:endCxn id="8" idx="2"/>
            </p:cNvCxnSpPr>
            <p:nvPr/>
          </p:nvCxnSpPr>
          <p:spPr bwMode="auto">
            <a:xfrm flipH="1" flipV="1">
              <a:off x="2471471" y="3209133"/>
              <a:ext cx="2939" cy="4370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7EB870-75BB-4519-8E57-B38947577829}"/>
                </a:ext>
              </a:extLst>
            </p:cNvPr>
            <p:cNvSpPr/>
            <p:nvPr/>
          </p:nvSpPr>
          <p:spPr bwMode="auto">
            <a:xfrm>
              <a:off x="2123370" y="3646153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F0A2CE-7650-41CA-869E-CA0F9D615D5C}"/>
                </a:ext>
              </a:extLst>
            </p:cNvPr>
            <p:cNvSpPr/>
            <p:nvPr/>
          </p:nvSpPr>
          <p:spPr bwMode="auto">
            <a:xfrm>
              <a:off x="1931410" y="2762408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  <a:endParaRPr kumimoji="0" lang="nl-N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1B70FD-2B32-4D52-B89D-2F1FD222CAEE}"/>
                </a:ext>
              </a:extLst>
            </p:cNvPr>
            <p:cNvGrpSpPr/>
            <p:nvPr/>
          </p:nvGrpSpPr>
          <p:grpSpPr>
            <a:xfrm>
              <a:off x="1862898" y="1505168"/>
              <a:ext cx="502482" cy="1257240"/>
              <a:chOff x="4020988" y="2150421"/>
              <a:chExt cx="669976" cy="137915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E8BB138-6DE1-464C-AB37-F9BFC7E43CAD}"/>
                  </a:ext>
                </a:extLst>
              </p:cNvPr>
              <p:cNvCxnSpPr>
                <a:endCxn id="25" idx="4"/>
              </p:cNvCxnSpPr>
              <p:nvPr/>
            </p:nvCxnSpPr>
            <p:spPr bwMode="auto">
              <a:xfrm flipV="1">
                <a:off x="4355976" y="2711809"/>
                <a:ext cx="0" cy="81777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D09E438-2B88-4E27-8AC4-B52048E5CAFE}"/>
                  </a:ext>
                </a:extLst>
              </p:cNvPr>
              <p:cNvSpPr/>
              <p:nvPr/>
            </p:nvSpPr>
            <p:spPr bwMode="auto">
              <a:xfrm>
                <a:off x="4020988" y="2150421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F826C3-8A23-4FB9-BAC5-06346DE3D39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A15023-50B3-4D3B-B86C-8BA4D127AE65}"/>
                </a:ext>
              </a:extLst>
            </p:cNvPr>
            <p:cNvGrpSpPr/>
            <p:nvPr/>
          </p:nvGrpSpPr>
          <p:grpSpPr>
            <a:xfrm>
              <a:off x="2527837" y="1953029"/>
              <a:ext cx="502482" cy="809379"/>
              <a:chOff x="3876972" y="2147531"/>
              <a:chExt cx="669976" cy="80937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A7DEF50-242A-418F-80F4-157C731724A7}"/>
                  </a:ext>
                </a:extLst>
              </p:cNvPr>
              <p:cNvCxnSpPr>
                <a:endCxn id="23" idx="4"/>
              </p:cNvCxnSpPr>
              <p:nvPr/>
            </p:nvCxnSpPr>
            <p:spPr bwMode="auto">
              <a:xfrm flipV="1">
                <a:off x="4211960" y="2658238"/>
                <a:ext cx="0" cy="29867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C0E1528-D08F-494A-9C33-EADE468643FA}"/>
                  </a:ext>
                </a:extLst>
              </p:cNvPr>
              <p:cNvSpPr/>
              <p:nvPr/>
            </p:nvSpPr>
            <p:spPr bwMode="auto">
              <a:xfrm>
                <a:off x="3876972" y="2147531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F7B7B3-607C-43F7-92E1-F17B4FB52868}"/>
                </a:ext>
              </a:extLst>
            </p:cNvPr>
            <p:cNvSpPr/>
            <p:nvPr/>
          </p:nvSpPr>
          <p:spPr bwMode="auto">
            <a:xfrm>
              <a:off x="4019997" y="2363692"/>
              <a:ext cx="1080120" cy="7200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PHR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7E8FAC-3F85-40B0-BB0E-1C02E6B7F319}"/>
                </a:ext>
              </a:extLst>
            </p:cNvPr>
            <p:cNvCxnSpPr/>
            <p:nvPr/>
          </p:nvCxnSpPr>
          <p:spPr bwMode="auto">
            <a:xfrm flipV="1">
              <a:off x="4182015" y="1877639"/>
              <a:ext cx="0" cy="48605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AEA8AC-6E0E-4ECA-BF69-4B853ED3BCB9}"/>
                </a:ext>
              </a:extLst>
            </p:cNvPr>
            <p:cNvSpPr/>
            <p:nvPr/>
          </p:nvSpPr>
          <p:spPr bwMode="auto">
            <a:xfrm>
              <a:off x="3707904" y="1383618"/>
              <a:ext cx="1674186" cy="187220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DFCE34-D2DF-4CAE-9FAD-561058EFBED2}"/>
                </a:ext>
              </a:extLst>
            </p:cNvPr>
            <p:cNvSpPr/>
            <p:nvPr/>
          </p:nvSpPr>
          <p:spPr bwMode="auto">
            <a:xfrm>
              <a:off x="4484154" y="1874631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56E058-1A93-46D8-9297-FAEDEE0C0DBE}"/>
                </a:ext>
              </a:extLst>
            </p:cNvPr>
            <p:cNvSpPr/>
            <p:nvPr/>
          </p:nvSpPr>
          <p:spPr bwMode="auto">
            <a:xfrm>
              <a:off x="4134297" y="1505168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App</a:t>
              </a:r>
              <a:endParaRPr lang="nl-NL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5773E0-56D7-4602-B332-76D232102F7A}"/>
                </a:ext>
              </a:extLst>
            </p:cNvPr>
            <p:cNvSpPr/>
            <p:nvPr/>
          </p:nvSpPr>
          <p:spPr bwMode="auto">
            <a:xfrm>
              <a:off x="5889099" y="2108596"/>
              <a:ext cx="1769002" cy="134431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037882-DC3E-4C32-B721-581352507376}"/>
                </a:ext>
              </a:extLst>
            </p:cNvPr>
            <p:cNvSpPr/>
            <p:nvPr/>
          </p:nvSpPr>
          <p:spPr bwMode="auto">
            <a:xfrm>
              <a:off x="6169118" y="3229552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Comm</a:t>
              </a:r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.</a:t>
              </a:r>
            </a:p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Interface</a:t>
              </a:r>
              <a:endParaRPr lang="nl-NL" sz="12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CECB5B-1059-49BC-851A-9479F9DCC5DC}"/>
                </a:ext>
              </a:extLst>
            </p:cNvPr>
            <p:cNvSpPr/>
            <p:nvPr/>
          </p:nvSpPr>
          <p:spPr bwMode="auto">
            <a:xfrm>
              <a:off x="6172200" y="3675418"/>
              <a:ext cx="1080120" cy="5425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DB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049901-9235-41F5-92F8-9E4B851A1098}"/>
                </a:ext>
              </a:extLst>
            </p:cNvPr>
            <p:cNvCxnSpPr>
              <a:stCxn id="18" idx="0"/>
              <a:endCxn id="21" idx="4"/>
            </p:cNvCxnSpPr>
            <p:nvPr/>
          </p:nvCxnSpPr>
          <p:spPr bwMode="auto">
            <a:xfrm flipV="1">
              <a:off x="6709178" y="2796696"/>
              <a:ext cx="0" cy="43285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453FEB-8597-420A-8AB9-E55484DB6A62}"/>
                </a:ext>
              </a:extLst>
            </p:cNvPr>
            <p:cNvSpPr/>
            <p:nvPr/>
          </p:nvSpPr>
          <p:spPr bwMode="auto">
            <a:xfrm>
              <a:off x="6358139" y="2277964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69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23B6-4568-4637-877D-8DA4C26A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Repository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E23B8-0ADE-4D47-B2BE-6F4731ABC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AEC62-3710-4344-B8F4-CC9A05CB61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58482-C92A-4114-A202-702F3D8219F5}"/>
              </a:ext>
            </a:extLst>
          </p:cNvPr>
          <p:cNvGrpSpPr/>
          <p:nvPr/>
        </p:nvGrpSpPr>
        <p:grpSpPr>
          <a:xfrm>
            <a:off x="1763688" y="1475893"/>
            <a:ext cx="5724636" cy="2608026"/>
            <a:chOff x="1763688" y="1475893"/>
            <a:chExt cx="5724636" cy="26080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E520F4-07CF-4795-BCCA-11520DBDAB67}"/>
                </a:ext>
              </a:extLst>
            </p:cNvPr>
            <p:cNvSpPr/>
            <p:nvPr/>
          </p:nvSpPr>
          <p:spPr bwMode="auto">
            <a:xfrm>
              <a:off x="2357754" y="2949792"/>
              <a:ext cx="4320480" cy="9721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Vendor Neutral Repository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471DFE-71F6-47FB-A252-E06FBB6551A8}"/>
                </a:ext>
              </a:extLst>
            </p:cNvPr>
            <p:cNvCxnSpPr/>
            <p:nvPr/>
          </p:nvCxnSpPr>
          <p:spPr bwMode="auto">
            <a:xfrm flipV="1">
              <a:off x="4409982" y="187763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618339-ABAF-4D30-918D-903DEBCDF81A}"/>
                </a:ext>
              </a:extLst>
            </p:cNvPr>
            <p:cNvSpPr/>
            <p:nvPr/>
          </p:nvSpPr>
          <p:spPr bwMode="auto">
            <a:xfrm>
              <a:off x="2087724" y="2733769"/>
              <a:ext cx="4800284" cy="135015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3CDE85-C86F-40E4-8817-DD4B762FEFA7}"/>
                </a:ext>
              </a:extLst>
            </p:cNvPr>
            <p:cNvSpPr/>
            <p:nvPr/>
          </p:nvSpPr>
          <p:spPr bwMode="auto">
            <a:xfrm>
              <a:off x="434340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6B8569-2F99-4B4E-B436-E47543A2CBF7}"/>
                </a:ext>
              </a:extLst>
            </p:cNvPr>
            <p:cNvSpPr/>
            <p:nvPr/>
          </p:nvSpPr>
          <p:spPr bwMode="auto">
            <a:xfrm>
              <a:off x="1890992" y="1475893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HIS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FE3905-1798-4F94-A1F3-2481AEDB2F03}"/>
                </a:ext>
              </a:extLst>
            </p:cNvPr>
            <p:cNvSpPr/>
            <p:nvPr/>
          </p:nvSpPr>
          <p:spPr bwMode="auto">
            <a:xfrm>
              <a:off x="2885313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LIMS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BAF596-99E7-4D85-AE15-C883F0EC1FE7}"/>
                </a:ext>
              </a:extLst>
            </p:cNvPr>
            <p:cNvSpPr/>
            <p:nvPr/>
          </p:nvSpPr>
          <p:spPr bwMode="auto">
            <a:xfrm>
              <a:off x="3857421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PACS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4AF1B5-F187-4C6D-B86F-091CFCFE80E0}"/>
                </a:ext>
              </a:extLst>
            </p:cNvPr>
            <p:cNvSpPr/>
            <p:nvPr/>
          </p:nvSpPr>
          <p:spPr bwMode="auto">
            <a:xfrm>
              <a:off x="4883535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SystemX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9C16C8-D438-459F-81EE-644FD1144F30}"/>
                </a:ext>
              </a:extLst>
            </p:cNvPr>
            <p:cNvSpPr/>
            <p:nvPr/>
          </p:nvSpPr>
          <p:spPr bwMode="auto">
            <a:xfrm>
              <a:off x="6287691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Gateway</a:t>
              </a:r>
            </a:p>
          </p:txBody>
        </p:sp>
        <p:sp>
          <p:nvSpPr>
            <p:cNvPr id="15" name="Can 22">
              <a:extLst>
                <a:ext uri="{FF2B5EF4-FFF2-40B4-BE49-F238E27FC236}">
                  <a16:creationId xmlns:a16="http://schemas.microsoft.com/office/drawing/2014/main" id="{0E880B50-A2FA-4A76-8F68-390E1AB5B890}"/>
                </a:ext>
              </a:extLst>
            </p:cNvPr>
            <p:cNvSpPr/>
            <p:nvPr/>
          </p:nvSpPr>
          <p:spPr bwMode="auto">
            <a:xfrm>
              <a:off x="1763688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Can 23">
              <a:extLst>
                <a:ext uri="{FF2B5EF4-FFF2-40B4-BE49-F238E27FC236}">
                  <a16:creationId xmlns:a16="http://schemas.microsoft.com/office/drawing/2014/main" id="{0C4A8D92-190E-463A-918D-F4020C7A7FF7}"/>
                </a:ext>
              </a:extLst>
            </p:cNvPr>
            <p:cNvSpPr/>
            <p:nvPr/>
          </p:nvSpPr>
          <p:spPr bwMode="auto">
            <a:xfrm>
              <a:off x="2758009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Can 24">
              <a:extLst>
                <a:ext uri="{FF2B5EF4-FFF2-40B4-BE49-F238E27FC236}">
                  <a16:creationId xmlns:a16="http://schemas.microsoft.com/office/drawing/2014/main" id="{E17FE52A-C264-49A3-81B2-CD17D7EBD7F8}"/>
                </a:ext>
              </a:extLst>
            </p:cNvPr>
            <p:cNvSpPr/>
            <p:nvPr/>
          </p:nvSpPr>
          <p:spPr bwMode="auto">
            <a:xfrm>
              <a:off x="3761910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an 25">
              <a:extLst>
                <a:ext uri="{FF2B5EF4-FFF2-40B4-BE49-F238E27FC236}">
                  <a16:creationId xmlns:a16="http://schemas.microsoft.com/office/drawing/2014/main" id="{16F9E3B1-2D1E-4C4B-B846-0D49348E2632}"/>
                </a:ext>
              </a:extLst>
            </p:cNvPr>
            <p:cNvSpPr/>
            <p:nvPr/>
          </p:nvSpPr>
          <p:spPr bwMode="auto">
            <a:xfrm>
              <a:off x="5674333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4D5383-E8D9-4D0F-9C39-17B7D6287348}"/>
                </a:ext>
              </a:extLst>
            </p:cNvPr>
            <p:cNvCxnSpPr/>
            <p:nvPr/>
          </p:nvCxnSpPr>
          <p:spPr bwMode="auto">
            <a:xfrm flipV="1">
              <a:off x="5483852" y="189036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E7F96A-DF65-4277-ADB6-02C175DD76A6}"/>
                </a:ext>
              </a:extLst>
            </p:cNvPr>
            <p:cNvCxnSpPr/>
            <p:nvPr/>
          </p:nvCxnSpPr>
          <p:spPr bwMode="auto">
            <a:xfrm flipV="1">
              <a:off x="6570222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8DE078-6BAF-4945-9525-F1D081300A89}"/>
                </a:ext>
              </a:extLst>
            </p:cNvPr>
            <p:cNvSpPr/>
            <p:nvPr/>
          </p:nvSpPr>
          <p:spPr bwMode="auto">
            <a:xfrm>
              <a:off x="538209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430412-8E07-431A-9286-325649144163}"/>
                </a:ext>
              </a:extLst>
            </p:cNvPr>
            <p:cNvSpPr/>
            <p:nvPr/>
          </p:nvSpPr>
          <p:spPr bwMode="auto">
            <a:xfrm>
              <a:off x="6516216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1A17FE-ABCA-4157-A1D6-094831C886E7}"/>
                </a:ext>
              </a:extLst>
            </p:cNvPr>
            <p:cNvCxnSpPr/>
            <p:nvPr/>
          </p:nvCxnSpPr>
          <p:spPr bwMode="auto">
            <a:xfrm flipV="1">
              <a:off x="3437874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51BDAC-6484-4E2D-A0CA-AD1F7B687540}"/>
                </a:ext>
              </a:extLst>
            </p:cNvPr>
            <p:cNvCxnSpPr/>
            <p:nvPr/>
          </p:nvCxnSpPr>
          <p:spPr bwMode="auto">
            <a:xfrm flipV="1">
              <a:off x="2465766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7BCBFAC-9574-4597-81B4-D28078A1C5CC}"/>
                </a:ext>
              </a:extLst>
            </p:cNvPr>
            <p:cNvSpPr/>
            <p:nvPr/>
          </p:nvSpPr>
          <p:spPr bwMode="auto">
            <a:xfrm>
              <a:off x="3383868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B4929B-146D-4ABF-B71D-120EAD7D7013}"/>
                </a:ext>
              </a:extLst>
            </p:cNvPr>
            <p:cNvSpPr/>
            <p:nvPr/>
          </p:nvSpPr>
          <p:spPr bwMode="auto">
            <a:xfrm>
              <a:off x="2357754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170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901F-86D4-49D6-BA0F-B9D29EF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Beyond Exchange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D68D-3235-462B-9E17-2F1CDE2230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DABB-A1DB-46AA-AED1-1E4D73392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B3C1A7-D366-49D7-AD64-95DB55EC08A7}"/>
              </a:ext>
            </a:extLst>
          </p:cNvPr>
          <p:cNvGrpSpPr/>
          <p:nvPr/>
        </p:nvGrpSpPr>
        <p:grpSpPr>
          <a:xfrm>
            <a:off x="1637316" y="1453270"/>
            <a:ext cx="6020784" cy="2871429"/>
            <a:chOff x="1637316" y="1453270"/>
            <a:chExt cx="6020784" cy="2871429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7C5B62D-AD6E-4531-89D6-E9FEF3C3CE47}"/>
                </a:ext>
              </a:extLst>
            </p:cNvPr>
            <p:cNvSpPr/>
            <p:nvPr/>
          </p:nvSpPr>
          <p:spPr bwMode="auto">
            <a:xfrm>
              <a:off x="1961352" y="3378285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A74A38-0089-4E22-84CD-A4B4021D7597}"/>
                </a:ext>
              </a:extLst>
            </p:cNvPr>
            <p:cNvGrpSpPr/>
            <p:nvPr/>
          </p:nvGrpSpPr>
          <p:grpSpPr>
            <a:xfrm>
              <a:off x="1754886" y="1502534"/>
              <a:ext cx="502482" cy="1649265"/>
              <a:chOff x="3876972" y="2147532"/>
              <a:chExt cx="669976" cy="18092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426B64A-1E0C-45E8-823E-C701F721A250}"/>
                  </a:ext>
                </a:extLst>
              </p:cNvPr>
              <p:cNvCxnSpPr>
                <a:endCxn id="38" idx="4"/>
              </p:cNvCxnSpPr>
              <p:nvPr/>
            </p:nvCxnSpPr>
            <p:spPr bwMode="auto">
              <a:xfrm flipV="1">
                <a:off x="4211960" y="2708920"/>
                <a:ext cx="0" cy="124781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94B0FD8-2FB4-4828-B1BC-0BE5EE61D87F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12A2E7-A528-4B56-B9ED-8FF6F4A3D2B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C975E8-1756-42F8-9610-575E62CCDB08}"/>
                </a:ext>
              </a:extLst>
            </p:cNvPr>
            <p:cNvGrpSpPr/>
            <p:nvPr/>
          </p:nvGrpSpPr>
          <p:grpSpPr>
            <a:xfrm>
              <a:off x="2213937" y="2084235"/>
              <a:ext cx="502482" cy="1067566"/>
              <a:chOff x="3793444" y="2136673"/>
              <a:chExt cx="669976" cy="106756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F26FE3A-6A46-4906-857D-D59DA32F44FB}"/>
                  </a:ext>
                </a:extLst>
              </p:cNvPr>
              <p:cNvCxnSpPr>
                <a:stCxn id="8" idx="0"/>
                <a:endCxn id="36" idx="4"/>
              </p:cNvCxnSpPr>
              <p:nvPr/>
            </p:nvCxnSpPr>
            <p:spPr bwMode="auto">
              <a:xfrm flipH="1" flipV="1">
                <a:off x="4128432" y="2647380"/>
                <a:ext cx="12308" cy="55685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1451D87-7224-4A95-A89E-70BFE327EC6F}"/>
                  </a:ext>
                </a:extLst>
              </p:cNvPr>
              <p:cNvSpPr/>
              <p:nvPr/>
            </p:nvSpPr>
            <p:spPr bwMode="auto">
              <a:xfrm>
                <a:off x="3793444" y="2136673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791F8E-D035-4B4C-9F86-81055C554FCE}"/>
                </a:ext>
              </a:extLst>
            </p:cNvPr>
            <p:cNvSpPr/>
            <p:nvPr/>
          </p:nvSpPr>
          <p:spPr bwMode="auto">
            <a:xfrm>
              <a:off x="5652121" y="2463739"/>
              <a:ext cx="2005979" cy="133439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F97A27-0738-476C-9625-A71EE189B16A}"/>
                </a:ext>
              </a:extLst>
            </p:cNvPr>
            <p:cNvCxnSpPr/>
            <p:nvPr/>
          </p:nvCxnSpPr>
          <p:spPr bwMode="auto">
            <a:xfrm flipV="1">
              <a:off x="6743700" y="2713144"/>
              <a:ext cx="0" cy="5480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B323CD-D114-4482-8B34-B64E0A5DF418}"/>
                </a:ext>
              </a:extLst>
            </p:cNvPr>
            <p:cNvGrpSpPr/>
            <p:nvPr/>
          </p:nvGrpSpPr>
          <p:grpSpPr>
            <a:xfrm>
              <a:off x="2600781" y="1520985"/>
              <a:ext cx="837093" cy="1630814"/>
              <a:chOff x="3612852" y="1559406"/>
              <a:chExt cx="1116124" cy="163081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B45247B-1BA4-4C8C-AB84-3D8B10A78785}"/>
                  </a:ext>
                </a:extLst>
              </p:cNvPr>
              <p:cNvCxnSpPr>
                <a:endCxn id="34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6522649-E8E5-4AA8-9536-9362D7E2DB44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88F5FA-1DE0-4A86-AC8B-7689D6BC2843}"/>
                </a:ext>
              </a:extLst>
            </p:cNvPr>
            <p:cNvCxnSpPr/>
            <p:nvPr/>
          </p:nvCxnSpPr>
          <p:spPr bwMode="auto">
            <a:xfrm flipH="1" flipV="1">
              <a:off x="4646719" y="3014780"/>
              <a:ext cx="8213" cy="80264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932C4C-80FC-4F07-BEA2-5681969DE5CF}"/>
                </a:ext>
              </a:extLst>
            </p:cNvPr>
            <p:cNvSpPr/>
            <p:nvPr/>
          </p:nvSpPr>
          <p:spPr bwMode="auto">
            <a:xfrm>
              <a:off x="4358860" y="3641017"/>
              <a:ext cx="592144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X12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FB2576-E055-4F05-BFFE-4111741BE4EB}"/>
                </a:ext>
              </a:extLst>
            </p:cNvPr>
            <p:cNvSpPr/>
            <p:nvPr/>
          </p:nvSpPr>
          <p:spPr bwMode="auto">
            <a:xfrm>
              <a:off x="3977934" y="2713144"/>
              <a:ext cx="1296144" cy="7397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0C1985-357C-4383-B316-4DCA4E2FBF2A}"/>
                </a:ext>
              </a:extLst>
            </p:cNvPr>
            <p:cNvGrpSpPr/>
            <p:nvPr/>
          </p:nvGrpSpPr>
          <p:grpSpPr>
            <a:xfrm>
              <a:off x="3977934" y="1453270"/>
              <a:ext cx="502482" cy="1259874"/>
              <a:chOff x="4112337" y="2147532"/>
              <a:chExt cx="669976" cy="1382048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F645860-2395-47A0-A668-99F71211F6DC}"/>
                  </a:ext>
                </a:extLst>
              </p:cNvPr>
              <p:cNvCxnSpPr>
                <a:endCxn id="32" idx="4"/>
              </p:cNvCxnSpPr>
              <p:nvPr/>
            </p:nvCxnSpPr>
            <p:spPr bwMode="auto">
              <a:xfrm flipV="1">
                <a:off x="4447325" y="2708920"/>
                <a:ext cx="0" cy="8206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4EF801-F7CA-4E40-A7A3-53EC90E24EB1}"/>
                  </a:ext>
                </a:extLst>
              </p:cNvPr>
              <p:cNvSpPr/>
              <p:nvPr/>
            </p:nvSpPr>
            <p:spPr bwMode="auto">
              <a:xfrm>
                <a:off x="4112337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9AD1B-564D-45A9-88EA-D25F2BAC85A1}"/>
                </a:ext>
              </a:extLst>
            </p:cNvPr>
            <p:cNvSpPr/>
            <p:nvPr/>
          </p:nvSpPr>
          <p:spPr bwMode="auto">
            <a:xfrm>
              <a:off x="3815916" y="2537328"/>
              <a:ext cx="1593177" cy="1047002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B38AAE-F80F-4DBB-B6F3-9D29DAC4FCD4}"/>
                </a:ext>
              </a:extLst>
            </p:cNvPr>
            <p:cNvGrpSpPr/>
            <p:nvPr/>
          </p:nvGrpSpPr>
          <p:grpSpPr>
            <a:xfrm>
              <a:off x="4574361" y="1903766"/>
              <a:ext cx="502482" cy="809376"/>
              <a:chOff x="3876972" y="2147532"/>
              <a:chExt cx="669976" cy="809376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43F0145-CAE7-4289-9C40-36BEEA5FD405}"/>
                  </a:ext>
                </a:extLst>
              </p:cNvPr>
              <p:cNvCxnSpPr>
                <a:endCxn id="30" idx="4"/>
              </p:cNvCxnSpPr>
              <p:nvPr/>
            </p:nvCxnSpPr>
            <p:spPr bwMode="auto">
              <a:xfrm flipV="1">
                <a:off x="4211960" y="2635270"/>
                <a:ext cx="0" cy="32163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46BEF7-CF00-4F90-BD57-9E4FB68083F9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48773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C109E0-3B34-4DAA-B139-5757B9DEE8E5}"/>
                </a:ext>
              </a:extLst>
            </p:cNvPr>
            <p:cNvSpPr/>
            <p:nvPr/>
          </p:nvSpPr>
          <p:spPr bwMode="auto">
            <a:xfrm>
              <a:off x="4274967" y="3014781"/>
              <a:ext cx="702078" cy="3270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105315-F28E-4F15-A9A1-093CCC15CA63}"/>
                </a:ext>
              </a:extLst>
            </p:cNvPr>
            <p:cNvSpPr txBox="1"/>
            <p:nvPr/>
          </p:nvSpPr>
          <p:spPr>
            <a:xfrm>
              <a:off x="1986969" y="3387101"/>
              <a:ext cx="100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Repository</a:t>
              </a:r>
              <a:endParaRPr lang="en-CA" sz="1200" dirty="0"/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DC6CC391-9ADD-474D-9085-90B54AF62A2A}"/>
                </a:ext>
              </a:extLst>
            </p:cNvPr>
            <p:cNvSpPr/>
            <p:nvPr/>
          </p:nvSpPr>
          <p:spPr bwMode="auto">
            <a:xfrm>
              <a:off x="6260541" y="3445607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9C1684-CED0-4AB6-AB8E-DE5087185F14}"/>
                </a:ext>
              </a:extLst>
            </p:cNvPr>
            <p:cNvSpPr/>
            <p:nvPr/>
          </p:nvSpPr>
          <p:spPr bwMode="auto">
            <a:xfrm>
              <a:off x="5752728" y="2537329"/>
              <a:ext cx="1020870" cy="111774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Decision Support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28A2758-0667-4B4B-93A5-7B88E620E6D5}"/>
                </a:ext>
              </a:extLst>
            </p:cNvPr>
            <p:cNvSpPr/>
            <p:nvPr/>
          </p:nvSpPr>
          <p:spPr bwMode="auto">
            <a:xfrm>
              <a:off x="5912124" y="309413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E0A67EB-C0E4-4B5D-822D-7F32565A7B98}"/>
                </a:ext>
              </a:extLst>
            </p:cNvPr>
            <p:cNvSpPr/>
            <p:nvPr/>
          </p:nvSpPr>
          <p:spPr bwMode="auto">
            <a:xfrm>
              <a:off x="2114139" y="366694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DB4EED-726F-4556-8119-085E90E1BC4E}"/>
                </a:ext>
              </a:extLst>
            </p:cNvPr>
            <p:cNvGrpSpPr/>
            <p:nvPr/>
          </p:nvGrpSpPr>
          <p:grpSpPr>
            <a:xfrm>
              <a:off x="6465140" y="1822101"/>
              <a:ext cx="837093" cy="1630814"/>
              <a:chOff x="3612852" y="1559406"/>
              <a:chExt cx="1116124" cy="1630815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6D6C393-A408-44A0-8F70-D776A10BE296}"/>
                  </a:ext>
                </a:extLst>
              </p:cNvPr>
              <p:cNvCxnSpPr>
                <a:endCxn id="28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BE21084-7726-4CB4-8119-37C5ED9162D3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5D81A5-C147-4640-A7CA-CB6E0E1DA60C}"/>
                </a:ext>
              </a:extLst>
            </p:cNvPr>
            <p:cNvCxnSpPr>
              <a:stCxn id="22" idx="0"/>
              <a:endCxn id="28" idx="3"/>
            </p:cNvCxnSpPr>
            <p:nvPr/>
          </p:nvCxnSpPr>
          <p:spPr bwMode="auto">
            <a:xfrm flipV="1">
              <a:off x="6263164" y="2258016"/>
              <a:ext cx="324566" cy="279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774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D72D-2519-4966-87D4-F5CF3867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 of a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1F438-FAAC-42C7-9F49-44DA20C46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CADE5-7C57-45D9-9A69-A2E24DF89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94B4AC-7305-4439-BE9D-01B124C78F6F}"/>
              </a:ext>
            </a:extLst>
          </p:cNvPr>
          <p:cNvSpPr/>
          <p:nvPr/>
        </p:nvSpPr>
        <p:spPr bwMode="auto">
          <a:xfrm>
            <a:off x="1657350" y="1371600"/>
            <a:ext cx="5886450" cy="32575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53992-C3F6-403A-80BD-B46DDCAC6718}"/>
              </a:ext>
            </a:extLst>
          </p:cNvPr>
          <p:cNvSpPr/>
          <p:nvPr/>
        </p:nvSpPr>
        <p:spPr bwMode="auto">
          <a:xfrm>
            <a:off x="3371850" y="1371600"/>
            <a:ext cx="2171700" cy="628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HTTP</a:t>
            </a:r>
            <a:r>
              <a:rPr lang="en-US" sz="1200" b="1">
                <a:solidFill>
                  <a:schemeClr val="bg1"/>
                </a:solidFill>
                <a:latin typeface="Arial" charset="0"/>
              </a:rPr>
              <a:t> / REST interface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010C925-DA8B-4EA1-BF0A-161EA6B1AF20}"/>
              </a:ext>
            </a:extLst>
          </p:cNvPr>
          <p:cNvSpPr/>
          <p:nvPr/>
        </p:nvSpPr>
        <p:spPr bwMode="auto">
          <a:xfrm>
            <a:off x="5257800" y="1371600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Encoding/decoding, param validation, syntax 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018F2B-B6BC-4060-9279-7CEC28812877}"/>
              </a:ext>
            </a:extLst>
          </p:cNvPr>
          <p:cNvSpPr/>
          <p:nvPr/>
        </p:nvSpPr>
        <p:spPr bwMode="auto">
          <a:xfrm>
            <a:off x="3600450" y="240030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Fhir Service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D62B814E-39E6-4BC0-8FDE-7BB9AD159280}"/>
              </a:ext>
            </a:extLst>
          </p:cNvPr>
          <p:cNvSpPr/>
          <p:nvPr/>
        </p:nvSpPr>
        <p:spPr bwMode="auto">
          <a:xfrm>
            <a:off x="4286250" y="1885950"/>
            <a:ext cx="400050" cy="6858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50A3B-C88F-48F6-A279-3EDD17ECE5C6}"/>
              </a:ext>
            </a:extLst>
          </p:cNvPr>
          <p:cNvSpPr/>
          <p:nvPr/>
        </p:nvSpPr>
        <p:spPr bwMode="auto">
          <a:xfrm>
            <a:off x="19431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Indexer / Search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8D82B2-739C-4DA1-B551-9362D77021A5}"/>
              </a:ext>
            </a:extLst>
          </p:cNvPr>
          <p:cNvSpPr/>
          <p:nvPr/>
        </p:nvSpPr>
        <p:spPr bwMode="auto">
          <a:xfrm>
            <a:off x="51435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Storage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Left-Up Arrow 11">
            <a:extLst>
              <a:ext uri="{FF2B5EF4-FFF2-40B4-BE49-F238E27FC236}">
                <a16:creationId xmlns:a16="http://schemas.microsoft.com/office/drawing/2014/main" id="{1A66520F-BF56-4A9C-8E6F-3924A036B272}"/>
              </a:ext>
            </a:extLst>
          </p:cNvPr>
          <p:cNvSpPr/>
          <p:nvPr/>
        </p:nvSpPr>
        <p:spPr bwMode="auto">
          <a:xfrm rot="10800000">
            <a:off x="2743201" y="2686050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Left-Up Arrow 12">
            <a:extLst>
              <a:ext uri="{FF2B5EF4-FFF2-40B4-BE49-F238E27FC236}">
                <a16:creationId xmlns:a16="http://schemas.microsoft.com/office/drawing/2014/main" id="{8D84CD08-6AFB-4B62-BF0B-9E604D848D16}"/>
              </a:ext>
            </a:extLst>
          </p:cNvPr>
          <p:cNvSpPr/>
          <p:nvPr/>
        </p:nvSpPr>
        <p:spPr bwMode="auto">
          <a:xfrm rot="16200000">
            <a:off x="5172075" y="2714625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08C1C059-F5A4-4B0B-BEE8-19320A43F819}"/>
              </a:ext>
            </a:extLst>
          </p:cNvPr>
          <p:cNvSpPr/>
          <p:nvPr/>
        </p:nvSpPr>
        <p:spPr bwMode="auto">
          <a:xfrm>
            <a:off x="1771650" y="1857375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Implement service operations as described in spec</a:t>
            </a:r>
          </a:p>
        </p:txBody>
      </p:sp>
    </p:spTree>
    <p:extLst>
      <p:ext uri="{BB962C8B-B14F-4D97-AF65-F5344CB8AC3E}">
        <p14:creationId xmlns:p14="http://schemas.microsoft.com/office/powerpoint/2010/main" val="4516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8596-EE9E-4BC1-9B21-94B163C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wire to store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D619-C005-4704-97F0-362CCCAB02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8FFDB-B895-4396-8548-134B8FDF9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8BE7CA-E9DF-4A4C-A931-6115C98F0923}"/>
              </a:ext>
            </a:extLst>
          </p:cNvPr>
          <p:cNvGrpSpPr/>
          <p:nvPr/>
        </p:nvGrpSpPr>
        <p:grpSpPr>
          <a:xfrm>
            <a:off x="1392239" y="1053194"/>
            <a:ext cx="6216417" cy="3581772"/>
            <a:chOff x="1392239" y="1314451"/>
            <a:chExt cx="6216417" cy="3581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87B485-0842-4E6E-9CE9-E885A9BEDA0C}"/>
                </a:ext>
              </a:extLst>
            </p:cNvPr>
            <p:cNvSpPr/>
            <p:nvPr/>
          </p:nvSpPr>
          <p:spPr bwMode="auto">
            <a:xfrm>
              <a:off x="3086100" y="131445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31652B-B2F0-4DB8-8B8F-8705807859BD}"/>
                </a:ext>
              </a:extLst>
            </p:cNvPr>
            <p:cNvSpPr/>
            <p:nvPr/>
          </p:nvSpPr>
          <p:spPr bwMode="auto">
            <a:xfrm>
              <a:off x="6229350" y="137160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8" name="Can 3">
              <a:extLst>
                <a:ext uri="{FF2B5EF4-FFF2-40B4-BE49-F238E27FC236}">
                  <a16:creationId xmlns:a16="http://schemas.microsoft.com/office/drawing/2014/main" id="{BD63224E-643B-483B-B5B4-9AC3FD509FA4}"/>
                </a:ext>
              </a:extLst>
            </p:cNvPr>
            <p:cNvSpPr/>
            <p:nvPr/>
          </p:nvSpPr>
          <p:spPr>
            <a:xfrm>
              <a:off x="1402482" y="4171950"/>
              <a:ext cx="1340718" cy="58999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Storage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D08DAE-BCA3-4BFD-94B4-993E85DBF53D}"/>
                </a:ext>
              </a:extLst>
            </p:cNvPr>
            <p:cNvSpPr/>
            <p:nvPr/>
          </p:nvSpPr>
          <p:spPr>
            <a:xfrm>
              <a:off x="1392239" y="2914650"/>
              <a:ext cx="1314450" cy="8638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dk1"/>
                  </a:solidFill>
                </a:rPr>
                <a:t>Fhir Service</a:t>
              </a:r>
            </a:p>
          </p:txBody>
        </p:sp>
        <p:sp>
          <p:nvSpPr>
            <p:cNvPr id="10" name="Round Diagonal Corner Rectangle 8">
              <a:extLst>
                <a:ext uri="{FF2B5EF4-FFF2-40B4-BE49-F238E27FC236}">
                  <a16:creationId xmlns:a16="http://schemas.microsoft.com/office/drawing/2014/main" id="{CA334EC8-0AC4-4772-8A56-2F70378DA62D}"/>
                </a:ext>
              </a:extLst>
            </p:cNvPr>
            <p:cNvSpPr/>
            <p:nvPr/>
          </p:nvSpPr>
          <p:spPr>
            <a:xfrm>
              <a:off x="1421346" y="1371601"/>
              <a:ext cx="1470188" cy="36592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REST interface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9BAC1A-A407-40AB-9153-195E3FEA0833}"/>
                </a:ext>
              </a:extLst>
            </p:cNvPr>
            <p:cNvGrpSpPr/>
            <p:nvPr/>
          </p:nvGrpSpPr>
          <p:grpSpPr>
            <a:xfrm>
              <a:off x="3086099" y="1410254"/>
              <a:ext cx="1303375" cy="3401263"/>
              <a:chOff x="2926422" y="1828800"/>
              <a:chExt cx="1737835" cy="453501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1EB8D4-B1D0-4B34-8BFC-0047DDE17D8A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80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BBB3DC-57C1-4FFE-97F0-95C456847AFC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3F4960-1E15-447C-84F2-FB55EC4C469E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3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5992B7-F4EE-4136-B70E-69291E72B3FD}"/>
                  </a:ext>
                </a:extLst>
              </p:cNvPr>
              <p:cNvSpPr txBox="1"/>
              <p:nvPr/>
            </p:nvSpPr>
            <p:spPr>
              <a:xfrm>
                <a:off x="3240578" y="5181600"/>
                <a:ext cx="122726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O-R Map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63EC8D-C68A-48F7-A02C-4BA136A8122A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6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B078D4C-99DA-4044-AE3D-2CE7CBCBBF52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47B81CE-AEB9-4148-B0A0-AE24A226C75A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F592041-E80F-4837-9CDC-F096C3D7C346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5FCC772-DFE8-4D62-B099-81FB28956A3C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861A77-0104-4B53-B186-B9E04B8C988F}"/>
                </a:ext>
              </a:extLst>
            </p:cNvPr>
            <p:cNvGrpSpPr/>
            <p:nvPr/>
          </p:nvGrpSpPr>
          <p:grpSpPr>
            <a:xfrm>
              <a:off x="4743447" y="1389633"/>
              <a:ext cx="1303375" cy="3506590"/>
              <a:chOff x="4526622" y="1828800"/>
              <a:chExt cx="1737834" cy="467545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F76C736-8A16-4A83-8310-6C2BCB4C9C4E}"/>
                  </a:ext>
                </a:extLst>
              </p:cNvPr>
              <p:cNvGrpSpPr/>
              <p:nvPr/>
            </p:nvGrpSpPr>
            <p:grpSpPr>
              <a:xfrm>
                <a:off x="4526622" y="1828800"/>
                <a:ext cx="1737834" cy="4057435"/>
                <a:chOff x="2926422" y="1828800"/>
                <a:chExt cx="1737834" cy="4057435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395EA5-AFE8-42D0-9D6A-D78CAC937257}"/>
                    </a:ext>
                  </a:extLst>
                </p:cNvPr>
                <p:cNvSpPr txBox="1"/>
                <p:nvPr/>
              </p:nvSpPr>
              <p:spPr>
                <a:xfrm>
                  <a:off x="3124201" y="1828800"/>
                  <a:ext cx="1468779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JSON/XML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4B17F0-1425-42AF-9CF0-69BB32D16B63}"/>
                    </a:ext>
                  </a:extLst>
                </p:cNvPr>
                <p:cNvSpPr txBox="1"/>
                <p:nvPr/>
              </p:nvSpPr>
              <p:spPr>
                <a:xfrm>
                  <a:off x="2926422" y="4267199"/>
                  <a:ext cx="1676398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POCO/POJO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FF99988-C5BB-4220-9E1E-15D04D7B336C}"/>
                    </a:ext>
                  </a:extLst>
                </p:cNvPr>
                <p:cNvSpPr txBox="1"/>
                <p:nvPr/>
              </p:nvSpPr>
              <p:spPr>
                <a:xfrm>
                  <a:off x="3203777" y="5181601"/>
                  <a:ext cx="1216572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Serialize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83B22E3-9069-4CAA-A54B-9128D3959A99}"/>
                    </a:ext>
                  </a:extLst>
                </p:cNvPr>
                <p:cNvSpPr txBox="1"/>
                <p:nvPr/>
              </p:nvSpPr>
              <p:spPr>
                <a:xfrm>
                  <a:off x="3048001" y="3048001"/>
                  <a:ext cx="1616255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FHIR Parser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8DB9A7BF-CCE1-46E0-BCDF-66080B14BB8C}"/>
                    </a:ext>
                  </a:extLst>
                </p:cNvPr>
                <p:cNvCxnSpPr/>
                <p:nvPr/>
              </p:nvCxnSpPr>
              <p:spPr>
                <a:xfrm>
                  <a:off x="3733800" y="2438400"/>
                  <a:ext cx="0" cy="5401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F3CC168E-5AFD-4DE1-8F58-0550598D4FFA}"/>
                    </a:ext>
                  </a:extLst>
                </p:cNvPr>
                <p:cNvCxnSpPr/>
                <p:nvPr/>
              </p:nvCxnSpPr>
              <p:spPr>
                <a:xfrm>
                  <a:off x="3733800" y="3480487"/>
                  <a:ext cx="0" cy="78671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6D8801D-D036-4A17-B6AC-950D0631EEB5}"/>
                    </a:ext>
                  </a:extLst>
                </p:cNvPr>
                <p:cNvCxnSpPr/>
                <p:nvPr/>
              </p:nvCxnSpPr>
              <p:spPr>
                <a:xfrm>
                  <a:off x="3733800" y="4712144"/>
                  <a:ext cx="0" cy="39325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155E1F3-740B-423D-91FC-20452910E76E}"/>
                    </a:ext>
                  </a:extLst>
                </p:cNvPr>
                <p:cNvCxnSpPr/>
                <p:nvPr/>
              </p:nvCxnSpPr>
              <p:spPr>
                <a:xfrm>
                  <a:off x="3744074" y="5616136"/>
                  <a:ext cx="0" cy="27009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99534-9A16-4FF1-9042-629C5DD49019}"/>
                  </a:ext>
                </a:extLst>
              </p:cNvPr>
              <p:cNvSpPr txBox="1"/>
              <p:nvPr/>
            </p:nvSpPr>
            <p:spPr>
              <a:xfrm>
                <a:off x="4628125" y="5806626"/>
                <a:ext cx="1466641" cy="69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/>
                  <a:t>NoSql</a:t>
                </a:r>
                <a:br>
                  <a:rPr lang="en-US" sz="1400" b="1"/>
                </a:br>
                <a:r>
                  <a:rPr lang="en-US" sz="1400" b="1"/>
                  <a:t>(Xml/Json)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FF524BA-7EAF-451E-99F1-923E52164C14}"/>
                </a:ext>
              </a:extLst>
            </p:cNvPr>
            <p:cNvGrpSpPr/>
            <p:nvPr/>
          </p:nvGrpSpPr>
          <p:grpSpPr>
            <a:xfrm>
              <a:off x="6286502" y="1371600"/>
              <a:ext cx="1303375" cy="3401263"/>
              <a:chOff x="2926422" y="1828800"/>
              <a:chExt cx="1737833" cy="453501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7B897C-E19E-4033-B6A1-A747A5C9C496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7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5A6B97-7894-4E4E-898E-24D9B46BD138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594B0-76B6-4EAF-B876-D28536113F47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DF262-FAFE-428B-B03F-3B5B2220F6A1}"/>
                  </a:ext>
                </a:extLst>
              </p:cNvPr>
              <p:cNvSpPr txBox="1"/>
              <p:nvPr/>
            </p:nvSpPr>
            <p:spPr>
              <a:xfrm>
                <a:off x="3231222" y="5181600"/>
                <a:ext cx="121657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Serialize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63890F-79A9-4C8F-8189-631F7824AE0D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4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78B74A1-3C97-4A40-BA7B-38A9833B65F1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55AC-CEC6-4BF9-A370-9CE3944A9599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F58D3A1-2335-45DA-98B2-40907216DC44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7FAF8DD-0BE5-46A3-B2D8-D6FF9C6E07EE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36754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1B66-4917-4624-AC1A-0D1CE3D0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on FHIR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1E5C9-C268-498E-A4B1-59BB35E699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09F30-746D-4834-87BA-429826417F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0E8117-9322-4BF5-804E-FB2C35B78848}"/>
              </a:ext>
            </a:extLst>
          </p:cNvPr>
          <p:cNvGrpSpPr/>
          <p:nvPr/>
        </p:nvGrpSpPr>
        <p:grpSpPr>
          <a:xfrm>
            <a:off x="1357794" y="1020915"/>
            <a:ext cx="6502357" cy="3515423"/>
            <a:chOff x="1341800" y="1287061"/>
            <a:chExt cx="6502357" cy="3515423"/>
          </a:xfrm>
        </p:grpSpPr>
        <p:sp>
          <p:nvSpPr>
            <p:cNvPr id="6" name="Shape 562">
              <a:extLst>
                <a:ext uri="{FF2B5EF4-FFF2-40B4-BE49-F238E27FC236}">
                  <a16:creationId xmlns:a16="http://schemas.microsoft.com/office/drawing/2014/main" id="{76FCB0D8-B3A5-4B29-AAE8-D0A65A7D071E}"/>
                </a:ext>
              </a:extLst>
            </p:cNvPr>
            <p:cNvSpPr/>
            <p:nvPr/>
          </p:nvSpPr>
          <p:spPr>
            <a:xfrm>
              <a:off x="3089883" y="4387592"/>
              <a:ext cx="1376550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7" name="Shape 511">
              <a:extLst>
                <a:ext uri="{FF2B5EF4-FFF2-40B4-BE49-F238E27FC236}">
                  <a16:creationId xmlns:a16="http://schemas.microsoft.com/office/drawing/2014/main" id="{2CFE7EB9-16B9-438B-8D91-29BF4A8FEC5C}"/>
                </a:ext>
              </a:extLst>
            </p:cNvPr>
            <p:cNvSpPr/>
            <p:nvPr/>
          </p:nvSpPr>
          <p:spPr>
            <a:xfrm>
              <a:off x="1799002" y="3213684"/>
              <a:ext cx="2556899" cy="384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  <a:buSzPct val="25000"/>
              </a:pPr>
              <a: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MU-oriented</a:t>
              </a:r>
              <a:b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FHIR Data Profiles</a:t>
              </a:r>
            </a:p>
          </p:txBody>
        </p:sp>
        <p:sp>
          <p:nvSpPr>
            <p:cNvPr id="8" name="Shape 512">
              <a:extLst>
                <a:ext uri="{FF2B5EF4-FFF2-40B4-BE49-F238E27FC236}">
                  <a16:creationId xmlns:a16="http://schemas.microsoft.com/office/drawing/2014/main" id="{DD86088E-C8C8-4B41-9744-A1DA7BE57549}"/>
                </a:ext>
              </a:extLst>
            </p:cNvPr>
            <p:cNvSpPr/>
            <p:nvPr/>
          </p:nvSpPr>
          <p:spPr>
            <a:xfrm>
              <a:off x="1799002" y="2651630"/>
              <a:ext cx="2556899" cy="501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>
                <a:solidFill>
                  <a:srgbClr val="000000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9" name="Shape 513">
              <a:extLst>
                <a:ext uri="{FF2B5EF4-FFF2-40B4-BE49-F238E27FC236}">
                  <a16:creationId xmlns:a16="http://schemas.microsoft.com/office/drawing/2014/main" id="{CA18B20A-8985-4579-BAB4-3BAB95ACA60F}"/>
                </a:ext>
              </a:extLst>
            </p:cNvPr>
            <p:cNvSpPr/>
            <p:nvPr/>
          </p:nvSpPr>
          <p:spPr>
            <a:xfrm>
              <a:off x="2158168" y="1287062"/>
              <a:ext cx="2383874" cy="87277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" name="Shape 514">
              <a:extLst>
                <a:ext uri="{FF2B5EF4-FFF2-40B4-BE49-F238E27FC236}">
                  <a16:creationId xmlns:a16="http://schemas.microsoft.com/office/drawing/2014/main" id="{D268C050-B554-4432-BF1D-A2330FAE8234}"/>
                </a:ext>
              </a:extLst>
            </p:cNvPr>
            <p:cNvGrpSpPr/>
            <p:nvPr/>
          </p:nvGrpSpPr>
          <p:grpSpPr>
            <a:xfrm>
              <a:off x="1834402" y="3959698"/>
              <a:ext cx="1169775" cy="387899"/>
              <a:chOff x="976100" y="4309350"/>
              <a:chExt cx="1559700" cy="517199"/>
            </a:xfrm>
          </p:grpSpPr>
          <p:sp>
            <p:nvSpPr>
              <p:cNvPr id="57" name="Shape 515">
                <a:extLst>
                  <a:ext uri="{FF2B5EF4-FFF2-40B4-BE49-F238E27FC236}">
                    <a16:creationId xmlns:a16="http://schemas.microsoft.com/office/drawing/2014/main" id="{CC4C69F5-EEF9-41CF-A2E6-FE7B7551FD38}"/>
                  </a:ext>
                </a:extLst>
              </p:cNvPr>
              <p:cNvSpPr/>
              <p:nvPr/>
            </p:nvSpPr>
            <p:spPr>
              <a:xfrm>
                <a:off x="976100" y="4309350"/>
                <a:ext cx="15597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8" name="Shape 516">
                <a:extLst>
                  <a:ext uri="{FF2B5EF4-FFF2-40B4-BE49-F238E27FC236}">
                    <a16:creationId xmlns:a16="http://schemas.microsoft.com/office/drawing/2014/main" id="{7CEC2118-B871-42D2-A699-FC0723269F48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197347" y="4404441"/>
                <a:ext cx="1204800" cy="316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" name="Shape 517">
              <a:extLst>
                <a:ext uri="{FF2B5EF4-FFF2-40B4-BE49-F238E27FC236}">
                  <a16:creationId xmlns:a16="http://schemas.microsoft.com/office/drawing/2014/main" id="{06E287EB-5F6D-44E0-9E1B-AFD06C362F26}"/>
                </a:ext>
              </a:extLst>
            </p:cNvPr>
            <p:cNvGrpSpPr/>
            <p:nvPr/>
          </p:nvGrpSpPr>
          <p:grpSpPr>
            <a:xfrm>
              <a:off x="3089883" y="3947041"/>
              <a:ext cx="1376550" cy="396225"/>
              <a:chOff x="3031075" y="4292475"/>
              <a:chExt cx="1835400" cy="528300"/>
            </a:xfrm>
          </p:grpSpPr>
          <p:sp>
            <p:nvSpPr>
              <p:cNvPr id="55" name="Shape 518">
                <a:extLst>
                  <a:ext uri="{FF2B5EF4-FFF2-40B4-BE49-F238E27FC236}">
                    <a16:creationId xmlns:a16="http://schemas.microsoft.com/office/drawing/2014/main" id="{2727E84E-4501-493C-B460-2D0198E5414C}"/>
                  </a:ext>
                </a:extLst>
              </p:cNvPr>
              <p:cNvSpPr/>
              <p:nvPr/>
            </p:nvSpPr>
            <p:spPr>
              <a:xfrm>
                <a:off x="3031075" y="4292475"/>
                <a:ext cx="18354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6" name="Shape 519">
                <a:extLst>
                  <a:ext uri="{FF2B5EF4-FFF2-40B4-BE49-F238E27FC236}">
                    <a16:creationId xmlns:a16="http://schemas.microsoft.com/office/drawing/2014/main" id="{DFF71BC1-9EAA-4B5D-AA72-2977325A6320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120619" y="4393737"/>
                <a:ext cx="1668600" cy="350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2" name="Shape 520">
              <a:extLst>
                <a:ext uri="{FF2B5EF4-FFF2-40B4-BE49-F238E27FC236}">
                  <a16:creationId xmlns:a16="http://schemas.microsoft.com/office/drawing/2014/main" id="{AC7C8C80-9F28-45BF-A19E-449EE14F9DAE}"/>
                </a:ext>
              </a:extLst>
            </p:cNvPr>
            <p:cNvCxnSpPr/>
            <p:nvPr/>
          </p:nvCxnSpPr>
          <p:spPr>
            <a:xfrm>
              <a:off x="3108892" y="2373622"/>
              <a:ext cx="1658024" cy="314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3" name="Shape 521">
              <a:extLst>
                <a:ext uri="{FF2B5EF4-FFF2-40B4-BE49-F238E27FC236}">
                  <a16:creationId xmlns:a16="http://schemas.microsoft.com/office/drawing/2014/main" id="{61E97A89-8B0D-4AC4-B79F-B90F319D78EB}"/>
                </a:ext>
              </a:extLst>
            </p:cNvPr>
            <p:cNvSpPr txBox="1"/>
            <p:nvPr/>
          </p:nvSpPr>
          <p:spPr>
            <a:xfrm>
              <a:off x="3148306" y="2894645"/>
              <a:ext cx="837224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REST API</a:t>
              </a:r>
            </a:p>
          </p:txBody>
        </p:sp>
        <p:cxnSp>
          <p:nvCxnSpPr>
            <p:cNvPr id="14" name="Shape 522">
              <a:extLst>
                <a:ext uri="{FF2B5EF4-FFF2-40B4-BE49-F238E27FC236}">
                  <a16:creationId xmlns:a16="http://schemas.microsoft.com/office/drawing/2014/main" id="{0676278C-5B64-427B-9CA3-A45027422F07}"/>
                </a:ext>
              </a:extLst>
            </p:cNvPr>
            <p:cNvCxnSpPr/>
            <p:nvPr/>
          </p:nvCxnSpPr>
          <p:spPr>
            <a:xfrm>
              <a:off x="3108890" y="2366426"/>
              <a:ext cx="0" cy="28755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grpSp>
          <p:nvGrpSpPr>
            <p:cNvPr id="15" name="Shape 524">
              <a:extLst>
                <a:ext uri="{FF2B5EF4-FFF2-40B4-BE49-F238E27FC236}">
                  <a16:creationId xmlns:a16="http://schemas.microsoft.com/office/drawing/2014/main" id="{EB8CC94E-41B5-48CC-AD38-52C9DF67A0AE}"/>
                </a:ext>
              </a:extLst>
            </p:cNvPr>
            <p:cNvGrpSpPr/>
            <p:nvPr/>
          </p:nvGrpSpPr>
          <p:grpSpPr>
            <a:xfrm>
              <a:off x="4552291" y="3938191"/>
              <a:ext cx="873449" cy="396225"/>
              <a:chOff x="5361950" y="4280675"/>
              <a:chExt cx="1164599" cy="528300"/>
            </a:xfrm>
          </p:grpSpPr>
          <p:sp>
            <p:nvSpPr>
              <p:cNvPr id="53" name="Shape 525">
                <a:extLst>
                  <a:ext uri="{FF2B5EF4-FFF2-40B4-BE49-F238E27FC236}">
                    <a16:creationId xmlns:a16="http://schemas.microsoft.com/office/drawing/2014/main" id="{4BCC8D9B-37AD-482D-873E-2FC4726EC010}"/>
                  </a:ext>
                </a:extLst>
              </p:cNvPr>
              <p:cNvSpPr/>
              <p:nvPr/>
            </p:nvSpPr>
            <p:spPr>
              <a:xfrm>
                <a:off x="5361950" y="4280675"/>
                <a:ext cx="11019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4" name="Shape 526">
                <a:extLst>
                  <a:ext uri="{FF2B5EF4-FFF2-40B4-BE49-F238E27FC236}">
                    <a16:creationId xmlns:a16="http://schemas.microsoft.com/office/drawing/2014/main" id="{4D69FA38-4216-43D0-8AC1-67383EDB5CEC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581550" y="4474150"/>
                <a:ext cx="944999" cy="189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Shape 527">
              <a:extLst>
                <a:ext uri="{FF2B5EF4-FFF2-40B4-BE49-F238E27FC236}">
                  <a16:creationId xmlns:a16="http://schemas.microsoft.com/office/drawing/2014/main" id="{0B91FBF0-4E38-422A-B9CA-DDFD118B86B7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52012" y="2677339"/>
              <a:ext cx="997875" cy="4630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Shape 528">
              <a:extLst>
                <a:ext uri="{FF2B5EF4-FFF2-40B4-BE49-F238E27FC236}">
                  <a16:creationId xmlns:a16="http://schemas.microsoft.com/office/drawing/2014/main" id="{F50229DB-704B-4209-BD9B-4E77C60748E6}"/>
                </a:ext>
              </a:extLst>
            </p:cNvPr>
            <p:cNvGrpSpPr/>
            <p:nvPr/>
          </p:nvGrpSpPr>
          <p:grpSpPr>
            <a:xfrm>
              <a:off x="3165047" y="2409273"/>
              <a:ext cx="949205" cy="196130"/>
              <a:chOff x="2639456" y="2283683"/>
              <a:chExt cx="1265607" cy="261506"/>
            </a:xfrm>
          </p:grpSpPr>
          <p:pic>
            <p:nvPicPr>
              <p:cNvPr id="51" name="Shape 529">
                <a:extLst>
                  <a:ext uri="{FF2B5EF4-FFF2-40B4-BE49-F238E27FC236}">
                    <a16:creationId xmlns:a16="http://schemas.microsoft.com/office/drawing/2014/main" id="{473E5840-050A-4589-B583-DB0F1A264950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639456" y="2286590"/>
                <a:ext cx="246299" cy="258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" name="Shape 530">
                <a:extLst>
                  <a:ext uri="{FF2B5EF4-FFF2-40B4-BE49-F238E27FC236}">
                    <a16:creationId xmlns:a16="http://schemas.microsoft.com/office/drawing/2014/main" id="{2AE52F06-882B-4953-96A6-0B22041C956D}"/>
                  </a:ext>
                </a:extLst>
              </p:cNvPr>
              <p:cNvSpPr txBox="1"/>
              <p:nvPr/>
            </p:nvSpPr>
            <p:spPr>
              <a:xfrm>
                <a:off x="2788763" y="2283683"/>
                <a:ext cx="1116299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0C7AC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OAuth2</a:t>
                </a:r>
              </a:p>
            </p:txBody>
          </p:sp>
        </p:grpSp>
        <p:sp>
          <p:nvSpPr>
            <p:cNvPr id="18" name="Shape 531">
              <a:extLst>
                <a:ext uri="{FF2B5EF4-FFF2-40B4-BE49-F238E27FC236}">
                  <a16:creationId xmlns:a16="http://schemas.microsoft.com/office/drawing/2014/main" id="{31599481-5F73-4CA2-BF8E-F6BBF086CF98}"/>
                </a:ext>
              </a:extLst>
            </p:cNvPr>
            <p:cNvSpPr txBox="1"/>
            <p:nvPr/>
          </p:nvSpPr>
          <p:spPr>
            <a:xfrm>
              <a:off x="2344578" y="3712375"/>
              <a:ext cx="2011050" cy="1730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Underlying</a:t>
              </a:r>
              <a:r>
                <a:rPr lang="en" sz="10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Health IT Systems</a:t>
              </a:r>
            </a:p>
          </p:txBody>
        </p:sp>
        <p:cxnSp>
          <p:nvCxnSpPr>
            <p:cNvPr id="19" name="Shape 532">
              <a:extLst>
                <a:ext uri="{FF2B5EF4-FFF2-40B4-BE49-F238E27FC236}">
                  <a16:creationId xmlns:a16="http://schemas.microsoft.com/office/drawing/2014/main" id="{DB82E3AC-A3A1-4758-80BB-77BA08BC8664}"/>
                </a:ext>
              </a:extLst>
            </p:cNvPr>
            <p:cNvCxnSpPr/>
            <p:nvPr/>
          </p:nvCxnSpPr>
          <p:spPr>
            <a:xfrm rot="10800000">
              <a:off x="1341800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533">
              <a:extLst>
                <a:ext uri="{FF2B5EF4-FFF2-40B4-BE49-F238E27FC236}">
                  <a16:creationId xmlns:a16="http://schemas.microsoft.com/office/drawing/2014/main" id="{A8CEBEAA-2B39-4709-B2F6-2D4CB577076C}"/>
                </a:ext>
              </a:extLst>
            </p:cNvPr>
            <p:cNvCxnSpPr/>
            <p:nvPr/>
          </p:nvCxnSpPr>
          <p:spPr>
            <a:xfrm rot="10800000">
              <a:off x="7844157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534">
              <a:extLst>
                <a:ext uri="{FF2B5EF4-FFF2-40B4-BE49-F238E27FC236}">
                  <a16:creationId xmlns:a16="http://schemas.microsoft.com/office/drawing/2014/main" id="{92ADD23F-D2AE-4FFB-8646-BB18D862CB25}"/>
                </a:ext>
              </a:extLst>
            </p:cNvPr>
            <p:cNvCxnSpPr/>
            <p:nvPr/>
          </p:nvCxnSpPr>
          <p:spPr>
            <a:xfrm>
              <a:off x="1349743" y="3810642"/>
              <a:ext cx="1024649" cy="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536">
              <a:extLst>
                <a:ext uri="{FF2B5EF4-FFF2-40B4-BE49-F238E27FC236}">
                  <a16:creationId xmlns:a16="http://schemas.microsoft.com/office/drawing/2014/main" id="{B5D5BFD4-D0EF-4729-A690-CE3F3B79E74C}"/>
                </a:ext>
              </a:extLst>
            </p:cNvPr>
            <p:cNvCxnSpPr>
              <a:stCxn id="18" idx="0"/>
            </p:cNvCxnSpPr>
            <p:nvPr/>
          </p:nvCxnSpPr>
          <p:spPr>
            <a:xfrm rot="10800000">
              <a:off x="3350103" y="3602348"/>
              <a:ext cx="0" cy="110025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3" name="Shape 537">
              <a:extLst>
                <a:ext uri="{FF2B5EF4-FFF2-40B4-BE49-F238E27FC236}">
                  <a16:creationId xmlns:a16="http://schemas.microsoft.com/office/drawing/2014/main" id="{8A02408A-1198-4B40-8976-89646F058F66}"/>
                </a:ext>
              </a:extLst>
            </p:cNvPr>
            <p:cNvSpPr/>
            <p:nvPr/>
          </p:nvSpPr>
          <p:spPr>
            <a:xfrm>
              <a:off x="4767099" y="1287061"/>
              <a:ext cx="2662823" cy="2426885"/>
            </a:xfrm>
            <a:custGeom>
              <a:avLst/>
              <a:gdLst/>
              <a:ahLst/>
              <a:cxnLst/>
              <a:rect l="0" t="0" r="0" b="0"/>
              <a:pathLst>
                <a:path w="4508484" h="4188798" extrusionOk="0">
                  <a:moveTo>
                    <a:pt x="421599" y="3"/>
                  </a:moveTo>
                  <a:lnTo>
                    <a:pt x="4117613" y="3"/>
                  </a:lnTo>
                  <a:cubicBezTo>
                    <a:pt x="4503188" y="3"/>
                    <a:pt x="4508484" y="5327"/>
                    <a:pt x="4508484" y="390902"/>
                  </a:cubicBezTo>
                  <a:lnTo>
                    <a:pt x="4508484" y="4188798"/>
                  </a:lnTo>
                  <a:lnTo>
                    <a:pt x="4508484" y="4188798"/>
                  </a:lnTo>
                  <a:lnTo>
                    <a:pt x="20485" y="4188798"/>
                  </a:lnTo>
                  <a:lnTo>
                    <a:pt x="20485" y="4188798"/>
                  </a:lnTo>
                  <a:lnTo>
                    <a:pt x="0" y="380660"/>
                  </a:lnTo>
                  <a:cubicBezTo>
                    <a:pt x="0" y="-4915"/>
                    <a:pt x="36024" y="3"/>
                    <a:pt x="421599" y="3"/>
                  </a:cubicBezTo>
                  <a:close/>
                </a:path>
              </a:pathLst>
            </a:custGeom>
            <a:solidFill>
              <a:srgbClr val="0C7AC9">
                <a:alpha val="13730"/>
              </a:srgb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>
                  <a:solidFill>
                    <a:srgbClr val="0C7AC9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</a:p>
          </p:txBody>
        </p:sp>
        <p:pic>
          <p:nvPicPr>
            <p:cNvPr id="24" name="Shape 538">
              <a:extLst>
                <a:ext uri="{FF2B5EF4-FFF2-40B4-BE49-F238E27FC236}">
                  <a16:creationId xmlns:a16="http://schemas.microsoft.com/office/drawing/2014/main" id="{6F2DDB3F-6E13-4A5B-BFC7-C22602FD2954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833425" y="1870529"/>
              <a:ext cx="612225" cy="39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Shape 539">
              <a:extLst>
                <a:ext uri="{FF2B5EF4-FFF2-40B4-BE49-F238E27FC236}">
                  <a16:creationId xmlns:a16="http://schemas.microsoft.com/office/drawing/2014/main" id="{206096E2-2708-4744-9E7F-DD2EA1ACC2BE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850631" y="2692513"/>
              <a:ext cx="1750725" cy="8727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" name="Shape 540">
              <a:extLst>
                <a:ext uri="{FF2B5EF4-FFF2-40B4-BE49-F238E27FC236}">
                  <a16:creationId xmlns:a16="http://schemas.microsoft.com/office/drawing/2014/main" id="{1C4C230D-6FF5-4624-BFB7-7F5C1920C421}"/>
                </a:ext>
              </a:extLst>
            </p:cNvPr>
            <p:cNvCxnSpPr/>
            <p:nvPr/>
          </p:nvCxnSpPr>
          <p:spPr>
            <a:xfrm rot="10800000">
              <a:off x="3682337" y="2191145"/>
              <a:ext cx="0" cy="182475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pic>
          <p:nvPicPr>
            <p:cNvPr id="27" name="Shape 541">
              <a:extLst>
                <a:ext uri="{FF2B5EF4-FFF2-40B4-BE49-F238E27FC236}">
                  <a16:creationId xmlns:a16="http://schemas.microsoft.com/office/drawing/2014/main" id="{1D094721-D110-4DE5-8536-1E4F8B557828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634033" y="1870531"/>
              <a:ext cx="711000" cy="149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Shape 542">
              <a:extLst>
                <a:ext uri="{FF2B5EF4-FFF2-40B4-BE49-F238E27FC236}">
                  <a16:creationId xmlns:a16="http://schemas.microsoft.com/office/drawing/2014/main" id="{1BE1B465-A252-43A2-92FF-34B616C2BB9F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781815" y="1679801"/>
              <a:ext cx="515925" cy="105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543">
              <a:extLst>
                <a:ext uri="{FF2B5EF4-FFF2-40B4-BE49-F238E27FC236}">
                  <a16:creationId xmlns:a16="http://schemas.microsoft.com/office/drawing/2014/main" id="{F9FE6753-3322-4E2A-A03B-96246C817F9E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210970" y="1296115"/>
              <a:ext cx="1122524" cy="2468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Shape 544">
              <a:extLst>
                <a:ext uri="{FF2B5EF4-FFF2-40B4-BE49-F238E27FC236}">
                  <a16:creationId xmlns:a16="http://schemas.microsoft.com/office/drawing/2014/main" id="{E2118C5E-B305-4C46-B691-285DCC97A85A}"/>
                </a:ext>
              </a:extLst>
            </p:cNvPr>
            <p:cNvGrpSpPr/>
            <p:nvPr/>
          </p:nvGrpSpPr>
          <p:grpSpPr>
            <a:xfrm>
              <a:off x="4821017" y="1302357"/>
              <a:ext cx="1201724" cy="775337"/>
              <a:chOff x="4847416" y="775370"/>
              <a:chExt cx="1602299" cy="1033782"/>
            </a:xfrm>
          </p:grpSpPr>
          <p:sp>
            <p:nvSpPr>
              <p:cNvPr id="49" name="Shape 545">
                <a:extLst>
                  <a:ext uri="{FF2B5EF4-FFF2-40B4-BE49-F238E27FC236}">
                    <a16:creationId xmlns:a16="http://schemas.microsoft.com/office/drawing/2014/main" id="{F1396B79-F329-40EC-880C-DFC99E7F8270}"/>
                  </a:ext>
                </a:extLst>
              </p:cNvPr>
              <p:cNvSpPr txBox="1"/>
              <p:nvPr/>
            </p:nvSpPr>
            <p:spPr>
              <a:xfrm>
                <a:off x="5062859" y="1555052"/>
                <a:ext cx="10536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algn="ctr"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Web Apps</a:t>
                </a:r>
              </a:p>
            </p:txBody>
          </p:sp>
          <p:pic>
            <p:nvPicPr>
              <p:cNvPr id="50" name="Shape 546">
                <a:extLst>
                  <a:ext uri="{FF2B5EF4-FFF2-40B4-BE49-F238E27FC236}">
                    <a16:creationId xmlns:a16="http://schemas.microsoft.com/office/drawing/2014/main" id="{D688E76C-865C-4CF5-86D9-3603973F40B1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" name="Shape 547">
              <a:extLst>
                <a:ext uri="{FF2B5EF4-FFF2-40B4-BE49-F238E27FC236}">
                  <a16:creationId xmlns:a16="http://schemas.microsoft.com/office/drawing/2014/main" id="{305E9AC5-BF6C-45F9-92AA-9FD5CF3FC2F4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567974" y="2011387"/>
              <a:ext cx="828000" cy="330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Shape 548">
              <a:extLst>
                <a:ext uri="{FF2B5EF4-FFF2-40B4-BE49-F238E27FC236}">
                  <a16:creationId xmlns:a16="http://schemas.microsoft.com/office/drawing/2014/main" id="{E52C13A6-A3BF-48F3-A716-A6D8C2519AB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45425" y="1507360"/>
              <a:ext cx="729674" cy="153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549">
              <a:extLst>
                <a:ext uri="{FF2B5EF4-FFF2-40B4-BE49-F238E27FC236}">
                  <a16:creationId xmlns:a16="http://schemas.microsoft.com/office/drawing/2014/main" id="{E29F431D-F0E7-4833-A16F-E04D6ADF1DAA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06922" y="2355727"/>
              <a:ext cx="1452375" cy="115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554">
              <a:extLst>
                <a:ext uri="{FF2B5EF4-FFF2-40B4-BE49-F238E27FC236}">
                  <a16:creationId xmlns:a16="http://schemas.microsoft.com/office/drawing/2014/main" id="{3C9C233B-162D-4131-8C30-05C521C75C1D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34233" y="2297759"/>
              <a:ext cx="1810799" cy="9310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" name="Shape 555">
              <a:extLst>
                <a:ext uri="{FF2B5EF4-FFF2-40B4-BE49-F238E27FC236}">
                  <a16:creationId xmlns:a16="http://schemas.microsoft.com/office/drawing/2014/main" id="{E9212C22-9CEB-4236-87B5-97626C7B3240}"/>
                </a:ext>
              </a:extLst>
            </p:cNvPr>
            <p:cNvGrpSpPr/>
            <p:nvPr/>
          </p:nvGrpSpPr>
          <p:grpSpPr>
            <a:xfrm>
              <a:off x="2271316" y="1323433"/>
              <a:ext cx="1254606" cy="733175"/>
              <a:chOff x="4847416" y="775370"/>
              <a:chExt cx="1672808" cy="977567"/>
            </a:xfrm>
          </p:grpSpPr>
          <p:pic>
            <p:nvPicPr>
              <p:cNvPr id="47" name="Shape 556">
                <a:extLst>
                  <a:ext uri="{FF2B5EF4-FFF2-40B4-BE49-F238E27FC236}">
                    <a16:creationId xmlns:a16="http://schemas.microsoft.com/office/drawing/2014/main" id="{73F1D831-5CDF-4A62-A818-2FE62496CA1F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" name="Shape 557">
                <a:extLst>
                  <a:ext uri="{FF2B5EF4-FFF2-40B4-BE49-F238E27FC236}">
                    <a16:creationId xmlns:a16="http://schemas.microsoft.com/office/drawing/2014/main" id="{F58D98C9-9CEF-43A8-BB5D-FB126FBF53A0}"/>
                  </a:ext>
                </a:extLst>
              </p:cNvPr>
              <p:cNvSpPr txBox="1"/>
              <p:nvPr/>
            </p:nvSpPr>
            <p:spPr>
              <a:xfrm>
                <a:off x="4847425" y="1498837"/>
                <a:ext cx="16728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Mobile Apps</a:t>
                </a:r>
              </a:p>
            </p:txBody>
          </p:sp>
        </p:grpSp>
        <p:grpSp>
          <p:nvGrpSpPr>
            <p:cNvPr id="36" name="Shape 559">
              <a:extLst>
                <a:ext uri="{FF2B5EF4-FFF2-40B4-BE49-F238E27FC236}">
                  <a16:creationId xmlns:a16="http://schemas.microsoft.com/office/drawing/2014/main" id="{77223F42-8847-490E-AE2C-271643C8288B}"/>
                </a:ext>
              </a:extLst>
            </p:cNvPr>
            <p:cNvGrpSpPr/>
            <p:nvPr/>
          </p:nvGrpSpPr>
          <p:grpSpPr>
            <a:xfrm>
              <a:off x="5464570" y="3944760"/>
              <a:ext cx="823325" cy="387899"/>
              <a:chOff x="6959275" y="4292475"/>
              <a:chExt cx="997500" cy="517199"/>
            </a:xfrm>
          </p:grpSpPr>
          <p:sp>
            <p:nvSpPr>
              <p:cNvPr id="45" name="Shape 560">
                <a:extLst>
                  <a:ext uri="{FF2B5EF4-FFF2-40B4-BE49-F238E27FC236}">
                    <a16:creationId xmlns:a16="http://schemas.microsoft.com/office/drawing/2014/main" id="{08544176-EE46-428F-AB1D-65D9BBEF6C5D}"/>
                  </a:ext>
                </a:extLst>
              </p:cNvPr>
              <p:cNvSpPr/>
              <p:nvPr/>
            </p:nvSpPr>
            <p:spPr>
              <a:xfrm>
                <a:off x="6959275" y="4292475"/>
                <a:ext cx="9975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46" name="Shape 561">
                <a:extLst>
                  <a:ext uri="{FF2B5EF4-FFF2-40B4-BE49-F238E27FC236}">
                    <a16:creationId xmlns:a16="http://schemas.microsoft.com/office/drawing/2014/main" id="{97695B37-986D-4A11-B3E9-43ECA557CFA2}"/>
                  </a:ext>
                </a:extLst>
              </p:cNvPr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7241649" y="4357728"/>
                <a:ext cx="317999" cy="356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7" name="Shape 562">
              <a:extLst>
                <a:ext uri="{FF2B5EF4-FFF2-40B4-BE49-F238E27FC236}">
                  <a16:creationId xmlns:a16="http://schemas.microsoft.com/office/drawing/2014/main" id="{B1EEA535-13DD-4FB4-96F3-CDD768E5BDD6}"/>
                </a:ext>
              </a:extLst>
            </p:cNvPr>
            <p:cNvSpPr/>
            <p:nvPr/>
          </p:nvSpPr>
          <p:spPr>
            <a:xfrm>
              <a:off x="4547913" y="4397276"/>
              <a:ext cx="1739983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38" name="Shape 563">
              <a:extLst>
                <a:ext uri="{FF2B5EF4-FFF2-40B4-BE49-F238E27FC236}">
                  <a16:creationId xmlns:a16="http://schemas.microsoft.com/office/drawing/2014/main" id="{6D67063A-44BC-416D-A6DC-0F0975EB5FF3}"/>
                </a:ext>
              </a:extLst>
            </p:cNvPr>
            <p:cNvSpPr txBox="1"/>
            <p:nvPr/>
          </p:nvSpPr>
          <p:spPr>
            <a:xfrm>
              <a:off x="4510888" y="4403716"/>
              <a:ext cx="1810799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b="1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Your 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sy</a:t>
              </a:r>
              <a:r>
                <a:rPr lang="en-CA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tem here.</a:t>
              </a:r>
            </a:p>
          </p:txBody>
        </p:sp>
        <p:grpSp>
          <p:nvGrpSpPr>
            <p:cNvPr id="39" name="Shape 564">
              <a:extLst>
                <a:ext uri="{FF2B5EF4-FFF2-40B4-BE49-F238E27FC236}">
                  <a16:creationId xmlns:a16="http://schemas.microsoft.com/office/drawing/2014/main" id="{6F97E6C0-C3A6-45E1-813D-BCE1641AB115}"/>
                </a:ext>
              </a:extLst>
            </p:cNvPr>
            <p:cNvGrpSpPr/>
            <p:nvPr/>
          </p:nvGrpSpPr>
          <p:grpSpPr>
            <a:xfrm>
              <a:off x="3750040" y="1344467"/>
              <a:ext cx="773549" cy="764099"/>
              <a:chOff x="3419446" y="863940"/>
              <a:chExt cx="1031399" cy="1018799"/>
            </a:xfrm>
          </p:grpSpPr>
          <p:pic>
            <p:nvPicPr>
              <p:cNvPr id="43" name="Shape 565">
                <a:extLst>
                  <a:ext uri="{FF2B5EF4-FFF2-40B4-BE49-F238E27FC236}">
                    <a16:creationId xmlns:a16="http://schemas.microsoft.com/office/drawing/2014/main" id="{A278F07E-CD16-4A52-B04F-4B1895BC80ED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 l="-252" t="45344" r="75702" b="6287"/>
              <a:stretch/>
            </p:blipFill>
            <p:spPr>
              <a:xfrm rot="1769092">
                <a:off x="3698932" y="1078508"/>
                <a:ext cx="434584" cy="5730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" name="Shape 566">
                <a:extLst>
                  <a:ext uri="{FF2B5EF4-FFF2-40B4-BE49-F238E27FC236}">
                    <a16:creationId xmlns:a16="http://schemas.microsoft.com/office/drawing/2014/main" id="{CAE7B17F-FCB8-485B-9F29-884CFE155C77}"/>
                  </a:ext>
                </a:extLst>
              </p:cNvPr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 rot="1461535">
                <a:off x="3642385" y="911767"/>
                <a:ext cx="585523" cy="9231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" name="Shape 562">
              <a:extLst>
                <a:ext uri="{FF2B5EF4-FFF2-40B4-BE49-F238E27FC236}">
                  <a16:creationId xmlns:a16="http://schemas.microsoft.com/office/drawing/2014/main" id="{677DBBB4-7F9F-46DC-AC7B-012155B9325A}"/>
                </a:ext>
              </a:extLst>
            </p:cNvPr>
            <p:cNvSpPr/>
            <p:nvPr/>
          </p:nvSpPr>
          <p:spPr>
            <a:xfrm>
              <a:off x="1834403" y="4414585"/>
              <a:ext cx="1169775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41" name="Picture 8" descr="Image result for epic healthcare logo">
              <a:extLst>
                <a:ext uri="{FF2B5EF4-FFF2-40B4-BE49-F238E27FC236}">
                  <a16:creationId xmlns:a16="http://schemas.microsoft.com/office/drawing/2014/main" id="{D53A3A88-4222-4E59-BF82-976A7709A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826" y="4482871"/>
              <a:ext cx="1047579" cy="249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0" descr="Image result for allscripts logo">
              <a:extLst>
                <a:ext uri="{FF2B5EF4-FFF2-40B4-BE49-F238E27FC236}">
                  <a16:creationId xmlns:a16="http://schemas.microsoft.com/office/drawing/2014/main" id="{4FFD7945-6535-4044-8D9B-F70919ADF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103" y="4493134"/>
              <a:ext cx="919880" cy="198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0032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F262-BEDF-4043-A5C4-6D37E0C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CDS Hooks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DA512-DFFB-48B8-80C5-3690588119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F89D0-11B4-470C-8BCF-9DD628EFD0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pic>
        <p:nvPicPr>
          <p:cNvPr id="5" name="Picture 2" descr="patient-view hook launch sequence">
            <a:extLst>
              <a:ext uri="{FF2B5EF4-FFF2-40B4-BE49-F238E27FC236}">
                <a16:creationId xmlns:a16="http://schemas.microsoft.com/office/drawing/2014/main" id="{BAF5D33E-FB37-4E7D-AB71-13CD2CD20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00280"/>
            <a:ext cx="6438422" cy="35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942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EF55-760A-41B3-B81D-2EEA7B38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AF51-E148-48B2-93D2-68E33A2A17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makes no assumptions about the architectural design of systems</a:t>
            </a:r>
          </a:p>
          <a:p>
            <a:pPr lvl="0"/>
            <a:r>
              <a:rPr lang="en-US" dirty="0"/>
              <a:t>You can use it for</a:t>
            </a:r>
          </a:p>
          <a:p>
            <a:pPr lvl="1"/>
            <a:r>
              <a:rPr lang="en-US" dirty="0"/>
              <a:t>Light or heavy clients</a:t>
            </a:r>
          </a:p>
          <a:p>
            <a:pPr lvl="1"/>
            <a:r>
              <a:rPr lang="en-US" dirty="0"/>
              <a:t>Central server or peer-to-peer sharing</a:t>
            </a:r>
          </a:p>
          <a:p>
            <a:pPr lvl="1"/>
            <a:r>
              <a:rPr lang="en-US" dirty="0"/>
              <a:t>Push or pull</a:t>
            </a:r>
          </a:p>
          <a:p>
            <a:pPr lvl="1"/>
            <a:r>
              <a:rPr lang="en-US" dirty="0"/>
              <a:t>Query or publish/subscribe</a:t>
            </a:r>
          </a:p>
          <a:p>
            <a:pPr lvl="1"/>
            <a:r>
              <a:rPr lang="en-US" dirty="0"/>
              <a:t>Loosely coupled or tightly coupled environments</a:t>
            </a:r>
          </a:p>
          <a:p>
            <a:pPr lvl="1"/>
            <a:r>
              <a:rPr lang="en-US" dirty="0"/>
              <a:t>With history tracking or without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82AE7-CAC9-4A9F-9078-D1ACE0C46A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5540E-F327-4219-BDD1-5A41E023E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637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should be able to:</a:t>
            </a:r>
          </a:p>
          <a:p>
            <a:pPr lvl="1"/>
            <a:r>
              <a:rPr lang="en-US" dirty="0"/>
              <a:t>List FHIR’s interoperability paradigms and explain when each should be used</a:t>
            </a:r>
          </a:p>
          <a:p>
            <a:pPr lvl="1"/>
            <a:r>
              <a:rPr lang="en-US" dirty="0"/>
              <a:t>Give examples of where FHIR can fit in the architectural stack</a:t>
            </a:r>
          </a:p>
          <a:p>
            <a:pPr lvl="1"/>
            <a:r>
              <a:rPr lang="en-US" dirty="0"/>
              <a:t>Identify several FHIR architectural considerations and describe how to address them</a:t>
            </a:r>
          </a:p>
          <a:p>
            <a:pPr lvl="1"/>
            <a:r>
              <a:rPr lang="en-US" dirty="0"/>
              <a:t>Explain where and how Profiles fit into an architectural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986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3AE6-2427-462D-8D38-4F126549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FBA5E-C809-4A12-B4E3-771EEEF088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is a set of tools</a:t>
            </a:r>
          </a:p>
          <a:p>
            <a:pPr lvl="1"/>
            <a:r>
              <a:rPr lang="en-US" dirty="0"/>
              <a:t>Defined resources</a:t>
            </a:r>
          </a:p>
          <a:p>
            <a:pPr lvl="1"/>
            <a:r>
              <a:rPr lang="en-US" dirty="0"/>
              <a:t>Extensibility mechanism</a:t>
            </a:r>
          </a:p>
          <a:p>
            <a:pPr lvl="1"/>
            <a:r>
              <a:rPr lang="en-US" dirty="0"/>
              <a:t>Set of standard interfaces</a:t>
            </a:r>
          </a:p>
          <a:p>
            <a:pPr lvl="0"/>
            <a:r>
              <a:rPr lang="en-US" dirty="0"/>
              <a:t>Primary purpose is interoperable data exchange</a:t>
            </a:r>
          </a:p>
          <a:p>
            <a:pPr lvl="0"/>
            <a:r>
              <a:rPr lang="en-US" dirty="0"/>
              <a:t>However, it can be leveraged in many ways</a:t>
            </a:r>
          </a:p>
          <a:p>
            <a:pPr lvl="1"/>
            <a:r>
              <a:rPr lang="en-US" dirty="0"/>
              <a:t>Many we haven’t even thought of yet . . 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EAB99-E06A-4D71-AF73-E5E7ABA36A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078D4-8462-4694-B020-F3F8A09B7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590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5397-417F-4D7A-BA93-D1075EE2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3E47A-BAD3-4B20-A774-DAD97911F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should be able to:</a:t>
            </a:r>
          </a:p>
          <a:p>
            <a:pPr lvl="1"/>
            <a:r>
              <a:rPr lang="en-US" dirty="0"/>
              <a:t>List FHIR’s interoperability paradigms and explain when each should be used</a:t>
            </a:r>
          </a:p>
          <a:p>
            <a:pPr lvl="1"/>
            <a:r>
              <a:rPr lang="en-US" b="1" dirty="0"/>
              <a:t>Give examples of where FHIR can fit in the architectural stack</a:t>
            </a:r>
          </a:p>
          <a:p>
            <a:pPr lvl="1"/>
            <a:r>
              <a:rPr lang="en-US" dirty="0"/>
              <a:t>Identify several FHIR architectural considerations and describe how to address them</a:t>
            </a:r>
          </a:p>
          <a:p>
            <a:pPr lvl="1"/>
            <a:r>
              <a:rPr lang="en-US" dirty="0"/>
              <a:t>Explain where and how Profiles fit into an architectural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8693D-44AE-4745-B316-2ED7437CBC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0C371-4D73-41E1-AB55-C878A0D01F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6360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BB72-6E87-4919-A906-3A5D60C1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A8811-F38E-4612-B645-0E57D2FA26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A37D8-969D-462C-B4D4-F7E81C35BD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D7F4B1E-77B7-493D-AB3D-9C8F42ED10CF}"/>
              </a:ext>
            </a:extLst>
          </p:cNvPr>
          <p:cNvSpPr txBox="1">
            <a:spLocks/>
          </p:cNvSpPr>
          <p:nvPr/>
        </p:nvSpPr>
        <p:spPr bwMode="auto">
          <a:xfrm>
            <a:off x="1371600" y="2179638"/>
            <a:ext cx="777240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And the architecture decisions that go with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9417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E9C6-FA50-45CA-BF43-5EEB573C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7C9A8-C5A5-4761-BBC9-3CBAB7226C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Reference Libraries</a:t>
            </a:r>
          </a:p>
          <a:p>
            <a:r>
              <a:rPr lang="en-US" dirty="0"/>
              <a:t>Conformance Resources</a:t>
            </a:r>
          </a:p>
          <a:p>
            <a:r>
              <a:rPr lang="en-US" dirty="0"/>
              <a:t>Bundles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8A679-9283-4B56-AC9F-57E8CF742D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Narrative</a:t>
            </a:r>
          </a:p>
          <a:p>
            <a:r>
              <a:rPr lang="en-US" dirty="0"/>
              <a:t>Extensions</a:t>
            </a:r>
          </a:p>
          <a:p>
            <a:r>
              <a:rPr lang="en-US" dirty="0"/>
              <a:t>Modifier Extensions</a:t>
            </a:r>
          </a:p>
          <a:p>
            <a:r>
              <a:rPr lang="en-US" dirty="0"/>
              <a:t>Versions</a:t>
            </a:r>
          </a:p>
          <a:p>
            <a:r>
              <a:rPr lang="en-US" dirty="0"/>
              <a:t>Tags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5A877-31DB-4E12-BF3F-3C02E14B9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E29D-5772-4472-A4F9-0CA371086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4011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AE08-905B-471B-9783-8999D24D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Narrative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6927F-B5A0-4C23-8435-696EEBB0DE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C790A-410C-4877-8FFC-B714A29A1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B9315-B500-4098-B605-CC6ECAEC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4692" y="1110026"/>
            <a:ext cx="6473428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579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71EC-3CBE-4FAC-958F-2C021034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Narrative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E9BF1-7EDA-495B-8C55-2C7EF1D42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All resources are expected to have narrative except in narrow circumstances</a:t>
            </a:r>
          </a:p>
          <a:p>
            <a:pPr lvl="1"/>
            <a:r>
              <a:rPr lang="en-US" dirty="0"/>
              <a:t>May be generated or manually edited</a:t>
            </a:r>
          </a:p>
          <a:p>
            <a:r>
              <a:rPr lang="en-US" dirty="0"/>
              <a:t>Decisions</a:t>
            </a:r>
          </a:p>
          <a:p>
            <a:pPr lvl="1"/>
            <a:r>
              <a:rPr lang="en-US" dirty="0"/>
              <a:t>Should narrative be generated or human-entered?</a:t>
            </a:r>
          </a:p>
          <a:p>
            <a:pPr lvl="2"/>
            <a:r>
              <a:rPr lang="en-US" dirty="0"/>
              <a:t>Generated simplifies processing for receivers</a:t>
            </a:r>
          </a:p>
          <a:p>
            <a:pPr lvl="2"/>
            <a:r>
              <a:rPr lang="en-US" dirty="0"/>
              <a:t>Some text will need to human entered</a:t>
            </a:r>
          </a:p>
          <a:p>
            <a:pPr lvl="2"/>
            <a:r>
              <a:rPr lang="en-US" dirty="0"/>
              <a:t>In some cases, there may be minimal discrete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698AD-0A0B-47F6-81BB-C38CB5DCE1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566DB-01A0-4605-8473-87AD79673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8709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24BA-5ADC-4650-9A2D-488306A9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Narrative decisions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1B6C4-B239-4C1F-B110-9D1E29F581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If generated, which elements should be included?  How should they be rendered?</a:t>
            </a:r>
          </a:p>
          <a:p>
            <a:pPr lvl="1"/>
            <a:r>
              <a:rPr lang="en-US" i="1" dirty="0"/>
              <a:t>all content needed for a human to understand the essential clinical and business information otherwise encoded within the resource</a:t>
            </a:r>
          </a:p>
          <a:p>
            <a:pPr lvl="1"/>
            <a:r>
              <a:rPr lang="en-US" dirty="0"/>
              <a:t>Will generally include </a:t>
            </a:r>
            <a:r>
              <a:rPr lang="en-US" dirty="0" err="1"/>
              <a:t>modifierExtensions</a:t>
            </a:r>
            <a:endParaRPr lang="en-US" dirty="0"/>
          </a:p>
          <a:p>
            <a:pPr lvl="1"/>
            <a:r>
              <a:rPr lang="en-US" dirty="0"/>
              <a:t>May include other extensions</a:t>
            </a:r>
          </a:p>
          <a:p>
            <a:pPr lvl="1"/>
            <a:r>
              <a:rPr lang="en-US" dirty="0"/>
              <a:t>Best to seek clinician and other review of content, order of presentation &amp; rendering</a:t>
            </a:r>
          </a:p>
          <a:p>
            <a:pPr lvl="1"/>
            <a:r>
              <a:rPr lang="en-US" dirty="0"/>
              <a:t>Consider that content may be rendered on mobile devices, so don’t get too fancy with markup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52CB9-ADF3-4CB7-90D0-E20C1A075D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67160-D10E-4619-8E70-2B876D5162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7602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ACFB-FC0B-40AB-BFDD-4A12C04F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Narrative decisions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479AC-3CED-4B1A-A447-2128E59109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Should narrative be displayed to users?</a:t>
            </a:r>
          </a:p>
          <a:p>
            <a:pPr lvl="1"/>
            <a:r>
              <a:rPr lang="en-US" dirty="0"/>
              <a:t>Driven by </a:t>
            </a:r>
            <a:r>
              <a:rPr lang="en-US" dirty="0" err="1"/>
              <a:t>Narrative.status</a:t>
            </a:r>
            <a:endParaRPr lang="en-US" dirty="0"/>
          </a:p>
          <a:p>
            <a:pPr lvl="1"/>
            <a:r>
              <a:rPr lang="en-US" dirty="0"/>
              <a:t>Business requirements (e.g. Document attestation) may drive need to render regardless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FC01-11BE-481E-8234-63DBE9C742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0FBAC-09D6-4FE4-AF1E-4C519854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049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5524-2421-44A8-AEE0-425B994F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296F7-4AEF-4C7D-8DBA-DC9C4A618B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5FB1F-5DCF-4AB1-867C-004FC821A1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E1B044-A8A0-41B3-9349-B44BEBA63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3" y="1380338"/>
            <a:ext cx="6284605" cy="237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03923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8C52-F195-4C84-B72A-CF93DC6F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Extensions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9ED7-9E0C-47B2-8C57-C4B2383A63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In FHIR, extensions are “normal”</a:t>
            </a:r>
          </a:p>
          <a:p>
            <a:pPr lvl="1"/>
            <a:r>
              <a:rPr lang="en-US" dirty="0"/>
              <a:t>Consequence of the 80% rule – keep the simple stuff simple</a:t>
            </a:r>
          </a:p>
          <a:p>
            <a:pPr lvl="1"/>
            <a:r>
              <a:rPr lang="en-US" dirty="0"/>
              <a:t>Extensions can exist anywhere</a:t>
            </a:r>
          </a:p>
          <a:p>
            <a:pPr lvl="2"/>
            <a:r>
              <a:rPr lang="en-US" dirty="0"/>
              <a:t>Yes, even inside </a:t>
            </a:r>
            <a:r>
              <a:rPr lang="en-US" dirty="0" err="1"/>
              <a:t>boolean</a:t>
            </a:r>
            <a:r>
              <a:rPr lang="en-US" dirty="0"/>
              <a:t> or date</a:t>
            </a:r>
          </a:p>
          <a:p>
            <a:pPr lvl="1"/>
            <a:r>
              <a:rPr lang="en-US" dirty="0"/>
              <a:t>Systems shouldn’t reject instances just because they contain unrecognized extensions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6C689-20EF-4B00-B476-45FED1BC94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B9FBB-4EEB-408B-8C07-DB24E16D94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33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1C8E-D4B7-42F0-84D9-3F7E8F07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Level Setting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15015-0270-432D-9FA9-CC743C9C33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Should be familiar with basics of FHIR – from Introduction to FHIR or equivalent presentation or experience</a:t>
            </a:r>
          </a:p>
          <a:p>
            <a:r>
              <a:rPr lang="en-CA" dirty="0"/>
              <a:t>This presentation won’t drill into the hands on details of messaging, documents, XML or JSON syntax, etc.</a:t>
            </a:r>
          </a:p>
          <a:p>
            <a:r>
              <a:rPr lang="en-CA" dirty="0"/>
              <a:t>Focus will be high level architecture considerations</a:t>
            </a:r>
          </a:p>
          <a:p>
            <a:r>
              <a:rPr lang="en-CA" dirty="0"/>
              <a:t>Questions welcome (and encouraged) at any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08DAF-EA6F-419F-A0F1-71AC2A8154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99A3A-DF1C-4E78-B1AD-D5DBA2337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3019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6CC3-0950-4AE0-8C57-492AEBC5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 decisions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E32CD-0359-432E-B8B2-7FBC14D88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Should unrecognized extensions be persisted? How?</a:t>
            </a:r>
          </a:p>
          <a:p>
            <a:pPr lvl="1"/>
            <a:r>
              <a:rPr lang="en-US" dirty="0"/>
              <a:t>Throwing away extensions = loss of potentially useful information to downstream systems</a:t>
            </a:r>
          </a:p>
          <a:p>
            <a:pPr lvl="2"/>
            <a:r>
              <a:rPr lang="en-US" dirty="0"/>
              <a:t>Therefore: Keep extensions if you can</a:t>
            </a:r>
          </a:p>
          <a:p>
            <a:pPr lvl="1"/>
            <a:r>
              <a:rPr lang="en-US" dirty="0"/>
              <a:t>Can capture them in a blob or a generic “slot” structure</a:t>
            </a:r>
          </a:p>
          <a:p>
            <a:pPr lvl="1"/>
            <a:r>
              <a:rPr lang="en-US" dirty="0"/>
              <a:t>Could, with location tagging, capture all “unknown” extensions for a resource in a single blob</a:t>
            </a:r>
          </a:p>
          <a:p>
            <a:pPr lvl="1"/>
            <a:r>
              <a:rPr lang="en-US" dirty="0"/>
              <a:t>Some legacy systems won’t be able to</a:t>
            </a:r>
          </a:p>
          <a:p>
            <a:pPr lvl="1"/>
            <a:r>
              <a:rPr lang="en-US" dirty="0"/>
              <a:t>When data is updated, some extensions must be dropped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3D4E4-D239-4C84-8404-5E1CEEA4E0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F39F0-1858-4E83-AE1C-7E6790E5DC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087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CF61-6491-4B9D-BE49-D01EEA6D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 decisions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FBD9-1A70-482A-AD8B-729072DF6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Should you display unrecognized extensions?</a:t>
            </a:r>
          </a:p>
          <a:p>
            <a:pPr lvl="1"/>
            <a:r>
              <a:rPr lang="en-US" dirty="0"/>
              <a:t>Extensions are identified by URL and have a known data type.  Can resolve the URL, look up the name and display</a:t>
            </a:r>
          </a:p>
          <a:p>
            <a:pPr lvl="1"/>
            <a:r>
              <a:rPr lang="en-US" dirty="0"/>
              <a:t>Cost/benefit question – some extensions will have little value, others may have a lot</a:t>
            </a:r>
          </a:p>
          <a:p>
            <a:pPr lvl="2"/>
            <a:r>
              <a:rPr lang="en-US" dirty="0"/>
              <a:t>Might want to let users configure what gets displayed</a:t>
            </a:r>
          </a:p>
          <a:p>
            <a:pPr lvl="1"/>
            <a:r>
              <a:rPr lang="en-US" dirty="0"/>
              <a:t>If you do query, look at caching extension definitions to minimize performance issues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68712-0FE8-40F9-AC39-72923C00A2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1EDEF-568E-43FC-A334-B413316AED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2097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005A-4107-44EB-B6D2-0E0C468E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 decisions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54D04-7619-4EB0-A629-E47B3A11F1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What should you expose as an extension?</a:t>
            </a:r>
          </a:p>
          <a:p>
            <a:pPr lvl="1"/>
            <a:r>
              <a:rPr lang="en-US" dirty="0"/>
              <a:t>If data can be exposed using core structures, it should be</a:t>
            </a:r>
          </a:p>
          <a:p>
            <a:pPr lvl="2"/>
            <a:r>
              <a:rPr lang="en-US" dirty="0"/>
              <a:t>Can still send the same data in an extension</a:t>
            </a:r>
          </a:p>
          <a:p>
            <a:pPr lvl="2"/>
            <a:r>
              <a:rPr lang="en-US" dirty="0"/>
              <a:t>e.g. with more/less granularity, alternate coding, different data type</a:t>
            </a:r>
          </a:p>
          <a:p>
            <a:pPr lvl="1"/>
            <a:r>
              <a:rPr lang="en-US" dirty="0"/>
              <a:t>Look for existing extensions before defining your own</a:t>
            </a:r>
          </a:p>
          <a:p>
            <a:pPr lvl="1"/>
            <a:r>
              <a:rPr lang="en-US" dirty="0"/>
              <a:t>Extensions, if used, should be generic to encourage re-use (and thus broad recognition)</a:t>
            </a:r>
          </a:p>
          <a:p>
            <a:pPr lvl="1"/>
            <a:r>
              <a:rPr lang="en-US" dirty="0"/>
              <a:t>Extension should be on the element described by the extension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9AC06-E3B4-484A-B3EA-A41ECDA4E8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E6264-A094-42F7-8703-7BA8E244C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6367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C21E-604A-4617-A185-A294C5A5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 decisions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77ED0-7530-4207-83BB-F958555A01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Where to register extensions</a:t>
            </a:r>
          </a:p>
          <a:p>
            <a:pPr lvl="1"/>
            <a:r>
              <a:rPr lang="en-US" dirty="0"/>
              <a:t>Considerations:</a:t>
            </a:r>
          </a:p>
          <a:p>
            <a:pPr lvl="2"/>
            <a:r>
              <a:rPr lang="en-US" dirty="0"/>
              <a:t>What’s the scope? For local extensions, a local registry may make more sense</a:t>
            </a:r>
          </a:p>
          <a:p>
            <a:pPr lvl="2"/>
            <a:r>
              <a:rPr lang="en-US" dirty="0"/>
              <a:t>Is there a need for restricted access?</a:t>
            </a:r>
          </a:p>
          <a:p>
            <a:pPr lvl="2"/>
            <a:r>
              <a:rPr lang="en-US" dirty="0"/>
              <a:t>In general, broad registration = discoverable = broader uptake = broader recognition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537E0-4E43-40F8-AFD8-E31A3BA8C7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32036-A4B6-4B15-8921-9E8058D158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24709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3312-829A-41FC-A484-839B773F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Modifier Extensions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B96EA-5ED5-4047-A3C1-90B610E686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Also a core part of FHIR</a:t>
            </a:r>
          </a:p>
          <a:p>
            <a:pPr lvl="1"/>
            <a:r>
              <a:rPr lang="en-US" dirty="0"/>
              <a:t>Needed because some extensions can’t be safely ignored</a:t>
            </a:r>
          </a:p>
          <a:p>
            <a:pPr lvl="1"/>
            <a:r>
              <a:rPr lang="en-US" dirty="0"/>
              <a:t>Can’t compute on an element containing an unrecognized modifier extension.  However, can:</a:t>
            </a:r>
          </a:p>
          <a:p>
            <a:pPr lvl="2"/>
            <a:r>
              <a:rPr lang="en-US" dirty="0"/>
              <a:t>Reject instance</a:t>
            </a:r>
          </a:p>
          <a:p>
            <a:pPr lvl="2"/>
            <a:r>
              <a:rPr lang="en-US" dirty="0"/>
              <a:t>Remove element containing unrecognized modifier extension</a:t>
            </a:r>
          </a:p>
          <a:p>
            <a:pPr lvl="2"/>
            <a:r>
              <a:rPr lang="en-US" dirty="0"/>
              <a:t>Just display narrative</a:t>
            </a:r>
          </a:p>
          <a:p>
            <a:pPr lvl="2"/>
            <a:r>
              <a:rPr lang="en-US" dirty="0"/>
              <a:t>Retrieve definition &amp; seek human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D8D62-C988-4D6B-95E7-388D85903F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AF9FB-8903-443A-A797-4AB63200D2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07890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93C6-3A1A-44B7-B245-8DD46A2A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Modifier Extension decisions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AC0B2-FD41-44A2-BE5D-C13227A69C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When should you introduce them?</a:t>
            </a:r>
          </a:p>
          <a:p>
            <a:pPr lvl="1"/>
            <a:r>
              <a:rPr lang="en-US" dirty="0" err="1"/>
              <a:t>modifierExtension</a:t>
            </a:r>
            <a:r>
              <a:rPr lang="en-US" dirty="0"/>
              <a:t> breaks interoperability so:</a:t>
            </a:r>
          </a:p>
          <a:p>
            <a:pPr lvl="2"/>
            <a:r>
              <a:rPr lang="en-US" dirty="0"/>
              <a:t>If you can accomplish your objective without one, do that</a:t>
            </a:r>
          </a:p>
          <a:p>
            <a:pPr lvl="1"/>
            <a:r>
              <a:rPr lang="en-US" dirty="0"/>
              <a:t>Consider a new resource or Basic</a:t>
            </a:r>
          </a:p>
          <a:p>
            <a:pPr lvl="1"/>
            <a:r>
              <a:rPr lang="en-US" dirty="0"/>
              <a:t>Could requirement be met by an element that doesn’t change other element interpretations?</a:t>
            </a:r>
          </a:p>
          <a:p>
            <a:pPr lvl="1"/>
            <a:r>
              <a:rPr lang="en-US" dirty="0"/>
              <a:t>Best used when already part of existing practice, but in too narrow an area to justify being part of 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43EC1-58AC-47A1-A272-19611B2CE6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6B242-9B7A-4E0C-9F2B-42A201B0F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04879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EED4-AEBE-4FB3-8B48-D4EBE162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8D040-B323-4C52-BD28-5487F226D0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A876B-1C50-495E-B46D-B3B4553BE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B6DD8A-99D2-48ED-BD2E-C2BB357ECF52}"/>
              </a:ext>
            </a:extLst>
          </p:cNvPr>
          <p:cNvGrpSpPr/>
          <p:nvPr/>
        </p:nvGrpSpPr>
        <p:grpSpPr>
          <a:xfrm>
            <a:off x="1662120" y="1323760"/>
            <a:ext cx="6338881" cy="2899759"/>
            <a:chOff x="1662120" y="1323760"/>
            <a:chExt cx="6338881" cy="28997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2562A7-93DE-4117-AA11-143017C11D82}"/>
                </a:ext>
              </a:extLst>
            </p:cNvPr>
            <p:cNvSpPr/>
            <p:nvPr/>
          </p:nvSpPr>
          <p:spPr bwMode="auto">
            <a:xfrm>
              <a:off x="1662120" y="1416092"/>
              <a:ext cx="1744268" cy="8572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33, v12 </a:t>
              </a:r>
              <a:r>
                <a:rPr lang="en-US" sz="825" dirty="0"/>
                <a:t>– 2012-12-04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74D136-6077-494E-83BA-4546D4402B4C}"/>
                </a:ext>
              </a:extLst>
            </p:cNvPr>
            <p:cNvSpPr/>
            <p:nvPr/>
          </p:nvSpPr>
          <p:spPr bwMode="auto">
            <a:xfrm>
              <a:off x="1858567" y="1701842"/>
              <a:ext cx="1744268" cy="8572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33, v13 </a:t>
              </a:r>
              <a:r>
                <a:rPr lang="en-US" sz="825" dirty="0"/>
                <a:t>– 2012-12-05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206D2E-0A43-4FEB-B805-950808CE9398}"/>
                </a:ext>
              </a:extLst>
            </p:cNvPr>
            <p:cNvSpPr/>
            <p:nvPr/>
          </p:nvSpPr>
          <p:spPr bwMode="auto">
            <a:xfrm>
              <a:off x="2059785" y="1987592"/>
              <a:ext cx="1744268" cy="8572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33, v14 </a:t>
              </a:r>
              <a:r>
                <a:rPr lang="en-US" sz="825" dirty="0"/>
                <a:t>– 2012-12-08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786865-2241-4E32-BD7B-6061809F8B2E}"/>
                </a:ext>
              </a:extLst>
            </p:cNvPr>
            <p:cNvSpPr/>
            <p:nvPr/>
          </p:nvSpPr>
          <p:spPr bwMode="auto">
            <a:xfrm>
              <a:off x="2288385" y="2273342"/>
              <a:ext cx="2400300" cy="1314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33, v15 </a:t>
              </a:r>
              <a:r>
                <a:rPr lang="en-US" sz="825" b="1" dirty="0">
                  <a:solidFill>
                    <a:schemeClr val="bg1"/>
                  </a:solidFill>
                </a:rPr>
                <a:t>– 2012-12-09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EB0B84-7892-4FB8-996C-910FE233E8CE}"/>
                </a:ext>
              </a:extLst>
            </p:cNvPr>
            <p:cNvSpPr/>
            <p:nvPr/>
          </p:nvSpPr>
          <p:spPr>
            <a:xfrm>
              <a:off x="3430881" y="1323760"/>
              <a:ext cx="32556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/server.org/</a:t>
              </a:r>
              <a:r>
                <a:rPr lang="en-US" sz="825" dirty="0" err="1">
                  <a:latin typeface="Courier New" pitchFamily="49" charset="0"/>
                  <a:cs typeface="Courier New" pitchFamily="49" charset="0"/>
                </a:rPr>
                <a:t>fhir</a:t>
              </a:r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/Patient/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33</a:t>
              </a:r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/_history/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12</a:t>
              </a:r>
              <a:endParaRPr lang="en-US" sz="12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51AD4B-D1E3-4391-9288-DFA520DF8FCA}"/>
                </a:ext>
              </a:extLst>
            </p:cNvPr>
            <p:cNvSpPr/>
            <p:nvPr/>
          </p:nvSpPr>
          <p:spPr>
            <a:xfrm>
              <a:off x="1966870" y="3808021"/>
              <a:ext cx="471968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>
                  <a:latin typeface="Courier New" pitchFamily="49" charset="0"/>
                  <a:cs typeface="Courier New" pitchFamily="49" charset="0"/>
                </a:rPr>
                <a:t>/server.org/</a:t>
              </a:r>
              <a:r>
                <a:rPr lang="en-US" sz="2100" dirty="0" err="1">
                  <a:latin typeface="Courier New" pitchFamily="49" charset="0"/>
                  <a:cs typeface="Courier New" pitchFamily="49" charset="0"/>
                </a:rPr>
                <a:t>fhir</a:t>
              </a:r>
              <a:r>
                <a:rPr lang="en-US" sz="2100" dirty="0">
                  <a:latin typeface="Courier New" pitchFamily="49" charset="0"/>
                  <a:cs typeface="Courier New" pitchFamily="49" charset="0"/>
                </a:rPr>
                <a:t>/Patient/</a:t>
              </a:r>
              <a:r>
                <a:rPr lang="en-US" sz="2100" b="1" dirty="0">
                  <a:latin typeface="Courier New" pitchFamily="49" charset="0"/>
                  <a:cs typeface="Courier New" pitchFamily="49" charset="0"/>
                </a:rPr>
                <a:t>33</a:t>
              </a:r>
              <a:endParaRPr lang="en-US" sz="2100" b="1" dirty="0"/>
            </a:p>
          </p:txBody>
        </p:sp>
        <p:cxnSp>
          <p:nvCxnSpPr>
            <p:cNvPr id="12" name="Elbow Connector 20">
              <a:extLst>
                <a:ext uri="{FF2B5EF4-FFF2-40B4-BE49-F238E27FC236}">
                  <a16:creationId xmlns:a16="http://schemas.microsoft.com/office/drawing/2014/main" id="{24A80F9C-276E-4B0E-B860-450832CE8B9D}"/>
                </a:ext>
              </a:extLst>
            </p:cNvPr>
            <p:cNvCxnSpPr>
              <a:endCxn id="9" idx="3"/>
            </p:cNvCxnSpPr>
            <p:nvPr/>
          </p:nvCxnSpPr>
          <p:spPr bwMode="auto">
            <a:xfrm rot="10800000">
              <a:off x="4688685" y="2930567"/>
              <a:ext cx="912015" cy="877454"/>
            </a:xfrm>
            <a:prstGeom prst="bentConnector3">
              <a:avLst>
                <a:gd name="adj1" fmla="val 764"/>
              </a:avLst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E3B56E-D954-4030-9918-8B22CE1A2AF6}"/>
                </a:ext>
              </a:extLst>
            </p:cNvPr>
            <p:cNvSpPr/>
            <p:nvPr/>
          </p:nvSpPr>
          <p:spPr>
            <a:xfrm>
              <a:off x="3659481" y="1689185"/>
              <a:ext cx="32556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/server.org/</a:t>
              </a:r>
              <a:r>
                <a:rPr lang="en-US" sz="825" dirty="0" err="1">
                  <a:latin typeface="Courier New" pitchFamily="49" charset="0"/>
                  <a:cs typeface="Courier New" pitchFamily="49" charset="0"/>
                </a:rPr>
                <a:t>fhir</a:t>
              </a:r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/Patient/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33</a:t>
              </a:r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/_history/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13</a:t>
              </a:r>
              <a:endParaRPr lang="en-US" sz="12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DFA299-ADAF-4FE1-80CA-8708749D91B9}"/>
                </a:ext>
              </a:extLst>
            </p:cNvPr>
            <p:cNvSpPr/>
            <p:nvPr/>
          </p:nvSpPr>
          <p:spPr>
            <a:xfrm>
              <a:off x="4002381" y="2000251"/>
              <a:ext cx="32556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/server.org/</a:t>
              </a:r>
              <a:r>
                <a:rPr lang="en-US" sz="825" dirty="0" err="1">
                  <a:latin typeface="Courier New" pitchFamily="49" charset="0"/>
                  <a:cs typeface="Courier New" pitchFamily="49" charset="0"/>
                </a:rPr>
                <a:t>fhir</a:t>
              </a:r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/Patient/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33</a:t>
              </a:r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/_history/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14</a:t>
              </a:r>
              <a:endParaRPr lang="en-US" sz="12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76E18B-5DA5-4ECF-8ADA-76B90D2BFE21}"/>
                </a:ext>
              </a:extLst>
            </p:cNvPr>
            <p:cNvSpPr/>
            <p:nvPr/>
          </p:nvSpPr>
          <p:spPr>
            <a:xfrm>
              <a:off x="4745331" y="2432135"/>
              <a:ext cx="32556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/server.org/</a:t>
              </a:r>
              <a:r>
                <a:rPr lang="en-US" sz="825" dirty="0" err="1">
                  <a:latin typeface="Courier New" pitchFamily="49" charset="0"/>
                  <a:cs typeface="Courier New" pitchFamily="49" charset="0"/>
                </a:rPr>
                <a:t>fhir</a:t>
              </a:r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/Patient/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33</a:t>
              </a:r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/_history/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15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591241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422B-E80D-4B03-90E9-45BD49D8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Versions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984CD-C411-4A6C-9C47-E18348DF83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allows versions to be tracked and retrieved</a:t>
            </a:r>
          </a:p>
          <a:p>
            <a:r>
              <a:rPr lang="en-US" dirty="0"/>
              <a:t>Do you want to support versioning?</a:t>
            </a:r>
          </a:p>
          <a:p>
            <a:pPr lvl="1"/>
            <a:r>
              <a:rPr lang="en-US" dirty="0"/>
              <a:t>May be difficult or impossible with some legacy data stores</a:t>
            </a:r>
          </a:p>
          <a:p>
            <a:pPr lvl="2"/>
            <a:r>
              <a:rPr lang="en-US" dirty="0"/>
              <a:t>Will still need to have unique version id (UUID, timestamp)</a:t>
            </a:r>
          </a:p>
          <a:p>
            <a:pPr lvl="1"/>
            <a:r>
              <a:rPr lang="en-US" dirty="0"/>
              <a:t>Provides useful collision-detection mechanism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B05AD-34BE-4BE3-949D-577A0E3BA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3BE9E-71E5-4C12-8C7E-C1B6A48BAF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5676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0344-751E-4B09-B445-809991B2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Pop 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09126-DCED-4E18-A46A-8CBFF3025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Where can extensions appear?</a:t>
            </a:r>
          </a:p>
          <a:p>
            <a:r>
              <a:rPr lang="en-CA" dirty="0"/>
              <a:t>When must a receiver process an extension?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5B89B-5E35-4CBE-B130-0381C9E877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B376B-1D64-4E8C-ABA8-EF9369005D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86921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85F3-81D1-49CD-96A1-487D3211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BA359-0AB3-4D7D-802B-AEA275AFB9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BCC9B-D26B-4482-841B-7200C0A21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59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043884-34DD-4E22-B032-96A4F41C5E92}"/>
              </a:ext>
            </a:extLst>
          </p:cNvPr>
          <p:cNvGrpSpPr/>
          <p:nvPr/>
        </p:nvGrpSpPr>
        <p:grpSpPr>
          <a:xfrm>
            <a:off x="2839650" y="1428750"/>
            <a:ext cx="3464700" cy="2286000"/>
            <a:chOff x="2457450" y="2057400"/>
            <a:chExt cx="3464700" cy="2286000"/>
          </a:xfrm>
        </p:grpSpPr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2E12855B-B811-40C4-BE7A-0C17891B0D47}"/>
                </a:ext>
              </a:extLst>
            </p:cNvPr>
            <p:cNvSpPr/>
            <p:nvPr/>
          </p:nvSpPr>
          <p:spPr bwMode="auto">
            <a:xfrm>
              <a:off x="2457450" y="2057400"/>
              <a:ext cx="1200150" cy="1943100"/>
            </a:xfrm>
            <a:prstGeom prst="roundRect">
              <a:avLst>
                <a:gd name="adj" fmla="val 6712"/>
              </a:avLst>
            </a:prstGeom>
            <a:ln w="25400">
              <a:headEnd type="none" w="med" len="med"/>
              <a:tailEnd type="none" w="med" len="med"/>
            </a:ln>
            <a:effectLst>
              <a:outerShdw blurRad="762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lvl="0"/>
              <a:endParaRPr lang="en-US" b="1" dirty="0">
                <a:solidFill>
                  <a:srgbClr val="000000"/>
                </a:solidFill>
                <a:latin typeface="Arial" charset="0"/>
              </a:endParaRPr>
            </a:p>
            <a:p>
              <a:pPr lvl="0"/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Patient</a:t>
              </a:r>
            </a:p>
            <a:p>
              <a:pPr lvl="0"/>
              <a:endParaRPr lang="en-US" b="1" dirty="0">
                <a:solidFill>
                  <a:srgbClr val="000000"/>
                </a:solidFill>
                <a:latin typeface="Arial" charset="0"/>
              </a:endParaRPr>
            </a:p>
            <a:p>
              <a:pPr lvl="0"/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MRN 22234</a:t>
              </a:r>
            </a:p>
            <a:p>
              <a:pPr lvl="0"/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“Ewout Kramer”</a:t>
              </a:r>
            </a:p>
            <a:p>
              <a:pPr lvl="0"/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30-11-1972</a:t>
              </a:r>
            </a:p>
            <a:p>
              <a:pPr lvl="0"/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Amsterdam</a:t>
              </a:r>
            </a:p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Flowchart: Card 6">
              <a:extLst>
                <a:ext uri="{FF2B5EF4-FFF2-40B4-BE49-F238E27FC236}">
                  <a16:creationId xmlns:a16="http://schemas.microsoft.com/office/drawing/2014/main" id="{34504DE9-4011-4EC9-89FD-F8E549238ADE}"/>
                </a:ext>
              </a:extLst>
            </p:cNvPr>
            <p:cNvSpPr/>
            <p:nvPr/>
          </p:nvSpPr>
          <p:spPr bwMode="auto">
            <a:xfrm>
              <a:off x="2728950" y="3757135"/>
              <a:ext cx="3193200" cy="586265"/>
            </a:xfrm>
            <a:prstGeom prst="flowChartPunchedCard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nl-NL" sz="1200" i="1" dirty="0"/>
                <a:t>Profile:</a:t>
              </a:r>
              <a:br>
                <a:rPr lang="nl-NL" sz="1200" i="1" dirty="0"/>
              </a:br>
              <a:r>
                <a:rPr lang="nl-NL" sz="1200" dirty="0"/>
                <a:t>http://hl7.org/fhir/StructureDefinition/us-core</a:t>
              </a:r>
            </a:p>
          </p:txBody>
        </p:sp>
        <p:sp>
          <p:nvSpPr>
            <p:cNvPr id="8" name="Flowchart: Card 7">
              <a:extLst>
                <a:ext uri="{FF2B5EF4-FFF2-40B4-BE49-F238E27FC236}">
                  <a16:creationId xmlns:a16="http://schemas.microsoft.com/office/drawing/2014/main" id="{3B8E7602-ECC5-43AA-A7FB-933F60D3A4D6}"/>
                </a:ext>
              </a:extLst>
            </p:cNvPr>
            <p:cNvSpPr/>
            <p:nvPr/>
          </p:nvSpPr>
          <p:spPr bwMode="auto">
            <a:xfrm>
              <a:off x="3057525" y="3111810"/>
              <a:ext cx="2864625" cy="810090"/>
            </a:xfrm>
            <a:prstGeom prst="flowChartPunchedCard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nl-NL" sz="1200" i="1" dirty="0"/>
                <a:t>Tag:</a:t>
              </a:r>
              <a:br>
                <a:rPr lang="nl-NL" sz="1200" i="1" dirty="0"/>
              </a:br>
              <a:r>
                <a:rPr lang="nl-NL" sz="1200" i="1" dirty="0"/>
                <a:t>system: </a:t>
              </a:r>
              <a:r>
                <a:rPr lang="nl-NL" sz="1200" dirty="0">
                  <a:hlinkClick r:id="rId2"/>
                </a:rPr>
                <a:t>http://example.org/fhir/Status</a:t>
              </a:r>
              <a:endParaRPr lang="nl-NL" sz="1200" dirty="0"/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nl-NL" sz="1200" dirty="0"/>
                <a:t>code: Test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52238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F8CF-4B02-40BB-BC80-C7D9D4D3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D9D2D-FD37-47CB-9DDA-340BE89585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Tuesday:</a:t>
            </a:r>
          </a:p>
          <a:p>
            <a:pPr lvl="1"/>
            <a:r>
              <a:rPr lang="en-CA" dirty="0"/>
              <a:t>Paradigms &amp; Architecture approaches</a:t>
            </a:r>
          </a:p>
          <a:p>
            <a:r>
              <a:rPr lang="en-CA" dirty="0"/>
              <a:t>Wednesday</a:t>
            </a:r>
          </a:p>
          <a:p>
            <a:pPr lvl="1"/>
            <a:r>
              <a:rPr lang="en-CA" dirty="0"/>
              <a:t>FHIR Features &amp; Architecture decisions</a:t>
            </a:r>
          </a:p>
          <a:p>
            <a:r>
              <a:rPr lang="en-CA" dirty="0"/>
              <a:t>Thursday:</a:t>
            </a:r>
          </a:p>
          <a:p>
            <a:pPr lvl="1"/>
            <a:r>
              <a:rPr lang="en-CA" dirty="0"/>
              <a:t>Remainder of FHIR Features &amp; Architectural decisions</a:t>
            </a:r>
          </a:p>
          <a:p>
            <a:pPr lvl="1"/>
            <a:r>
              <a:rPr lang="en-CA" dirty="0"/>
              <a:t>Profiles &amp; Next steps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(May vary from schedule a little bit based on questions…)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B69FE-C769-4E60-96CC-97C7AB5522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9B392-D105-4374-9CE5-3FA64CCB10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19981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8F55-0C11-4BD6-811C-274ED481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Tags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DDBD6-B08C-4C2F-9DBC-AF010C04D6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Allow data to be attached to a resource “outside” the resource</a:t>
            </a:r>
          </a:p>
          <a:p>
            <a:pPr lvl="1"/>
            <a:r>
              <a:rPr lang="en-US" dirty="0"/>
              <a:t>Doesn’t break signature when added/changed</a:t>
            </a:r>
          </a:p>
          <a:p>
            <a:pPr lvl="1"/>
            <a:r>
              <a:rPr lang="en-US" dirty="0"/>
              <a:t>3 types:</a:t>
            </a:r>
          </a:p>
          <a:p>
            <a:pPr lvl="2"/>
            <a:r>
              <a:rPr lang="en-US" dirty="0"/>
              <a:t>Security</a:t>
            </a:r>
          </a:p>
          <a:p>
            <a:pPr lvl="2"/>
            <a:r>
              <a:rPr lang="en-US" dirty="0"/>
              <a:t>Profile</a:t>
            </a:r>
          </a:p>
          <a:p>
            <a:pPr lvl="2"/>
            <a:r>
              <a:rPr lang="en-US" dirty="0"/>
              <a:t>General (workflow, etc.)</a:t>
            </a:r>
          </a:p>
          <a:p>
            <a:pPr lvl="1"/>
            <a:r>
              <a:rPr lang="en-US" dirty="0"/>
              <a:t>Require business agreement</a:t>
            </a:r>
          </a:p>
          <a:p>
            <a:pPr lvl="2"/>
            <a:r>
              <a:rPr lang="en-US" dirty="0"/>
              <a:t>Can’t search by tag if authors don’t include them</a:t>
            </a:r>
          </a:p>
          <a:p>
            <a:pPr lvl="3"/>
            <a:r>
              <a:rPr lang="en-US" dirty="0"/>
              <a:t>And populate the same way . . 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4EF42-631E-4A64-B5BE-A406F23C8A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36361-51F4-41D6-8C69-B181ECA74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24114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1A2D-0176-4262-AF77-A3D3DB8E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Tag decisions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EAA7B-6E25-4319-A2DC-140B836C04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Tag vs. extension?</a:t>
            </a:r>
          </a:p>
          <a:p>
            <a:pPr lvl="1"/>
            <a:r>
              <a:rPr lang="en-US" dirty="0"/>
              <a:t>Use extension if:</a:t>
            </a:r>
          </a:p>
          <a:p>
            <a:pPr lvl="2"/>
            <a:r>
              <a:rPr lang="en-US" dirty="0"/>
              <a:t>Element is associated with the business object rather than electronic record</a:t>
            </a:r>
          </a:p>
          <a:p>
            <a:pPr lvl="2"/>
            <a:r>
              <a:rPr lang="en-US" dirty="0"/>
              <a:t>Part of attested content of resource</a:t>
            </a:r>
          </a:p>
          <a:p>
            <a:pPr lvl="2"/>
            <a:r>
              <a:rPr lang="en-US" dirty="0"/>
              <a:t>Should be included in narrative</a:t>
            </a:r>
          </a:p>
          <a:p>
            <a:pPr lvl="2"/>
            <a:r>
              <a:rPr lang="en-US" dirty="0"/>
              <a:t>Change should force new version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7DEA1-8313-451D-9595-EF167E2211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56744-71EF-4959-9413-CC342485AF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16749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EF806B-C2F9-47FA-AB9E-63E88BA5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Syntaxes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5E92E1-143C-4AB8-BDE7-4A7902621A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3648" y="1110107"/>
            <a:ext cx="3879312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JSON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“D” : [ “One”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“text-before”:“Not 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“b”:“so”,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“text-after”:“easy”}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C73142-ED7D-49B9-B9E9-7DC5324C27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3123" y="1110107"/>
            <a:ext cx="3878748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XML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1800" dirty="0">
                <a:latin typeface="Courier New" pitchFamily="49" charset="0"/>
                <a:cs typeface="Courier New" pitchFamily="49" charset="0"/>
              </a:rPr>
            </a:br>
            <a:r>
              <a:rPr lang="nl-NL" sz="1800" dirty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453B7-BC70-4E24-94BE-E06B86236E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AF942-E7CE-49C5-BB40-6384E1FCA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0985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6C8A-A20C-43DB-9AB7-368AE53C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D4661-16D2-47B3-9480-A24C081B9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Multiple representations</a:t>
            </a:r>
          </a:p>
          <a:p>
            <a:pPr lvl="1"/>
            <a:r>
              <a:rPr lang="en-US" dirty="0"/>
              <a:t>XML, JSON, Turtle (RDF)</a:t>
            </a:r>
          </a:p>
          <a:p>
            <a:r>
              <a:rPr lang="en-US" dirty="0"/>
              <a:t>Reference implementations support both and conversion between</a:t>
            </a:r>
          </a:p>
          <a:p>
            <a:pPr lvl="1"/>
            <a:r>
              <a:rPr lang="en-US" dirty="0"/>
              <a:t>Maximizes interoperability</a:t>
            </a:r>
          </a:p>
          <a:p>
            <a:pPr lvl="1"/>
            <a:r>
              <a:rPr lang="en-US" dirty="0"/>
              <a:t>Inter-conversion is robust enough for digital signatures if the signatures are based on the canonicalized 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B7783-B7A0-4B3C-896C-15C42BE65E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D002D-D515-49DD-ACC4-C663DBB1C4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4923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5FB3-E4A8-450E-B4EE-9635FE1B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decisions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BB5D-AAD6-4C2F-BC0F-4233D5338F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What syntax should be used when?</a:t>
            </a:r>
          </a:p>
          <a:p>
            <a:pPr lvl="1"/>
            <a:r>
              <a:rPr lang="en-US" dirty="0"/>
              <a:t>XML used to be required for servers</a:t>
            </a:r>
          </a:p>
          <a:p>
            <a:pPr lvl="2"/>
            <a:r>
              <a:rPr lang="en-US" dirty="0"/>
              <a:t>Now implementer’s choice</a:t>
            </a:r>
          </a:p>
          <a:p>
            <a:pPr lvl="1"/>
            <a:r>
              <a:rPr lang="en-US" dirty="0"/>
              <a:t>XML provides broader tools</a:t>
            </a:r>
          </a:p>
          <a:p>
            <a:pPr lvl="2"/>
            <a:r>
              <a:rPr lang="en-US" dirty="0"/>
              <a:t>XSLT, schema, XPath</a:t>
            </a:r>
          </a:p>
          <a:p>
            <a:pPr lvl="1"/>
            <a:r>
              <a:rPr lang="en-US" dirty="0"/>
              <a:t>JSON uses less bandwidth, more natural for mobile</a:t>
            </a:r>
          </a:p>
          <a:p>
            <a:pPr lvl="1"/>
            <a:r>
              <a:rPr lang="en-US" dirty="0"/>
              <a:t>Turtle/RDF is niche</a:t>
            </a:r>
          </a:p>
          <a:p>
            <a:pPr lvl="1"/>
            <a:r>
              <a:rPr lang="en-US" dirty="0"/>
              <a:t>ideally, servers support all</a:t>
            </a:r>
          </a:p>
          <a:p>
            <a:pPr lvl="2"/>
            <a:r>
              <a:rPr lang="en-US" dirty="0"/>
              <a:t>maximum interoperability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A93EB-038C-4815-BD3B-79BC367724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3FD6C-603D-4D90-B41D-012C766EDE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81533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5830-C063-49B0-8B87-CFAE2B42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15917-1862-4E34-8DB7-575F8299E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sz="2000" dirty="0"/>
              <a:t>Three ways to digitally sign content</a:t>
            </a:r>
          </a:p>
          <a:p>
            <a:pPr lvl="1"/>
            <a:r>
              <a:rPr lang="en-US" sz="1800" dirty="0"/>
              <a:t>Sign bundle (Message or Document)</a:t>
            </a:r>
          </a:p>
          <a:p>
            <a:pPr lvl="1"/>
            <a:r>
              <a:rPr lang="en-US" sz="1800" dirty="0"/>
              <a:t>Sign resource version using Provenance resource</a:t>
            </a:r>
          </a:p>
          <a:p>
            <a:pPr lvl="2"/>
            <a:r>
              <a:rPr lang="en-US" sz="1800" dirty="0"/>
              <a:t>Limited to data integrity</a:t>
            </a:r>
          </a:p>
          <a:p>
            <a:pPr lvl="1"/>
            <a:r>
              <a:rPr lang="en-US" sz="1800" dirty="0"/>
              <a:t>Extension (for more complete signature)</a:t>
            </a:r>
          </a:p>
          <a:p>
            <a:r>
              <a:rPr lang="en-US" sz="2000" dirty="0"/>
              <a:t>No requirement to sign content</a:t>
            </a:r>
          </a:p>
          <a:p>
            <a:pPr lvl="1"/>
            <a:r>
              <a:rPr lang="en-US" sz="1800" dirty="0"/>
              <a:t>Signatures are just one mechanism of ensuring data integrity and/or non-repudiation</a:t>
            </a:r>
          </a:p>
          <a:p>
            <a:pPr lvl="0"/>
            <a:r>
              <a:rPr lang="en-US" sz="2000" dirty="0"/>
              <a:t>Signatures only hold when converting between different syntaxes when data is canonicalized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15DCF-108B-4EB8-A1E0-A197950412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B15BE-25A0-4612-91D7-D38CB3D71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00613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C9BC-AF44-494A-AC99-9ECCB809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library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B2AC1-4ABD-4BAA-92A4-E44E012B42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Currently 5:</a:t>
            </a:r>
          </a:p>
          <a:p>
            <a:pPr lvl="1"/>
            <a:r>
              <a:rPr lang="en-US" dirty="0"/>
              <a:t>C#, Java, Pascal (Delphi), </a:t>
            </a:r>
            <a:r>
              <a:rPr lang="en-US" dirty="0" err="1"/>
              <a:t>Javascript</a:t>
            </a:r>
            <a:r>
              <a:rPr lang="en-US" dirty="0"/>
              <a:t>, Swift</a:t>
            </a:r>
          </a:p>
          <a:p>
            <a:pPr lvl="1"/>
            <a:r>
              <a:rPr lang="en-US" dirty="0"/>
              <a:t>More to come?</a:t>
            </a:r>
          </a:p>
          <a:p>
            <a:pPr lvl="0"/>
            <a:r>
              <a:rPr lang="en-US" dirty="0"/>
              <a:t>Handle parsing, serialization, validation, etc.</a:t>
            </a:r>
          </a:p>
          <a:p>
            <a:pPr lvl="0"/>
            <a:r>
              <a:rPr lang="en-US" dirty="0"/>
              <a:t>Also open source servers, basic clients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4FA27-0043-45A3-83CE-387A651351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0CC16-FDDE-40D4-A59D-5B21B20BC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49832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CB06-A4C0-49E6-8C62-9B1521A8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library decisions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FB54B-A1B2-470C-86DE-A6AAF21698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Use a reference library vs. build your own?</a:t>
            </a:r>
          </a:p>
          <a:p>
            <a:pPr lvl="1"/>
            <a:r>
              <a:rPr lang="en-US" dirty="0"/>
              <a:t>Same criteria as any other “build vs. reuse”</a:t>
            </a:r>
          </a:p>
          <a:p>
            <a:pPr lvl="1"/>
            <a:r>
              <a:rPr lang="en-US" dirty="0"/>
              <a:t>Build costs more, but more tuned</a:t>
            </a:r>
          </a:p>
          <a:p>
            <a:pPr lvl="1"/>
            <a:r>
              <a:rPr lang="en-US" dirty="0"/>
              <a:t>At minimum, consult reference implementations to ensure you don’t miss nuances of specification</a:t>
            </a:r>
          </a:p>
          <a:p>
            <a:pPr lvl="0"/>
            <a:r>
              <a:rPr lang="en-US" dirty="0"/>
              <a:t>How often to update?</a:t>
            </a:r>
          </a:p>
          <a:p>
            <a:pPr lvl="1"/>
            <a:r>
              <a:rPr lang="en-US" dirty="0"/>
              <a:t>Reference libraries changing frequently</a:t>
            </a:r>
          </a:p>
          <a:p>
            <a:pPr lvl="1"/>
            <a:r>
              <a:rPr lang="en-US" dirty="0"/>
              <a:t>Will need to manage updates, especially given that custom code is likely resting on top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69F60-FFAB-4463-A403-387339EF00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9FAD4-B1D6-4719-962C-40A4FD862C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29938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416F-1D43-475E-81F6-C97C6939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Conformance resources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251D2-BFE0-4ED4-8ADA-7913835BF3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StructureDefinition, ValueSet, </a:t>
            </a:r>
            <a:r>
              <a:rPr lang="en-US" dirty="0" err="1"/>
              <a:t>ConceptMap</a:t>
            </a:r>
            <a:r>
              <a:rPr lang="en-US" dirty="0"/>
              <a:t>, </a:t>
            </a:r>
            <a:r>
              <a:rPr lang="en-US" dirty="0" err="1"/>
              <a:t>NamingSystem</a:t>
            </a:r>
            <a:r>
              <a:rPr lang="en-US" dirty="0"/>
              <a:t>, CapabilityStatement, etc.</a:t>
            </a:r>
          </a:p>
          <a:p>
            <a:pPr lvl="1"/>
            <a:r>
              <a:rPr lang="en-US" dirty="0"/>
              <a:t>Provide “metadata” for operation of systems</a:t>
            </a:r>
          </a:p>
          <a:p>
            <a:pPr lvl="2"/>
            <a:r>
              <a:rPr lang="en-US" dirty="0"/>
              <a:t>Allow for “dynamic” configuration</a:t>
            </a:r>
          </a:p>
          <a:p>
            <a:pPr lvl="2"/>
            <a:r>
              <a:rPr lang="en-US" dirty="0"/>
              <a:t>E.g. Rather than having hard-coded rules for allowed codes, required elements, look it up in ValueSet or StructureDefinition resource</a:t>
            </a:r>
          </a:p>
          <a:p>
            <a:pPr lvl="1"/>
            <a:r>
              <a:rPr lang="en-US" dirty="0"/>
              <a:t>Can be hosted anywhere</a:t>
            </a:r>
          </a:p>
          <a:p>
            <a:pPr lvl="2"/>
            <a:r>
              <a:rPr lang="en-US" dirty="0"/>
              <a:t>Do you require a local copy for performance reasons?  Perhaps synchronized copy via publish subscribe?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6EA1-CC39-4F9A-8DDF-1029DA8135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CD34C-9FE1-4D31-BC46-82ADC3BA96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24837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FA9-333E-46C9-940D-7480C892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Conformance resources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11780-170D-4CCA-BF19-070889C9F6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Often arranged in cascading hierarchy</a:t>
            </a:r>
          </a:p>
          <a:p>
            <a:pPr lvl="1"/>
            <a:r>
              <a:rPr lang="en-US" dirty="0"/>
              <a:t>E.g. International value set, national value set, local value set</a:t>
            </a:r>
          </a:p>
          <a:p>
            <a:pPr lvl="1"/>
            <a:r>
              <a:rPr lang="en-US" dirty="0"/>
              <a:t>Need to consider timeframe and mechanism for propagating changes from higher levels in the hierarchy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654F5-6D94-49CF-A71F-CFEF4ABB9A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BD36-14C4-41F8-A67C-10EB98E95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504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F8CF-4B02-40BB-BC80-C7D9D4D3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D9D2D-FD37-47CB-9DDA-340BE89585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Before break:</a:t>
            </a:r>
          </a:p>
          <a:p>
            <a:pPr lvl="1"/>
            <a:r>
              <a:rPr lang="en-CA" dirty="0"/>
              <a:t>Paradigms &amp; Architecture approaches</a:t>
            </a:r>
          </a:p>
          <a:p>
            <a:pPr lvl="1"/>
            <a:r>
              <a:rPr lang="en-CA" dirty="0"/>
              <a:t>Start on FHIR Features &amp; Architecture decisions</a:t>
            </a:r>
          </a:p>
          <a:p>
            <a:r>
              <a:rPr lang="en-CA" dirty="0"/>
              <a:t>After break:</a:t>
            </a:r>
          </a:p>
          <a:p>
            <a:pPr lvl="1"/>
            <a:r>
              <a:rPr lang="en-CA" dirty="0"/>
              <a:t>Remainder of FHIR Features &amp; Architectural decisions</a:t>
            </a:r>
          </a:p>
          <a:p>
            <a:pPr lvl="1"/>
            <a:r>
              <a:rPr lang="en-CA" dirty="0"/>
              <a:t>Profiles &amp; Next steps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(May vary from schedule a little bit based on questions…)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B69FE-C769-4E60-96CC-97C7AB5522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9B392-D105-4374-9CE5-3FA64CCB10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3919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8262-2E5A-47CF-AF97-7766F3CA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2D28E-BE3A-4A9C-A00D-FB3F77DCD0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25264-D5EF-486E-AC32-38B79D4ED2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70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6FEFC-13A7-44F5-8A10-86A52A8E6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1732" y="907540"/>
            <a:ext cx="4806533" cy="364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5891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0E2E-F328-4706-AA6C-B1D29C98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3553B-66EB-4F07-A139-F78CFB43F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Mechanism for messages, documents, transactions, query responses</a:t>
            </a:r>
          </a:p>
          <a:p>
            <a:pPr lvl="0"/>
            <a:r>
              <a:rPr lang="en-US" dirty="0"/>
              <a:t>In theory, could regenerate a document from constituent parts, but:</a:t>
            </a:r>
          </a:p>
          <a:p>
            <a:pPr lvl="1"/>
            <a:r>
              <a:rPr lang="en-US" dirty="0"/>
              <a:t>No clear boundary on what’s part of document vs. not</a:t>
            </a:r>
          </a:p>
          <a:p>
            <a:pPr lvl="1"/>
            <a:r>
              <a:rPr lang="en-US" dirty="0"/>
              <a:t>No way to guarantee order of entries</a:t>
            </a:r>
          </a:p>
          <a:p>
            <a:pPr lvl="1"/>
            <a:r>
              <a:rPr lang="en-US" dirty="0"/>
              <a:t>Thus: recommend storing as a binary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CA9FB-0301-4AFA-AFE7-47FA4F3555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D5A6B-49E0-4F47-9AFE-76D6793518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50735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7C31-5248-499E-A8ED-70407A35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decisions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AD651-FA51-45AF-858E-587116025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Ids within a bundle</a:t>
            </a:r>
          </a:p>
          <a:p>
            <a:pPr lvl="1"/>
            <a:r>
              <a:rPr lang="en-US" dirty="0"/>
              <a:t>Resources in bundles can be identified by UUID, RESTful id or version-specific RESTful id</a:t>
            </a:r>
          </a:p>
          <a:p>
            <a:pPr lvl="1"/>
            <a:r>
              <a:rPr lang="en-US" dirty="0"/>
              <a:t>RESTful ids allow information in a document to be linked to existing resource instances outside the bundle.</a:t>
            </a:r>
          </a:p>
          <a:p>
            <a:pPr lvl="1"/>
            <a:r>
              <a:rPr lang="en-US" dirty="0"/>
              <a:t>Version ids should be used if data corresponds to a specific version (as opposed to filtered view)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1298C-D71D-410C-AF3E-0F484C1A0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A3383-BF25-433C-BD5C-40914A6BC8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2211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F453-909E-4D1D-87EA-04912841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decisions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0F543-C168-4326-899D-49705F8A6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Where’s the resource – bundled, contained, remote?</a:t>
            </a:r>
          </a:p>
          <a:p>
            <a:pPr lvl="1"/>
            <a:r>
              <a:rPr lang="en-US" dirty="0"/>
              <a:t>“contained” should only be used if resource can’t stand alone</a:t>
            </a:r>
          </a:p>
          <a:p>
            <a:pPr lvl="2"/>
            <a:r>
              <a:rPr lang="en-US" dirty="0"/>
              <a:t>Can’t exist if parent is removed</a:t>
            </a:r>
          </a:p>
          <a:p>
            <a:pPr lvl="2"/>
            <a:r>
              <a:rPr lang="en-US" dirty="0"/>
              <a:t>Not enough information to resolve</a:t>
            </a:r>
          </a:p>
          <a:p>
            <a:pPr lvl="1"/>
            <a:r>
              <a:rPr lang="en-US" dirty="0"/>
              <a:t>In bundle for document if part of narrative rendering rules or want part if signed content</a:t>
            </a:r>
          </a:p>
          <a:p>
            <a:pPr lvl="1"/>
            <a:r>
              <a:rPr lang="en-US" dirty="0"/>
              <a:t>In bundle for message if needed to process message and no separate query desired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9BCDF-B253-410F-8228-56F7D81E5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73EF9-8DF6-46A8-9A61-E90867821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5284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FE94-26BC-49D7-AC3F-89E50099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Apply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DF0AB-6CCD-4D77-B806-4A4426B81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Which of the previous FHIR considerations are you going to pay particular attention to in your implementation?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FA1D1-AC9E-49BB-A6C4-3DBC77893D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BFED-8573-47A4-9B67-9E084BFD2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15099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8E44-03E4-4B9C-A17A-4FD28462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440EF-F94B-4389-955E-30029BC135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6518C-D73E-4990-8818-A2B8BF2431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27605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AB59-BCC6-4331-BE8B-EFFB6D8E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D489F-7E36-48C5-927C-BBEBC70BC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Resolving identity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Variable server capabilities</a:t>
            </a:r>
          </a:p>
          <a:p>
            <a:r>
              <a:rPr lang="en-US" dirty="0"/>
              <a:t>Prohibiting data elements</a:t>
            </a:r>
          </a:p>
          <a:p>
            <a:r>
              <a:rPr lang="en-US" dirty="0"/>
              <a:t>Interoperating with legacy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CEB77-B6B0-4735-BB31-99B8C102CA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23FE0-C9EC-4710-8A0B-B9F39AE26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44580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BC74-2A81-47D8-A159-B6C6C9DE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identity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F428B-730C-4A29-8CC3-DEEFD982EC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Resource is electronic representation of real-world object</a:t>
            </a:r>
          </a:p>
          <a:p>
            <a:pPr lvl="0"/>
            <a:r>
              <a:rPr lang="en-US" dirty="0"/>
              <a:t>Can have multiple resource instances for same real-world object</a:t>
            </a:r>
          </a:p>
          <a:p>
            <a:pPr lvl="1"/>
            <a:r>
              <a:rPr lang="en-US" dirty="0"/>
              <a:t>Different servers or sometimes even same server</a:t>
            </a:r>
          </a:p>
          <a:p>
            <a:pPr lvl="1"/>
            <a:r>
              <a:rPr lang="en-US" dirty="0"/>
              <a:t>Ids for same resource on different servers can be completely different</a:t>
            </a:r>
          </a:p>
          <a:p>
            <a:pPr lvl="1"/>
            <a:r>
              <a:rPr lang="en-US" dirty="0"/>
              <a:t>Data on different servers can also vary</a:t>
            </a:r>
          </a:p>
          <a:p>
            <a:pPr lvl="0"/>
            <a:r>
              <a:rPr lang="en-US" dirty="0"/>
              <a:t>One resource multiple sites (with different ids)</a:t>
            </a:r>
          </a:p>
          <a:p>
            <a:pPr lvl="0"/>
            <a:r>
              <a:rPr lang="en-US" dirty="0"/>
              <a:t>Available data may vary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DEAA3-F8A9-477D-8A2D-F5BEE158D0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5157A-FDB5-4336-8213-CE67CD2B83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97865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9F8D-3896-4C46-BEDD-2FA1A3F0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identity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D5EEF-55B6-4591-91A7-721F59CEB7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Matching resources within and across servers is generally accomplished by business id (“identifier”)</a:t>
            </a:r>
          </a:p>
          <a:p>
            <a:r>
              <a:rPr lang="en-US" dirty="0"/>
              <a:t>May also have business “version”</a:t>
            </a:r>
          </a:p>
          <a:p>
            <a:pPr lvl="1"/>
            <a:r>
              <a:rPr lang="en-US" dirty="0"/>
              <a:t>Rules over changing business version are domain-dependent.  </a:t>
            </a:r>
          </a:p>
          <a:p>
            <a:pPr lvl="1"/>
            <a:r>
              <a:rPr lang="en-US" dirty="0"/>
              <a:t>Where old versions my be maintained, each version might be distinct instance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DD61F-56C3-4641-9F75-590A7ABCB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1B019-407B-477E-836D-EB13350FD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76490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E3DC-F175-48B4-8CDD-04314D01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E7CD4-EE78-43BF-9738-A298985AD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Extremely few resource or data type elements are required (minOccurs &gt; 0)</a:t>
            </a:r>
          </a:p>
          <a:p>
            <a:pPr lvl="1"/>
            <a:r>
              <a:rPr lang="en-US" dirty="0"/>
              <a:t>Resources and data types are context independent</a:t>
            </a:r>
          </a:p>
          <a:p>
            <a:pPr lvl="1"/>
            <a:r>
              <a:rPr lang="en-US" dirty="0"/>
              <a:t>Extensions might supersede core elements</a:t>
            </a:r>
          </a:p>
          <a:p>
            <a:r>
              <a:rPr lang="en-US" dirty="0"/>
              <a:t>Therefore</a:t>
            </a:r>
          </a:p>
          <a:p>
            <a:pPr lvl="1"/>
            <a:r>
              <a:rPr lang="en-US" dirty="0"/>
              <a:t>Don’t assume data will be present</a:t>
            </a:r>
          </a:p>
          <a:p>
            <a:pPr lvl="2"/>
            <a:r>
              <a:rPr lang="en-US" dirty="0"/>
              <a:t>Always check for element/@value, not just element</a:t>
            </a:r>
          </a:p>
          <a:p>
            <a:pPr lvl="1"/>
            <a:r>
              <a:rPr lang="en-US" dirty="0"/>
              <a:t>May need to validate to a profile to enforce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5BA45-8BAE-4A8B-851F-C16F23F6A6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1B4DD-961F-4B32-824B-60ACC71BA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737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CE54-E08B-4936-9D9F-6F08D0C7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Paradigm?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E9FC-3C74-4C6D-A644-F682AA0FA5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D921E-A066-490D-8CF5-D2F47E9AE4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1708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E2CA-DDE3-4615-B440-30A16878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007DC-1BB2-457D-9B4C-2DB8D2928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resources are interrelated in a network, not a hierarchy</a:t>
            </a:r>
          </a:p>
          <a:p>
            <a:pPr lvl="1"/>
            <a:r>
              <a:rPr lang="en-US" dirty="0"/>
              <a:t>Direct and indirect looping relationships are possible</a:t>
            </a:r>
          </a:p>
          <a:p>
            <a:pPr lvl="2"/>
            <a:r>
              <a:rPr lang="en-US" dirty="0"/>
              <a:t>In resource definitions &amp; instances</a:t>
            </a:r>
          </a:p>
          <a:p>
            <a:pPr lvl="2"/>
            <a:r>
              <a:rPr lang="en-US" dirty="0"/>
              <a:t>Even if not possible with core elements, may occur with extensions</a:t>
            </a:r>
          </a:p>
          <a:p>
            <a:pPr lvl="1"/>
            <a:r>
              <a:rPr lang="en-US" dirty="0"/>
              <a:t>Parsing and processing algorithms must deal with this possibility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A8FC0-7349-4164-A4DA-DE9D4D5C4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3CFC-331F-48E9-A903-91F408DCC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87758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BBA-6941-468C-A7A0-783C88C0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B4B88-FC98-42BF-9930-58312F1B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defines a number of mechanisms to give clients control of queries</a:t>
            </a:r>
          </a:p>
          <a:p>
            <a:pPr lvl="1"/>
            <a:r>
              <a:rPr lang="en-US" dirty="0"/>
              <a:t>Paging, many filters, _include, _summary, compartments</a:t>
            </a:r>
          </a:p>
          <a:p>
            <a:pPr lvl="1"/>
            <a:r>
              <a:rPr lang="en-US" dirty="0"/>
              <a:t>However, these are all optional . . .</a:t>
            </a:r>
          </a:p>
          <a:p>
            <a:r>
              <a:rPr lang="en-US" dirty="0"/>
              <a:t>What should a server do?</a:t>
            </a:r>
          </a:p>
          <a:p>
            <a:pPr lvl="1"/>
            <a:r>
              <a:rPr lang="en-US" dirty="0"/>
              <a:t>Cost/benefit trade-off</a:t>
            </a:r>
          </a:p>
          <a:p>
            <a:pPr lvl="1"/>
            <a:r>
              <a:rPr lang="en-US" dirty="0"/>
              <a:t>More you support, more clients will work with you</a:t>
            </a:r>
          </a:p>
          <a:p>
            <a:pPr lvl="1"/>
            <a:r>
              <a:rPr lang="en-US" dirty="0"/>
              <a:t>Some capabilities may be very expensive in some architectures</a:t>
            </a:r>
          </a:p>
          <a:p>
            <a:pPr lvl="1"/>
            <a:r>
              <a:rPr lang="en-US" dirty="0"/>
              <a:t>Do as much as you can, “within reason”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C4607-7A8A-4963-9FEA-DE92060119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10D81-E392-47DE-BE67-77FBF94F8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55964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BABC-AF43-478E-85B9-FE022F50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4D496-EEDB-4D36-A70C-3BDB9ACFE4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What should a client do?</a:t>
            </a:r>
          </a:p>
          <a:p>
            <a:pPr lvl="1"/>
            <a:r>
              <a:rPr lang="en-US" dirty="0"/>
              <a:t>Take advantage of desired capabilities, work with narrow set of servers</a:t>
            </a:r>
          </a:p>
          <a:p>
            <a:pPr lvl="2"/>
            <a:r>
              <a:rPr lang="en-US" dirty="0"/>
              <a:t>Works well in closed environments</a:t>
            </a:r>
          </a:p>
          <a:p>
            <a:pPr lvl="1"/>
            <a:r>
              <a:rPr lang="en-US" dirty="0"/>
              <a:t>Use minimal capabilities, work in most/all environments</a:t>
            </a:r>
          </a:p>
          <a:p>
            <a:pPr lvl="1"/>
            <a:r>
              <a:rPr lang="en-US" dirty="0"/>
              <a:t>Use advanced features where available, fallback to client processing where needed</a:t>
            </a:r>
          </a:p>
          <a:p>
            <a:pPr lvl="2"/>
            <a:r>
              <a:rPr lang="en-US" dirty="0"/>
              <a:t>More efficient but more complex client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E04E5-C712-4979-927A-1EF22C323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E3310-330B-4B1C-972A-7E65266B7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9898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E762-70B9-4572-A196-8DE408F7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Prohibiting data elements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4178-93E0-4ED7-BCC9-55C946719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FHIR, you shouldn’t prohibit unknown extensions or unsupported data elements</a:t>
            </a:r>
          </a:p>
          <a:p>
            <a:r>
              <a:rPr lang="en-US" dirty="0"/>
              <a:t>You can set a </a:t>
            </a:r>
            <a:r>
              <a:rPr lang="en-US" dirty="0" err="1"/>
              <a:t>maxOccurs</a:t>
            </a:r>
            <a:r>
              <a:rPr lang="en-US" dirty="0"/>
              <a:t>=0 for data elements</a:t>
            </a:r>
          </a:p>
          <a:p>
            <a:pPr lvl="1"/>
            <a:r>
              <a:rPr lang="en-US" dirty="0"/>
              <a:t>This forces clients to customize what they send you – bad practice</a:t>
            </a:r>
          </a:p>
          <a:p>
            <a:pPr lvl="1"/>
            <a:r>
              <a:rPr lang="en-US" dirty="0"/>
              <a:t>Better to accept and ignore</a:t>
            </a:r>
          </a:p>
          <a:p>
            <a:pPr lvl="2"/>
            <a:r>
              <a:rPr lang="en-US" dirty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30B7D-E002-4A20-A6DC-6CB2F1BD54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8FE98-2CEE-4823-A4A2-EBDED82B5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26655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ABC5-449F-466F-89F3-DA5EF396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Interoperating with legacy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DCCA8-E6D1-4105-99C5-C9278C38A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do you make FHIR play nicely with v2, v3, CDA?</a:t>
            </a:r>
          </a:p>
          <a:p>
            <a:pPr lvl="1"/>
            <a:r>
              <a:rPr lang="en-US" dirty="0"/>
              <a:t>Not enough time to cover here</a:t>
            </a:r>
          </a:p>
          <a:p>
            <a:pPr lvl="1"/>
            <a:r>
              <a:rPr lang="en-US" dirty="0"/>
              <a:t>Look at </a:t>
            </a:r>
          </a:p>
          <a:p>
            <a:pPr lvl="2"/>
            <a:r>
              <a:rPr lang="en-US" dirty="0">
                <a:hlinkClick r:id="rId2"/>
              </a:rPr>
              <a:t>http://hl7.org/fhir/comparison.html</a:t>
            </a:r>
            <a:endParaRPr lang="en-US" dirty="0"/>
          </a:p>
          <a:p>
            <a:pPr lvl="2"/>
            <a:r>
              <a:rPr lang="en-US" dirty="0"/>
              <a:t>The mapping to v2 and CDA streams on </a:t>
            </a:r>
            <a:r>
              <a:rPr lang="en-US" dirty="0">
                <a:hlinkClick r:id="rId3"/>
              </a:rPr>
              <a:t>http://chat.fhir.org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5DC1F-EDDC-4CFF-9025-4C6812D500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DB4C1-742A-4193-B96E-A17F594C1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43485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3D8B-1D59-447C-BF7C-D7609589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6C50-B9D3-4700-804C-462638C5FE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should be able to:</a:t>
            </a:r>
          </a:p>
          <a:p>
            <a:pPr lvl="1"/>
            <a:r>
              <a:rPr lang="en-US" dirty="0"/>
              <a:t>List FHIR’s interoperability paradigms and explain when each should be used</a:t>
            </a:r>
          </a:p>
          <a:p>
            <a:pPr lvl="1"/>
            <a:r>
              <a:rPr lang="en-US" dirty="0"/>
              <a:t>Give examples of where FHIR can fit in the architectural stack</a:t>
            </a:r>
          </a:p>
          <a:p>
            <a:pPr lvl="1"/>
            <a:r>
              <a:rPr lang="en-US" b="1" dirty="0"/>
              <a:t>Identify several FHIR architectural considerations and describe how to address them</a:t>
            </a:r>
          </a:p>
          <a:p>
            <a:pPr lvl="1"/>
            <a:r>
              <a:rPr lang="en-US" dirty="0"/>
              <a:t>Explain where and how Profiles fit into an architectural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25B1D-BA46-4B94-AC99-618BE4055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93E6D-2FD5-4072-913B-97E2AAFCE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66108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084C-9744-4031-93CF-DF23AE62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Profiled FHIR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5847A-C8BB-4094-BB8F-065AA03FAB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07ACE-ABDD-4B1D-A978-5EB3D9719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44284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18EF-22F6-4E6D-B53D-FB509F83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Profile-less FHIR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8F82F-0361-4ECF-8E2C-FFCEEEA89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You don’t need profiles to interoperate with FHIR</a:t>
            </a:r>
          </a:p>
          <a:p>
            <a:pPr lvl="1"/>
            <a:r>
              <a:rPr lang="en-US" dirty="0"/>
              <a:t>Resources are “discrete” enough that mechanism to populate most elements is clear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Populate/consume all elements you know, use HL7 or country-standard extensions for extras</a:t>
            </a:r>
          </a:p>
          <a:p>
            <a:pPr lvl="1"/>
            <a:r>
              <a:rPr lang="en-US" dirty="0"/>
              <a:t>Map to/from “recommended” terminologies as much as possible, populate </a:t>
            </a:r>
            <a:r>
              <a:rPr lang="en-US" dirty="0" err="1"/>
              <a:t>CodeableConcept.text</a:t>
            </a:r>
            <a:endParaRPr lang="en-US" dirty="0"/>
          </a:p>
          <a:p>
            <a:pPr lvl="1"/>
            <a:r>
              <a:rPr lang="en-US" dirty="0"/>
              <a:t>Expose capabilities in CapabilityStatement resource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06246-7F51-4AB8-9483-5C283413FB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88028-BCC5-40BE-8728-13B06B81B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760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D836-076A-4D75-9B30-30407630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Uses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0D312-EA34-4733-97FC-7F7D820D8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Profiles are still quite useful</a:t>
            </a:r>
          </a:p>
          <a:p>
            <a:pPr lvl="1"/>
            <a:r>
              <a:rPr lang="en-US" dirty="0"/>
              <a:t>Define document and message boundaries</a:t>
            </a:r>
          </a:p>
          <a:p>
            <a:pPr lvl="1"/>
            <a:r>
              <a:rPr lang="en-US" dirty="0"/>
              <a:t>Define extensions</a:t>
            </a:r>
          </a:p>
          <a:p>
            <a:pPr lvl="1"/>
            <a:r>
              <a:rPr lang="en-US" dirty="0"/>
              <a:t>Set interoperability expectations in a particular context</a:t>
            </a:r>
          </a:p>
          <a:p>
            <a:pPr lvl="2"/>
            <a:r>
              <a:rPr lang="en-US" dirty="0"/>
              <a:t>National standards, types of care, business patterns</a:t>
            </a:r>
          </a:p>
          <a:p>
            <a:pPr lvl="1"/>
            <a:r>
              <a:rPr lang="en-US" dirty="0"/>
              <a:t>Clinical practice guidelines / detailed clinical models</a:t>
            </a:r>
          </a:p>
          <a:p>
            <a:pPr lvl="1"/>
            <a:r>
              <a:rPr lang="en-US" dirty="0"/>
              <a:t>Document system capabilities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BD571-C201-4093-BEAD-4A406874CD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A1B72-C2EC-46F0-9748-573238578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65015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2A7B-BBAA-4136-B251-8B8C5A5C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Profiled Observation (Blood Pressure)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B724-E4CA-49A0-A883-C8F84054F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62A76-3616-4678-B4FA-2872FDA28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90089-D6AD-4DE4-ABFA-900D1F3C4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1" y="975231"/>
            <a:ext cx="5564981" cy="35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4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433F-B219-497C-BE18-662B42BD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D804E-A9C0-42D0-85D5-2F9984A47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FHIR supports 4 interoperability paradigms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E07967-E9D4-4C08-8D0C-F0E1B30C3D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3261-103A-498C-B153-79E1A744261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CC BY 4.0</a:t>
            </a:r>
          </a:p>
          <a:p>
            <a:r>
              <a:rPr lang="en-US" b="1"/>
              <a:t>HL7, Health Level Seven, FHIR and the FHIR flame logo are registered trademarks of HL7 Int’l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FBF0-C56B-435D-9835-A7868B1B0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ADEB4C-9B2C-4348-83D9-25A8C84CB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883528"/>
              </p:ext>
            </p:extLst>
          </p:nvPr>
        </p:nvGraphicFramePr>
        <p:xfrm>
          <a:off x="-685464" y="1020384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97A805-BEE8-47D7-8C51-9B2829CF3612}"/>
              </a:ext>
            </a:extLst>
          </p:cNvPr>
          <p:cNvSpPr txBox="1">
            <a:spLocks/>
          </p:cNvSpPr>
          <p:nvPr/>
        </p:nvSpPr>
        <p:spPr bwMode="auto">
          <a:xfrm>
            <a:off x="5112060" y="2355726"/>
            <a:ext cx="2214246" cy="97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:p14="http://schemas.microsoft.com/office/powerpoint/2010/main" val="30683239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74DB-A704-4735-867A-823DBEE0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 to guide behavior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A4430-CC17-4211-8BFC-F968205B03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Profiles can be used to dynamically configure system behavior</a:t>
            </a:r>
          </a:p>
          <a:p>
            <a:pPr lvl="1"/>
            <a:r>
              <a:rPr lang="en-US" dirty="0"/>
              <a:t>Load a profile to guide data entry</a:t>
            </a:r>
          </a:p>
          <a:p>
            <a:pPr lvl="2"/>
            <a:r>
              <a:rPr lang="en-US" dirty="0"/>
              <a:t>E.g. Oncology referral</a:t>
            </a:r>
          </a:p>
          <a:p>
            <a:pPr lvl="1"/>
            <a:r>
              <a:rPr lang="en-US" dirty="0"/>
              <a:t>Load a profile to guide data display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2405F-1192-4C8E-9BF2-88E22FCDC1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D7916-1344-44F6-8192-22C71D4C9E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4338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5BCC-DF8C-4B16-A69B-3B673E2E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profiles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905A4-0DFB-49E8-88E6-91E26A0BA0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Multiple profiles can apply to an instance at the same time</a:t>
            </a:r>
          </a:p>
          <a:p>
            <a:pPr lvl="1"/>
            <a:r>
              <a:rPr lang="en-US" dirty="0"/>
              <a:t>Different </a:t>
            </a:r>
            <a:r>
              <a:rPr lang="en-US" dirty="0" err="1"/>
              <a:t>Codings</a:t>
            </a:r>
            <a:r>
              <a:rPr lang="en-US" dirty="0"/>
              <a:t> for different value sets</a:t>
            </a:r>
          </a:p>
          <a:p>
            <a:pPr lvl="1"/>
            <a:r>
              <a:rPr lang="en-US" dirty="0"/>
              <a:t>Include the union of all needed elements</a:t>
            </a:r>
          </a:p>
          <a:p>
            <a:pPr lvl="1"/>
            <a:r>
              <a:rPr lang="en-US" dirty="0"/>
              <a:t>Works best when profiles don’t constrain max occurrences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6C210-71F8-42BA-9E8C-B2F7E7522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9EE67-1E1E-47C1-B3CD-57E699AF1A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73165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1564-B7C4-4B43-9CB8-F672C6EC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profiles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BE8EA-B2F8-468F-8174-65721CC2E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Instances can identify what profiles they support using tags</a:t>
            </a:r>
          </a:p>
          <a:p>
            <a:pPr lvl="1"/>
            <a:r>
              <a:rPr lang="en-US" dirty="0"/>
              <a:t>Considerations:</a:t>
            </a:r>
          </a:p>
          <a:p>
            <a:pPr lvl="2"/>
            <a:r>
              <a:rPr lang="en-US" dirty="0"/>
              <a:t>Is declaration version-specific?</a:t>
            </a:r>
          </a:p>
          <a:p>
            <a:pPr lvl="2"/>
            <a:r>
              <a:rPr lang="en-US" dirty="0"/>
              <a:t>Do you trust the declaration to be accurate?</a:t>
            </a:r>
          </a:p>
          <a:p>
            <a:pPr lvl="2"/>
            <a:r>
              <a:rPr lang="en-US" dirty="0"/>
              <a:t>Will all clients declare the profiles of interest on submissions?</a:t>
            </a:r>
          </a:p>
          <a:p>
            <a:pPr lvl="2"/>
            <a:r>
              <a:rPr lang="en-US" dirty="0"/>
              <a:t>What about  profiles of interest defined after data is received?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B81B7-6C76-4702-8996-27B550499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84B1E-EAB2-42CD-B9B6-512C35AC7E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20392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8CBB-63B3-4DCA-9285-8F1BA946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F526D-EF24-47E9-A566-5886804CB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should be able to:</a:t>
            </a:r>
          </a:p>
          <a:p>
            <a:pPr lvl="1"/>
            <a:r>
              <a:rPr lang="en-US" dirty="0"/>
              <a:t>List FHIR’s interoperability paradigms and explain when each should be used</a:t>
            </a:r>
          </a:p>
          <a:p>
            <a:pPr lvl="1"/>
            <a:r>
              <a:rPr lang="en-US" dirty="0"/>
              <a:t>Give examples of where FHIR can fit in the architectural stack</a:t>
            </a:r>
          </a:p>
          <a:p>
            <a:pPr lvl="1"/>
            <a:r>
              <a:rPr lang="en-US" dirty="0"/>
              <a:t>Identify several FHIR architectural considerations and describe how to address them</a:t>
            </a:r>
          </a:p>
          <a:p>
            <a:pPr lvl="1"/>
            <a:r>
              <a:rPr lang="en-US" b="1" dirty="0"/>
              <a:t>Explain where and how Profiles fit into an architectural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73CC5-8A91-4602-99EB-AB7ED24E8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F8450-BB39-4BDD-AE66-1D1F42BC4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15583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E6B0-1FE4-4EA7-92AF-2AE19144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Now?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2CE81-C57E-46AA-9A39-3A77262582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0416A-5999-43DE-947B-B82EF7E1AE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42869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6B76-8B3E-4FE9-9988-7A8A6006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STU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2EF72-FF69-4AB1-B5F7-0774259419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is a “standard for trial use”</a:t>
            </a:r>
          </a:p>
          <a:p>
            <a:pPr lvl="1"/>
            <a:r>
              <a:rPr lang="en-US" dirty="0"/>
              <a:t>Anything can change – no compatibility promised</a:t>
            </a:r>
          </a:p>
          <a:p>
            <a:pPr lvl="1"/>
            <a:r>
              <a:rPr lang="en-US" dirty="0"/>
              <a:t>Changes driven by implementation feedback</a:t>
            </a:r>
          </a:p>
          <a:p>
            <a:pPr lvl="2"/>
            <a:r>
              <a:rPr lang="en-US" dirty="0"/>
              <a:t>Most changes expected in resources</a:t>
            </a:r>
          </a:p>
          <a:p>
            <a:pPr lvl="2"/>
            <a:r>
              <a:rPr lang="en-US" dirty="0"/>
              <a:t>Already significant implementation experience through reference implementations, connectathons</a:t>
            </a:r>
          </a:p>
          <a:p>
            <a:pPr lvl="1"/>
            <a:r>
              <a:rPr lang="en-US" dirty="0"/>
              <a:t>Some needed resources aren’t yet defined</a:t>
            </a:r>
          </a:p>
          <a:p>
            <a:pPr lvl="2"/>
            <a:r>
              <a:rPr lang="en-US" dirty="0"/>
              <a:t>Outbreak, Public Health Case, etc.</a:t>
            </a:r>
          </a:p>
          <a:p>
            <a:pPr lvl="1"/>
            <a:r>
              <a:rPr lang="en-US" dirty="0"/>
              <a:t>Content will continue to go normative over many years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8DA0C-DECF-4391-8107-733F132F5F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9A64D-6A03-4EC4-87D4-EF7B1206CD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95</a:t>
            </a:fld>
            <a:endParaRPr lang="en-US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21AC7FB-328E-4BD2-94EA-0876436C7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122" y="1238120"/>
            <a:ext cx="1127515" cy="81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6301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6E46-EB08-4FA6-A338-CB35225A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 Strategies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4DABE-C3D0-4728-9646-6E2A703E5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If multiple STU versions could be in play</a:t>
            </a:r>
          </a:p>
          <a:p>
            <a:pPr lvl="1"/>
            <a:r>
              <a:rPr lang="en-US" dirty="0"/>
              <a:t>Distinguish using mime type (with version) or distinct endpoints</a:t>
            </a:r>
          </a:p>
          <a:p>
            <a:pPr lvl="1"/>
            <a:r>
              <a:rPr lang="en-US" dirty="0"/>
              <a:t>Be prepared to transform between versions to move/rename elements or handle syntax changes</a:t>
            </a:r>
          </a:p>
          <a:p>
            <a:r>
              <a:rPr lang="en-US" dirty="0"/>
              <a:t>For missing resources</a:t>
            </a:r>
          </a:p>
          <a:p>
            <a:pPr lvl="1"/>
            <a:r>
              <a:rPr lang="en-US" dirty="0"/>
              <a:t>Use Basic</a:t>
            </a:r>
          </a:p>
          <a:p>
            <a:pPr lvl="1"/>
            <a:r>
              <a:rPr lang="en-US" dirty="0"/>
              <a:t>Create your own custom resource</a:t>
            </a:r>
          </a:p>
          <a:p>
            <a:pPr lvl="2"/>
            <a:r>
              <a:rPr lang="en-US" dirty="0"/>
              <a:t>Non-conformant, but ok during STU in closed community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12441-06D0-4749-9588-7F584B8AD7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73979-421D-45B8-AB90-7304DD6517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96</a:t>
            </a:fld>
            <a:endParaRPr lang="en-US" altLang="en-US" dirty="0"/>
          </a:p>
        </p:txBody>
      </p:sp>
      <p:pic>
        <p:nvPicPr>
          <p:cNvPr id="6" name="Picture 2" descr="C:\Users\office\AppData\Local\Microsoft\Windows\Temporary Internet Files\Content.IE5\5WDXES51\MC900078732[1].wmf">
            <a:extLst>
              <a:ext uri="{FF2B5EF4-FFF2-40B4-BE49-F238E27FC236}">
                <a16:creationId xmlns:a16="http://schemas.microsoft.com/office/drawing/2014/main" id="{4C9F6137-CC14-41AA-A3A8-5BA4C0DB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095" y="2400941"/>
            <a:ext cx="824583" cy="117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5082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2F9B-7D9F-4015-A2D0-30382E8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adoption approaches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291A6-7F91-420E-982A-27BD3EBDE4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Low hanging fruit</a:t>
            </a:r>
          </a:p>
          <a:p>
            <a:pPr lvl="1"/>
            <a:r>
              <a:rPr lang="en-US" dirty="0"/>
              <a:t>Registries</a:t>
            </a:r>
          </a:p>
          <a:p>
            <a:pPr lvl="1"/>
            <a:r>
              <a:rPr lang="en-US" dirty="0"/>
              <a:t>Terminology</a:t>
            </a:r>
          </a:p>
          <a:p>
            <a:pPr lvl="1"/>
            <a:r>
              <a:rPr lang="en-US" dirty="0"/>
              <a:t>MHD (XDS)</a:t>
            </a:r>
          </a:p>
          <a:p>
            <a:pPr lvl="1"/>
            <a:r>
              <a:rPr lang="en-US" dirty="0"/>
              <a:t>CCDA interface</a:t>
            </a:r>
          </a:p>
          <a:p>
            <a:pPr lvl="1"/>
            <a:r>
              <a:rPr lang="en-US" dirty="0"/>
              <a:t>Patient Portals / Mobile Health</a:t>
            </a:r>
          </a:p>
          <a:p>
            <a:pPr lvl="1"/>
            <a:r>
              <a:rPr lang="en-US" dirty="0"/>
              <a:t>Others?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57945-B2B1-4DEE-A16D-AE19909A6D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87F2B-CACA-4CB9-B486-DD8FC1878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97</a:t>
            </a:fld>
            <a:endParaRPr lang="en-US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7178426-9577-4FDA-AB8E-FFD7217DE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138" y="1761661"/>
            <a:ext cx="1000125" cy="135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5505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B923-B81C-487A-9887-081C9978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adoption approaches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E54F-70F5-40B8-96EF-E3F5CB8EE6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Trial &amp; experiment</a:t>
            </a:r>
          </a:p>
          <a:p>
            <a:pPr lvl="1"/>
            <a:r>
              <a:rPr lang="en-US" dirty="0"/>
              <a:t>Green-field</a:t>
            </a:r>
          </a:p>
          <a:p>
            <a:pPr lvl="1"/>
            <a:r>
              <a:rPr lang="en-US" dirty="0"/>
              <a:t>Pilots</a:t>
            </a:r>
          </a:p>
          <a:p>
            <a:pPr lvl="1"/>
            <a:r>
              <a:rPr lang="en-US" dirty="0"/>
              <a:t>“good fit” solutions (mobile, social media)</a:t>
            </a:r>
          </a:p>
          <a:p>
            <a:pPr lvl="1"/>
            <a:r>
              <a:rPr lang="en-US" dirty="0"/>
              <a:t>Elements not standardized elsewhere</a:t>
            </a:r>
          </a:p>
          <a:p>
            <a:pPr lvl="2"/>
            <a:r>
              <a:rPr lang="en-US" dirty="0"/>
              <a:t>Questionnaire, </a:t>
            </a:r>
            <a:r>
              <a:rPr lang="en-US" dirty="0" err="1"/>
              <a:t>ConceptMap</a:t>
            </a:r>
            <a:r>
              <a:rPr lang="en-US" dirty="0"/>
              <a:t>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63FA6-1E04-4B94-9BBC-5E9AE41BAD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16EFD-016B-4B6F-B8AB-EF44F65C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98</a:t>
            </a:fld>
            <a:endParaRPr lang="en-US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3D6880E-BD85-4476-B9B9-3D2CB857A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03" y="2889599"/>
            <a:ext cx="1322784" cy="135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0531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6095-A3B9-41C2-AD93-ACE5F807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adoption approaches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E8EC3-743A-4A21-8F45-87F616530D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Deep dive</a:t>
            </a:r>
          </a:p>
          <a:p>
            <a:pPr lvl="1"/>
            <a:r>
              <a:rPr lang="en-US" dirty="0"/>
              <a:t>For the brave</a:t>
            </a:r>
          </a:p>
          <a:p>
            <a:pPr lvl="1"/>
            <a:r>
              <a:rPr lang="en-US" dirty="0"/>
              <a:t>May be premature during STU period, given that specification is likely to change</a:t>
            </a:r>
          </a:p>
          <a:p>
            <a:pPr lvl="1"/>
            <a:r>
              <a:rPr lang="en-US" dirty="0"/>
              <a:t>Ability to adapt to change is essential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100DF-C093-4C72-A747-ED9401A5F9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DB34C-A8C6-44DD-A144-88B5FCC17C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99</a:t>
            </a:fld>
            <a:endParaRPr lang="en-US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461A6AB-6013-4158-830E-798CB62A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78" y="2647144"/>
            <a:ext cx="1522809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10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5648</TotalTime>
  <Words>9619</Words>
  <Application>Microsoft Office PowerPoint</Application>
  <PresentationFormat>On-screen Show (16:9)</PresentationFormat>
  <Paragraphs>1112</Paragraphs>
  <Slides>108</Slides>
  <Notes>2</Notes>
  <HiddenSlides>13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Arial</vt:lpstr>
      <vt:lpstr>Calibri</vt:lpstr>
      <vt:lpstr>Courier New</vt:lpstr>
      <vt:lpstr>Franklin Gothic Book</vt:lpstr>
      <vt:lpstr>Souce Sans Pro</vt:lpstr>
      <vt:lpstr>Wingdings</vt:lpstr>
      <vt:lpstr>Office Theme</vt:lpstr>
      <vt:lpstr>Designing and Architecting FHIR Solutions</vt:lpstr>
      <vt:lpstr>Who am I?</vt:lpstr>
      <vt:lpstr>This presentation</vt:lpstr>
      <vt:lpstr>Learning Objectives</vt:lpstr>
      <vt:lpstr>Level Setting</vt:lpstr>
      <vt:lpstr>Agenda</vt:lpstr>
      <vt:lpstr>Agenda</vt:lpstr>
      <vt:lpstr>What Paradigm?</vt:lpstr>
      <vt:lpstr>Paradigms</vt:lpstr>
      <vt:lpstr>REST</vt:lpstr>
      <vt:lpstr>FHIR REST URLs</vt:lpstr>
      <vt:lpstr>Example operations</vt:lpstr>
      <vt:lpstr>When to use REST?</vt:lpstr>
      <vt:lpstr>When to avoid REST?</vt:lpstr>
      <vt:lpstr>Documents</vt:lpstr>
      <vt:lpstr>Documents – are bundles</vt:lpstr>
      <vt:lpstr>When to use Documents?</vt:lpstr>
      <vt:lpstr>When avoid Documents?</vt:lpstr>
      <vt:lpstr>Messages</vt:lpstr>
      <vt:lpstr>Messages – are bundles</vt:lpstr>
      <vt:lpstr>When to use Messaging?</vt:lpstr>
      <vt:lpstr>When to avoid Messaging?</vt:lpstr>
      <vt:lpstr>Other</vt:lpstr>
      <vt:lpstr>When to use other paradigms?</vt:lpstr>
      <vt:lpstr>When not to use ‘other’?</vt:lpstr>
      <vt:lpstr>Paradigm guidance</vt:lpstr>
      <vt:lpstr>Combining paradigms</vt:lpstr>
      <vt:lpstr>Caveats with combining paradigms</vt:lpstr>
      <vt:lpstr>Apply it</vt:lpstr>
      <vt:lpstr>Learning Objectives</vt:lpstr>
      <vt:lpstr>FHIR Architecture Approaches</vt:lpstr>
      <vt:lpstr>Exchange options</vt:lpstr>
      <vt:lpstr>Repository model</vt:lpstr>
      <vt:lpstr>Beyond Exchange</vt:lpstr>
      <vt:lpstr>Overview of a server</vt:lpstr>
      <vt:lpstr>From wire to store</vt:lpstr>
      <vt:lpstr>SMART on FHIR</vt:lpstr>
      <vt:lpstr>CDS Hooks</vt:lpstr>
      <vt:lpstr>Architectures</vt:lpstr>
      <vt:lpstr>Bottom Line</vt:lpstr>
      <vt:lpstr>Learning Objectives</vt:lpstr>
      <vt:lpstr>FHIR Features</vt:lpstr>
      <vt:lpstr>FHIR Features</vt:lpstr>
      <vt:lpstr>Narrative</vt:lpstr>
      <vt:lpstr>Narrative</vt:lpstr>
      <vt:lpstr>Narrative decisions (cont’d)</vt:lpstr>
      <vt:lpstr>Narrative decisions (cont’d)</vt:lpstr>
      <vt:lpstr>Extensions</vt:lpstr>
      <vt:lpstr>Extensions (cont’d)</vt:lpstr>
      <vt:lpstr>Extension decisions</vt:lpstr>
      <vt:lpstr>Extension decisions (cont’d)</vt:lpstr>
      <vt:lpstr>Extension decisions (cont’d)</vt:lpstr>
      <vt:lpstr>Extension decisions (cont’d)</vt:lpstr>
      <vt:lpstr>Modifier Extensions</vt:lpstr>
      <vt:lpstr>Modifier Extension decisions</vt:lpstr>
      <vt:lpstr>Versions</vt:lpstr>
      <vt:lpstr>Versions (cont’d)</vt:lpstr>
      <vt:lpstr>Pop Quiz</vt:lpstr>
      <vt:lpstr>Tags</vt:lpstr>
      <vt:lpstr>Tags (cont’d)</vt:lpstr>
      <vt:lpstr>Tag decisions</vt:lpstr>
      <vt:lpstr>Syntaxes</vt:lpstr>
      <vt:lpstr>Syntaxes (cont’d)</vt:lpstr>
      <vt:lpstr>Syntax decisions</vt:lpstr>
      <vt:lpstr>Signatures</vt:lpstr>
      <vt:lpstr>Reference library</vt:lpstr>
      <vt:lpstr>Reference library decisions</vt:lpstr>
      <vt:lpstr>Conformance resources</vt:lpstr>
      <vt:lpstr>Conformance resources (cont’d)</vt:lpstr>
      <vt:lpstr>Bundles</vt:lpstr>
      <vt:lpstr>Bundles (cont’d)</vt:lpstr>
      <vt:lpstr>Bundle decisions</vt:lpstr>
      <vt:lpstr>Bundle decisions (cont’d)</vt:lpstr>
      <vt:lpstr>Apply it</vt:lpstr>
      <vt:lpstr>Additional Considerations</vt:lpstr>
      <vt:lpstr>Additional Considerations</vt:lpstr>
      <vt:lpstr>Resolving identity</vt:lpstr>
      <vt:lpstr>Resolving identity (cont’d)</vt:lpstr>
      <vt:lpstr>Missing data</vt:lpstr>
      <vt:lpstr>Looping</vt:lpstr>
      <vt:lpstr>Variable Server capabilities</vt:lpstr>
      <vt:lpstr>Variable Server capabilities (cont’d)</vt:lpstr>
      <vt:lpstr>Prohibiting data elements</vt:lpstr>
      <vt:lpstr>Interoperating with legacy</vt:lpstr>
      <vt:lpstr>Learning Objectives</vt:lpstr>
      <vt:lpstr>Profiled FHIR</vt:lpstr>
      <vt:lpstr>Profile-less FHIR</vt:lpstr>
      <vt:lpstr>Profile Uses</vt:lpstr>
      <vt:lpstr>Profiled Observation (Blood Pressure)</vt:lpstr>
      <vt:lpstr>Profiles to guide behavior</vt:lpstr>
      <vt:lpstr>Simultaneous profiles</vt:lpstr>
      <vt:lpstr>Declaring profiles</vt:lpstr>
      <vt:lpstr>Learning Objectives</vt:lpstr>
      <vt:lpstr>What Now?</vt:lpstr>
      <vt:lpstr>Dealing with STU</vt:lpstr>
      <vt:lpstr>STU Strategies</vt:lpstr>
      <vt:lpstr>FHIR adoption approaches</vt:lpstr>
      <vt:lpstr>FHIR adoption approaches (cont’d)</vt:lpstr>
      <vt:lpstr>FHIR adoption approaches (cont’d)</vt:lpstr>
      <vt:lpstr>FHIR adoption approaches (cont’d)</vt:lpstr>
      <vt:lpstr>Estimating</vt:lpstr>
      <vt:lpstr>Skill requirements</vt:lpstr>
      <vt:lpstr>Considerations</vt:lpstr>
      <vt:lpstr>Time-points for re-evaluation</vt:lpstr>
      <vt:lpstr>Resources https://confluence.hl7.org/display/FHIR</vt:lpstr>
      <vt:lpstr>Next steps for you</vt:lpstr>
      <vt:lpstr>Education opportunities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268</cp:revision>
  <dcterms:created xsi:type="dcterms:W3CDTF">2019-03-22T18:05:01Z</dcterms:created>
  <dcterms:modified xsi:type="dcterms:W3CDTF">2020-03-11T23:43:57Z</dcterms:modified>
</cp:coreProperties>
</file>