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451" r:id="rId2"/>
    <p:sldId id="455" r:id="rId3"/>
    <p:sldId id="465" r:id="rId4"/>
    <p:sldId id="456" r:id="rId5"/>
    <p:sldId id="457" r:id="rId6"/>
    <p:sldId id="485" r:id="rId7"/>
    <p:sldId id="691" r:id="rId8"/>
    <p:sldId id="692" r:id="rId9"/>
    <p:sldId id="460" r:id="rId10"/>
    <p:sldId id="575" r:id="rId11"/>
    <p:sldId id="580" r:id="rId12"/>
    <p:sldId id="581" r:id="rId13"/>
    <p:sldId id="582" r:id="rId14"/>
    <p:sldId id="576" r:id="rId15"/>
    <p:sldId id="470" r:id="rId16"/>
    <p:sldId id="353" r:id="rId17"/>
    <p:sldId id="420" r:id="rId18"/>
    <p:sldId id="583" r:id="rId19"/>
    <p:sldId id="603" r:id="rId20"/>
    <p:sldId id="604" r:id="rId21"/>
    <p:sldId id="605" r:id="rId22"/>
    <p:sldId id="584" r:id="rId23"/>
    <p:sldId id="585" r:id="rId24"/>
    <p:sldId id="381" r:id="rId25"/>
    <p:sldId id="389" r:id="rId26"/>
    <p:sldId id="526" r:id="rId27"/>
    <p:sldId id="527" r:id="rId28"/>
    <p:sldId id="695" r:id="rId29"/>
    <p:sldId id="338" r:id="rId30"/>
    <p:sldId id="462" r:id="rId31"/>
    <p:sldId id="522" r:id="rId32"/>
    <p:sldId id="382" r:id="rId33"/>
    <p:sldId id="385" r:id="rId34"/>
    <p:sldId id="359" r:id="rId35"/>
    <p:sldId id="386" r:id="rId36"/>
    <p:sldId id="523" r:id="rId37"/>
    <p:sldId id="524" r:id="rId38"/>
    <p:sldId id="383" r:id="rId39"/>
    <p:sldId id="433" r:id="rId40"/>
    <p:sldId id="467" r:id="rId41"/>
    <p:sldId id="525" r:id="rId42"/>
    <p:sldId id="694" r:id="rId43"/>
    <p:sldId id="607" r:id="rId44"/>
    <p:sldId id="535" r:id="rId45"/>
    <p:sldId id="708" r:id="rId46"/>
    <p:sldId id="555" r:id="rId47"/>
    <p:sldId id="536" r:id="rId48"/>
    <p:sldId id="644" r:id="rId49"/>
    <p:sldId id="645" r:id="rId50"/>
    <p:sldId id="612" r:id="rId51"/>
    <p:sldId id="529" r:id="rId52"/>
    <p:sldId id="532" r:id="rId53"/>
    <p:sldId id="531" r:id="rId54"/>
    <p:sldId id="533" r:id="rId55"/>
    <p:sldId id="618" r:id="rId56"/>
    <p:sldId id="545" r:id="rId57"/>
    <p:sldId id="546" r:id="rId58"/>
    <p:sldId id="547" r:id="rId59"/>
    <p:sldId id="548" r:id="rId60"/>
    <p:sldId id="549" r:id="rId61"/>
    <p:sldId id="550" r:id="rId62"/>
    <p:sldId id="551" r:id="rId63"/>
    <p:sldId id="552" r:id="rId64"/>
    <p:sldId id="706" r:id="rId65"/>
    <p:sldId id="637" r:id="rId66"/>
    <p:sldId id="638" r:id="rId67"/>
    <p:sldId id="639" r:id="rId68"/>
    <p:sldId id="640" r:id="rId69"/>
    <p:sldId id="641" r:id="rId70"/>
    <p:sldId id="642" r:id="rId71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62"/>
    <p:restoredTop sz="94663"/>
  </p:normalViewPr>
  <p:slideViewPr>
    <p:cSldViewPr snapToGrid="0" snapToObjects="1">
      <p:cViewPr varScale="1">
        <p:scale>
          <a:sx n="138" d="100"/>
          <a:sy n="138" d="100"/>
        </p:scale>
        <p:origin x="192" y="6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4/24/24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4/24/24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725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872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4963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23F303CC-BC6F-44EE-9A09-81F690F71D2E}" type="datetime1">
              <a:rPr lang="en-US" altLang="en-US" smtClean="0"/>
              <a:t>4/24/24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B2CDF0B0-A759-4719-BF33-87C7C8CE7ED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08519" y="3137003"/>
            <a:ext cx="2299496" cy="55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3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6714379B-79D8-4E01-A174-5D4B00882B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2" y="2842625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sz="135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4644583"/>
            <a:ext cx="628650" cy="22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167594"/>
            <a:ext cx="8352928" cy="108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3" y="627534"/>
            <a:ext cx="6624736" cy="1944216"/>
          </a:xfrm>
        </p:spPr>
        <p:txBody>
          <a:bodyPr/>
          <a:lstStyle>
            <a:lvl1pPr algn="ctr">
              <a:defRPr sz="42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3" y="4288319"/>
            <a:ext cx="792088" cy="5940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4049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5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5104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9493"/>
            <a:ext cx="6966000" cy="86400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3468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632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20" y="4174495"/>
            <a:ext cx="1008112" cy="70207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C108A-7415-F748-BC28-935EE8FA8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571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397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760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20592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8016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791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CBE59F13-943D-4C46-A00E-418D8CC1FF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7493067" y="4749980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33716" y="4776836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ACB66CF8-832C-4CE1-9A73-924AF46E47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809382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 descr="A picture containing clipart&#10;&#10;Description automatically generated">
            <a:extLst>
              <a:ext uri="{FF2B5EF4-FFF2-40B4-BE49-F238E27FC236}">
                <a16:creationId xmlns:a16="http://schemas.microsoft.com/office/drawing/2014/main" id="{A25728B7-8FFE-40C0-AB9D-40D2DD1AC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280160"/>
            <a:ext cx="8228883" cy="329184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3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64BF9242-E8C9-4014-A4C2-51663B50DF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D1FC6923-967C-4866-ADFC-41A7D0559F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527046"/>
            <a:ext cx="5405424" cy="276331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 descr="A picture containing clipart&#10;&#10;Description automatically generated">
            <a:extLst>
              <a:ext uri="{FF2B5EF4-FFF2-40B4-BE49-F238E27FC236}">
                <a16:creationId xmlns:a16="http://schemas.microsoft.com/office/drawing/2014/main" id="{49C06DB7-30F5-4F0E-9F86-4F4CFAE6B0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4/24/24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703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7" r:id="rId16"/>
    <p:sldLayoutId id="2147483699" r:id="rId17"/>
    <p:sldLayoutId id="2147483700" r:id="rId18"/>
    <p:sldLayoutId id="2147483701" r:id="rId19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baseR4/Observation?code=3141-9" TargetMode="External"/><Relationship Id="rId2" Type="http://schemas.openxmlformats.org/officeDocument/2006/relationships/hyperlink" Target="https://fhir.hausamconsulting.com/r4/Condition?code=http%3A%2F%2Fsnomed.info%2Fsct%7C38341003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AllergyIntolerance?code=%7Callergy4387" TargetMode="External"/><Relationship Id="rId2" Type="http://schemas.openxmlformats.org/officeDocument/2006/relationships/hyperlink" Target="http://hapi.fhir.org/baseR4/AllergyIntolerance?code=http%3A%2F%2Fsnomed.info%2Fsct%7C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baseR4/Condition?code%3Atext=angin" TargetMode="External"/><Relationship Id="rId2" Type="http://schemas.openxmlformats.org/officeDocument/2006/relationships/hyperlink" Target="http://hapi.fhir.org/baseR4/Condition?code%3Atext=angina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fhir.hausamconsulting.com/r4/Condition?severity%3Anot=255604002" TargetMode="External"/><Relationship Id="rId4" Type="http://schemas.openxmlformats.org/officeDocument/2006/relationships/hyperlink" Target="http://hapi.fhir.org/baseR4/AllergyIntolerance?code%3Atext=ibuprofen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upper-respiratory-infection/$expand" TargetMode="External"/><Relationship Id="rId2" Type="http://schemas.openxmlformats.org/officeDocument/2006/relationships/hyperlink" Target="https://fhir.hausamconsulting.com/r4/ValueSet/upper-respiratory-infection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test.fhir.org/r3/Condition?code:in=http://hl7.org/fhir/ValueSet/condition-code" TargetMode="External"/><Relationship Id="rId4" Type="http://schemas.openxmlformats.org/officeDocument/2006/relationships/hyperlink" Target="https://fhir.hausamconsulting.com/r4/Condition?code%3Ain=http%3A%2F%2Fexample.org%2Fvs%2Fupper-respiratory-infection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fhir.hausamconsulting.com/r4/Condition?code%3Anot-in=http%3A%2F%2Fexample.org%2Fvs%2Fupper-respiratory-infection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Condition?code%3Aabove=http%3A%2F%2Fsnomed.info%2Fsct%7C1481000119100" TargetMode="External"/><Relationship Id="rId2" Type="http://schemas.openxmlformats.org/officeDocument/2006/relationships/hyperlink" Target="https://fhir.hausamconsulting.com/r4/Condition?code%3Abelow=http%3A%2F%2Fsnomed.info%2Fsct%7C73211009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Condition?code%3Abelow=http%3A%2F%2Fsnomed.info%2Fsct%7C73211009&amp;_count=5" TargetMode="External"/><Relationship Id="rId2" Type="http://schemas.openxmlformats.org/officeDocument/2006/relationships/hyperlink" Target="http://hl7.org/fhir/search.html#count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blob/master/presentations/2024-04%20Webinars/FHIR-Terminology-Part-2-2024-04-24.pptx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procedure-category/$expand" TargetMode="External"/><Relationship Id="rId2" Type="http://schemas.openxmlformats.org/officeDocument/2006/relationships/hyperlink" Target="https://fhir.hausamconsulting.com/r4/ValueSet/procedure-category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observation-category" TargetMode="External"/><Relationship Id="rId2" Type="http://schemas.openxmlformats.org/officeDocument/2006/relationships/hyperlink" Target="http://test.fhir.org/r3/ValueSet/condition-category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fhir.hausamconsulting.com/r4/ValueSet/route-codes/$expand" TargetMode="External"/><Relationship Id="rId5" Type="http://schemas.openxmlformats.org/officeDocument/2006/relationships/hyperlink" Target="https://fhir.hausamconsulting.com/r4/ValueSet/route-codes" TargetMode="External"/><Relationship Id="rId4" Type="http://schemas.openxmlformats.org/officeDocument/2006/relationships/hyperlink" Target="https://fhir.hausamconsulting.com/r4/ValueSet/observation-category/$expand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route-codes/$expand?count=10&amp;offset=10" TargetMode="External"/><Relationship Id="rId2" Type="http://schemas.openxmlformats.org/officeDocument/2006/relationships/hyperlink" Target="https://fhir.hausamconsulting.com/r4/ValueSet/route-codes/$expand?count=10&amp;offset=0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route-codes/$expand?filter=intrales" TargetMode="External"/><Relationship Id="rId2" Type="http://schemas.openxmlformats.org/officeDocument/2006/relationships/hyperlink" Target="https://fhir.hausamconsulting.com/r4/ValueSet/route-codes/$expand?filter=intra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ontoserver.csiro.au/docs/6/ext-r5-preadopt-exp.html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R4B/" TargetMode="External"/><Relationship Id="rId2" Type="http://schemas.openxmlformats.org/officeDocument/2006/relationships/hyperlink" Target="https://hl7.org/fhir/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$expand?url=http%3A%2F%2Fhl7.org%2Ffhir%2FValueSet%2Fcondition-category" TargetMode="External"/><Relationship Id="rId2" Type="http://schemas.openxmlformats.org/officeDocument/2006/relationships/hyperlink" Target="https://fhir.hausamconsulting.com/r4/ValueSet?url=http%3A%2F%2Fhl7.org%2Ffhir%2FValueSet%2Fcondition-category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fhir.hausamconsulting.com/r4/ValueSet/$validate-code?url=http%3A%2F%2Fhl7.org%2Ffhir%2FValueSet%2Fcondition-category&amp;system=http%3A%2F%2Fterminology.hl7.org%2FCodeSystem%2Fcondition-category&amp;code=problem-list-item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deSystem/$validate-code?system=http%3A%2F%2Fsnomed.info%2Fsct&amp;code=233604007&amp;_format=json&amp;_pretty=true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/CodeSystem/$lookup?system=http%3A%2F%2Fsnomed.info%2Fsct&amp;code=233604007" TargetMode="External"/><Relationship Id="rId2" Type="http://schemas.openxmlformats.org/officeDocument/2006/relationships/hyperlink" Target="https://fhir.hausamconsulting.com/r4/CodeSystem/$lookup?system=http%3A%2F%2Fsnomed.info%2Fsct&amp;code=233604007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CodeSystem/$lookup?system=http%3A%2F%2Fsnomed.info%2Fsct&amp;code=233604007&amp;_format=json&amp;_pretty=true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CodeSystem/$subsumes?system=http%3A%2F%2Fsnomed.info%2Fsct&amp;codeA=235856003&amp;codeB=3738000" TargetMode="External"/><Relationship Id="rId2" Type="http://schemas.openxmlformats.org/officeDocument/2006/relationships/hyperlink" Target="https://fhir.hausamconsulting.com/r4/CodeSystem/$subsumes?system=http%3A%2F%2Fsnomed.info%2Fsct&amp;codeA=3738000&amp;codeB=235856003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fhir.hausamconsulting.com/r4/CodeSystem/$subsumes?system=http%3A%2F%2Fsnomed.info%2Fsct&amp;codeA=83072009&amp;codeB=3738000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$subsumes?system=http%3A%2F%2Fsnomed.info%2Fsct&amp;codeA=3738000&amp;codeB=3738000&amp;_format=json&amp;_pretty=true" TargetMode="External"/><Relationship Id="rId2" Type="http://schemas.openxmlformats.org/officeDocument/2006/relationships/hyperlink" Target="https://fhir.hausamconsulting.com/r4/CodeSystem/$subsumes?system=http%3A%2F%2Fsnomed.info%2Fsct&amp;codeA=3738000&amp;codeB=3738000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fhir.hausamconsulting.com/r4/CodeSystem/$subsumes?system=http://snomed.info/sct&amp;codeA=3738000&amp;codeB=3738000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$subsumes?system=http://snomed.info/sct&amp;codeA=3738000&amp;codeB=3738000%20&amp;_format=json&amp;_pretty=true" TargetMode="External"/><Relationship Id="rId2" Type="http://schemas.openxmlformats.org/officeDocument/2006/relationships/hyperlink" Target="http://tx.fhir.org/r4/CodeSystem/$subsumes?system=http%3A%2F%2Fsnomed.info%2Fsct&amp;codeA=3738000&amp;codeB=3738000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nowstorm.ihtsdotools.org/fhir/CodeSystem/$subsumes?system=http%3A%2F%2Fsnomed.info%2Fsct&amp;codeA=3738000&amp;codeB=3738000&amp;_format=json&amp;_pretty=true" TargetMode="External"/><Relationship Id="rId4" Type="http://schemas.openxmlformats.org/officeDocument/2006/relationships/hyperlink" Target="https://r4.ontoserver.csiro.au/fhir/CodeSystem/$subsumes?system=http%3A%2F%2Fsnomed.info%2Fsct&amp;codeA=3738000&amp;codeB=3738000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?source=http%3A%2F%2Fhl7.org%2Ffhir%2FValueSet%2Faddress-use&amp;target=http%3A%2F%2Fterminology.hl7.org%2FValueSet%2Fv3-AddressUse&amp;_format=json&amp;_pretty=true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/$translate?system=http%3A%2F%2Fhl7.org%2Ffhir%2Faddress-use&amp;code=home&amp;source=http%3A%2F%2Fhl7.org%2Ffhir%2FValueSet%2Faddress-use&amp;target=http%3A%2F%2Fterminology.hl7.org%2FValueSet%2Fv3-AddressUse&amp;_format=json&amp;_pretty=true" TargetMode="Externa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/$translate?system=http%3A%2F%2Fhl7.org%2Ffhir%2Faddress-use&amp;code=old&amp;source=http%3A%2F%2Fhl7.org%2Ffhir%2FValueSet%2Faddress-use&amp;target=http%3A%2F%2Fterminology.hl7.org%2FValueSet%2Fv3-AddressUse&amp;_format=json&amp;_pretty=true" TargetMode="Externa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ihtsdotools.org/display/DOCECL" TargetMode="Externa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hl7.org/fhir/R4B/snomedct.html#4.3.1.0.8.3" TargetMode="External"/><Relationship Id="rId2" Type="http://schemas.openxmlformats.org/officeDocument/2006/relationships/hyperlink" Target="https://terminology.hl7.org/SNOMEDCT.html#snomed-ct-expressions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browser.ihtsdotools.org/" TargetMode="External"/><Relationship Id="rId4" Type="http://schemas.openxmlformats.org/officeDocument/2006/relationships/hyperlink" Target="https://terminology.hl7.org/SNOMEDCT.html#snomed-ct-implicit-value-sets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ontoserver.csiro.au/vstool" TargetMode="External"/><Relationship Id="rId2" Type="http://schemas.openxmlformats.org/officeDocument/2006/relationships/hyperlink" Target="https://ontoserver.csiro.au/shrimp/ecl/" TargetMode="Externa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hyperlink" Target="https://build.fhir.org/ig/HL7/fhir-ips/ValueSet-procedures-snomed-ct-ips-free-set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ology.hl7.org/SNOMEDCT.html#snomed-ct-implicit-value-sets" TargetMode="External"/><Relationship Id="rId2" Type="http://schemas.openxmlformats.org/officeDocument/2006/relationships/hyperlink" Target="https://hl7.org/fhir/valueset.html#implicit" TargetMode="Externa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ology.hl7.org/SNOMEDCT.html#snomed-ct-implicit-value-sets" TargetMode="Externa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/ValueSet/$expand?url=http%3A%2F%2Fsnomed.info%2Fsct%3Ffhir_vs=isa%2F233604007" TargetMode="External"/><Relationship Id="rId2" Type="http://schemas.openxmlformats.org/officeDocument/2006/relationships/hyperlink" Target="https://r4.ontoserver.csiro.au/fhir/ValueSet/$expand?url=http%3A%2F%2Fsnomed.info%2Fsct%3Ffhir_vs=isa%2F233604007&amp;_format=json&amp;_pretty=true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ValueSet/$expand?url=http%3A%2F%2Fsnomed.info%2Fsct%3Ffhir_vs=isa%2F233604007&amp;_format=json&amp;_pretty=true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r4.ontoserver.csiro.au/fhir/ValueSet/$expand?url=http%3A%2F%2Fsnomed.info%2Fsct%2F900000000000207008%2Fversion%2F20220731%3Ffhir_vs%3Decl%2F%3C%20233604007%20%7CPneumonia%20%28disorder%29%7C&amp;_format=json&amp;_pretty=true" TargetMode="Externa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codesystem.html#fragments" TargetMode="External"/><Relationship Id="rId2" Type="http://schemas.openxmlformats.org/officeDocument/2006/relationships/hyperlink" Target="http://hl7.org/fhir/codesystem.html#supplements" TargetMode="Externa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datatypes.html#Coding" TargetMode="Externa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bundle-type-german?_format=json&amp;_pretty=true" TargetMode="External"/><Relationship Id="rId2" Type="http://schemas.openxmlformats.org/officeDocument/2006/relationships/hyperlink" Target="https://terminz.azurewebsites.net/fhir/CodeSystem/bundle-type?_format=json&amp;_pretty=true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CodeSystem?supplements=http://hl7.org/fhir/bundle-type&amp;_format=json&amp;_pretty=tru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ValueSet/Bundle-Type-supplemented/$expand?_format=json&amp;_pretty=true" TargetMode="External"/><Relationship Id="rId2" Type="http://schemas.openxmlformats.org/officeDocument/2006/relationships/hyperlink" Target="https://terminz.azurewebsites.net/fhir/ValueSet/Bundle-Type-supplemented?_format=json&amp;_pretty=true" TargetMode="Externa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fhir.org/#narrow/stream/179202-terminology/topic/Designations.20from.20code.20system.20supplements.20in.20Coding.2Edisplay.3F" TargetMode="External"/><Relationship Id="rId2" Type="http://schemas.openxmlformats.org/officeDocument/2006/relationships/hyperlink" Target="https://chat.fhir.org/#narrow/stream/179202-terminology/topic/Behaviour.20of.20CodeSystem.20operations.20with.20supplements" TargetMode="Externa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fhir.org/#narrow/stream/179202-terminology/topic/Fragment.20.2F.20Example.20expansions" TargetMode="External"/><Relationship Id="rId2" Type="http://schemas.openxmlformats.org/officeDocument/2006/relationships/hyperlink" Target="http://hl7.org/fhir/valueset-ucum-common.html" TargetMode="Externa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" TargetMode="External"/><Relationship Id="rId2" Type="http://schemas.openxmlformats.org/officeDocument/2006/relationships/hyperlink" Target="http://tx.fhir.or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r4.ontoserver.csiro.au/fhir" TargetMode="External"/><Relationship Id="rId5" Type="http://schemas.openxmlformats.org/officeDocument/2006/relationships/hyperlink" Target="https://stu3.ontoserver.csiro.au/fhir" TargetMode="External"/><Relationship Id="rId4" Type="http://schemas.openxmlformats.org/officeDocument/2006/relationships/hyperlink" Target="https://ontoserver.csiro.au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" TargetMode="External"/><Relationship Id="rId2" Type="http://schemas.openxmlformats.org/officeDocument/2006/relationships/hyperlink" Target="https://cts.nlm.nih.gov/fhir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nfluence.hl7.org/display/FHIR/Public+Test+Servers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clinfhir.com/valuesetCreator.html" TargetMode="External"/><Relationship Id="rId2" Type="http://schemas.openxmlformats.org/officeDocument/2006/relationships/hyperlink" Target="http://clinfhir.com/codeSystem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getpostman.com/" TargetMode="External"/><Relationship Id="rId4" Type="http://schemas.openxmlformats.org/officeDocument/2006/relationships/hyperlink" Target="http://clinfhir.com/query.html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ontoserver.csiro.au/vstool" TargetMode="External"/><Relationship Id="rId2" Type="http://schemas.openxmlformats.org/officeDocument/2006/relationships/hyperlink" Target="http://ontoserver.csiro.au/shrimp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healthintersections.com.au/FhirServer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mailto:rrhausam@gmail.com" TargetMode="External"/><Relationship Id="rId2" Type="http://schemas.openxmlformats.org/officeDocument/2006/relationships/hyperlink" Target="https://chat.fhir.org/#narrow/stream/terminology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616E-F8D3-3B42-BCAD-971522D05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HL7</a:t>
            </a:r>
            <a:r>
              <a:rPr lang="en-US" sz="3200" baseline="30000" dirty="0"/>
              <a:t>®</a:t>
            </a:r>
            <a:r>
              <a:rPr lang="en-US" sz="3200" dirty="0"/>
              <a:t> FHIR</a:t>
            </a:r>
            <a:r>
              <a:rPr lang="en-US" sz="3200" baseline="30000" dirty="0"/>
              <a:t>® </a:t>
            </a:r>
            <a:r>
              <a:rPr lang="en-US" sz="3200" dirty="0"/>
              <a:t>Terminology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4A92B-043F-4445-A012-E550D1324F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1099" y="3721208"/>
            <a:ext cx="4729161" cy="412750"/>
          </a:xfrm>
        </p:spPr>
        <p:txBody>
          <a:bodyPr/>
          <a:lstStyle/>
          <a:p>
            <a:r>
              <a:rPr lang="en-US" dirty="0"/>
              <a:t>Rob Hausam MD</a:t>
            </a:r>
          </a:p>
          <a:p>
            <a:br>
              <a:rPr lang="en-US" dirty="0"/>
            </a:br>
            <a:r>
              <a:rPr lang="en-US" dirty="0"/>
              <a:t>Part 2 – Searching and Services, Advanced Topics (initial exploration)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38F07-F27A-154F-B666-A710E361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004765-DE8A-D541-BF05-A0DEDC59E7D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2"/>
            <a:ext cx="3304273" cy="242085"/>
          </a:xfrm>
        </p:spPr>
        <p:txBody>
          <a:bodyPr/>
          <a:lstStyle/>
          <a:p>
            <a:r>
              <a:rPr lang="en-US" dirty="0"/>
              <a:t>2024-04-24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696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Some Terminology-based searching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6128C-A88F-2644-84D0-6226827A29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0818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Token</a:t>
            </a:r>
          </a:p>
          <a:p>
            <a:pPr lvl="1"/>
            <a:r>
              <a:rPr lang="en-CA" dirty="0"/>
              <a:t>Exact match: </a:t>
            </a:r>
            <a:r>
              <a:rPr lang="en-CA" dirty="0" err="1"/>
              <a:t>system|code</a:t>
            </a:r>
            <a:br>
              <a:rPr lang="en-CA" dirty="0"/>
            </a:br>
            <a:r>
              <a:rPr lang="en-CA" dirty="0"/>
              <a:t>(SNOMED CT|</a:t>
            </a:r>
            <a:r>
              <a:rPr lang="en-US" dirty="0"/>
              <a:t>Hypertensive disorder</a:t>
            </a:r>
            <a:r>
              <a:rPr lang="en-CA" dirty="0"/>
              <a:t>)</a:t>
            </a:r>
          </a:p>
          <a:p>
            <a:pPr lvl="2"/>
            <a:r>
              <a:rPr lang="en-CA" dirty="0">
                <a:hlinkClick r:id="rId2"/>
              </a:rPr>
              <a:t>https://fhir.hausamconsulting.com/r4/Condition?</a:t>
            </a:r>
            <a:r>
              <a:rPr lang="en-CA" i="1" dirty="0">
                <a:hlinkClick r:id="rId2"/>
              </a:rPr>
              <a:t>code=http://snomed.info/sct|38341003</a:t>
            </a:r>
            <a:endParaRPr lang="en-CA" i="1" dirty="0"/>
          </a:p>
          <a:p>
            <a:pPr lvl="1"/>
            <a:r>
              <a:rPr lang="en-CA" dirty="0"/>
              <a:t>Code, any system: code</a:t>
            </a:r>
            <a:br>
              <a:rPr lang="en-CA" dirty="0"/>
            </a:br>
            <a:r>
              <a:rPr lang="en-CA" dirty="0"/>
              <a:t>(LOINC </a:t>
            </a:r>
            <a:r>
              <a:rPr lang="en-US" dirty="0"/>
              <a:t>Body weight Measured</a:t>
            </a:r>
            <a:r>
              <a:rPr lang="en-CA" dirty="0"/>
              <a:t>)</a:t>
            </a:r>
          </a:p>
          <a:p>
            <a:pPr lvl="2"/>
            <a:r>
              <a:rPr lang="en-CA" dirty="0">
                <a:hlinkClick r:id="rId3"/>
              </a:rPr>
              <a:t>http://hapi.fhir.org/baseR4/Observation?code=3141-9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1783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Token</a:t>
            </a:r>
          </a:p>
          <a:p>
            <a:pPr lvl="1"/>
            <a:r>
              <a:rPr lang="en-CA" dirty="0"/>
              <a:t>System, any code: system|</a:t>
            </a:r>
            <a:br>
              <a:rPr lang="en-CA" dirty="0"/>
            </a:br>
            <a:r>
              <a:rPr lang="en-CA" dirty="0"/>
              <a:t>(SNOMED CT)</a:t>
            </a:r>
          </a:p>
          <a:p>
            <a:pPr lvl="2"/>
            <a:r>
              <a:rPr lang="en-CA" dirty="0">
                <a:hlinkClick r:id="rId2"/>
              </a:rPr>
              <a:t>http://hapi.fhir.org/baseR4/AllergyIntolerance?</a:t>
            </a:r>
            <a:r>
              <a:rPr lang="en-CA" i="1" dirty="0">
                <a:hlinkClick r:id="rId2"/>
              </a:rPr>
              <a:t>code=http://snomed.info/sct|</a:t>
            </a:r>
            <a:endParaRPr lang="en-CA" i="1" dirty="0"/>
          </a:p>
          <a:p>
            <a:pPr lvl="1"/>
            <a:r>
              <a:rPr lang="en-CA" dirty="0"/>
              <a:t>No system property exists, code: |code</a:t>
            </a:r>
          </a:p>
          <a:p>
            <a:pPr lvl="2"/>
            <a:r>
              <a:rPr lang="en-GB" dirty="0">
                <a:hlinkClick r:id="rId3"/>
              </a:rPr>
              <a:t>https://fhir.hausamconsulting.com/r4/AllergyIntolerance?</a:t>
            </a:r>
            <a:r>
              <a:rPr lang="en-GB" i="1" dirty="0">
                <a:hlinkClick r:id="rId3"/>
              </a:rPr>
              <a:t>code=|allergy4387</a:t>
            </a:r>
            <a:endParaRPr lang="en-CA" i="1" dirty="0"/>
          </a:p>
          <a:p>
            <a:pPr lvl="2"/>
            <a:r>
              <a:rPr lang="en-CA" dirty="0"/>
              <a:t>This is expected to be quite rare</a:t>
            </a:r>
          </a:p>
          <a:p>
            <a:pPr lvl="3"/>
            <a:r>
              <a:rPr lang="en-CA" dirty="0"/>
              <a:t>Why would you want to do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743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Search on </a:t>
            </a:r>
            <a:r>
              <a:rPr lang="en-CA" dirty="0" err="1">
                <a:ea typeface="+mn-ea"/>
                <a:cs typeface="+mn-cs"/>
              </a:rPr>
              <a:t>CodeableConcept.text</a:t>
            </a:r>
            <a:r>
              <a:rPr lang="en-CA" dirty="0">
                <a:ea typeface="+mn-ea"/>
                <a:cs typeface="+mn-cs"/>
              </a:rPr>
              <a:t> or </a:t>
            </a:r>
            <a:r>
              <a:rPr lang="en-CA" dirty="0" err="1"/>
              <a:t>Coding.display</a:t>
            </a:r>
            <a:r>
              <a:rPr lang="en-CA" dirty="0"/>
              <a:t> or </a:t>
            </a:r>
            <a:r>
              <a:rPr lang="en-CA" dirty="0" err="1"/>
              <a:t>Identifier.type.text</a:t>
            </a:r>
            <a:r>
              <a:rPr lang="en-CA" dirty="0">
                <a:ea typeface="+mn-ea"/>
                <a:cs typeface="+mn-cs"/>
              </a:rPr>
              <a:t>: </a:t>
            </a:r>
            <a:r>
              <a:rPr lang="en-CA" b="1" dirty="0">
                <a:ea typeface="+mn-ea"/>
                <a:cs typeface="+mn-cs"/>
              </a:rPr>
              <a:t>text</a:t>
            </a:r>
          </a:p>
          <a:p>
            <a:pPr lvl="2"/>
            <a:r>
              <a:rPr lang="en-CA" dirty="0">
                <a:hlinkClick r:id="rId2"/>
              </a:rPr>
              <a:t>http://hapi.fhir.org/baseR4/Condition?</a:t>
            </a:r>
            <a:r>
              <a:rPr lang="en-CA" i="1" dirty="0">
                <a:hlinkClick r:id="rId2"/>
              </a:rPr>
              <a:t>code:text=angina</a:t>
            </a:r>
            <a:endParaRPr lang="en-CA" i="1" dirty="0"/>
          </a:p>
          <a:p>
            <a:pPr lvl="2"/>
            <a:r>
              <a:rPr lang="en-CA" dirty="0">
                <a:hlinkClick r:id="rId3"/>
              </a:rPr>
              <a:t>http://hapi.fhir.org/baseR4/Condition?</a:t>
            </a:r>
            <a:r>
              <a:rPr lang="en-CA" i="1" dirty="0">
                <a:hlinkClick r:id="rId3"/>
              </a:rPr>
              <a:t>code:text=angin</a:t>
            </a:r>
            <a:endParaRPr lang="en-CA" i="1" dirty="0"/>
          </a:p>
          <a:p>
            <a:pPr lvl="2"/>
            <a:r>
              <a:rPr lang="en-CA" dirty="0">
                <a:hlinkClick r:id="rId4"/>
              </a:rPr>
              <a:t>http://hapi.fhir.org/baseR4/AllergyIntolerance?</a:t>
            </a:r>
            <a:r>
              <a:rPr lang="en-CA" i="1" dirty="0">
                <a:hlinkClick r:id="rId4"/>
              </a:rPr>
              <a:t>code:text=ibuprofen</a:t>
            </a:r>
            <a:endParaRPr lang="en-CA" i="1" dirty="0"/>
          </a:p>
          <a:p>
            <a:pPr lvl="1"/>
            <a:r>
              <a:rPr lang="en-CA" dirty="0">
                <a:ea typeface="+mn-ea"/>
                <a:cs typeface="+mn-cs"/>
              </a:rPr>
              <a:t>Exclude resources that match based on token: </a:t>
            </a:r>
            <a:r>
              <a:rPr lang="en-CA" b="1" dirty="0">
                <a:ea typeface="+mn-ea"/>
                <a:cs typeface="+mn-cs"/>
              </a:rPr>
              <a:t>not</a:t>
            </a:r>
          </a:p>
          <a:p>
            <a:pPr lvl="2"/>
            <a:r>
              <a:rPr lang="en-CA" dirty="0">
                <a:hlinkClick r:id="rId5"/>
              </a:rPr>
              <a:t>https://fhir.hausamconsulting.com/r4/Condition?</a:t>
            </a:r>
            <a:r>
              <a:rPr lang="en-CA" i="1" dirty="0">
                <a:hlinkClick r:id="rId5"/>
              </a:rPr>
              <a:t>severity:not=255604002</a:t>
            </a:r>
            <a:endParaRPr lang="en-CA" i="1" dirty="0"/>
          </a:p>
          <a:p>
            <a:pPr lvl="3"/>
            <a:r>
              <a:rPr lang="en-US" dirty="0"/>
              <a:t>255604002 = “Mild”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8898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Value Set-based Modifiers</a:t>
            </a:r>
          </a:p>
          <a:p>
            <a:pPr lvl="1"/>
            <a:r>
              <a:rPr lang="en-CA" dirty="0" err="1">
                <a:ea typeface="+mn-ea"/>
                <a:cs typeface="+mn-cs"/>
              </a:rPr>
              <a:t>ValueSet</a:t>
            </a:r>
            <a:r>
              <a:rPr lang="en-CA" dirty="0">
                <a:ea typeface="+mn-ea"/>
                <a:cs typeface="+mn-cs"/>
              </a:rPr>
              <a:t> used in example</a:t>
            </a:r>
          </a:p>
          <a:p>
            <a:pPr lvl="2"/>
            <a:r>
              <a:rPr lang="en-CA" dirty="0">
                <a:hlinkClick r:id="rId2"/>
              </a:rPr>
              <a:t>https://fhir.hausamconsulting.com/r4/ValueSet/upper-respiratory-infection</a:t>
            </a:r>
            <a:endParaRPr lang="en-CA" dirty="0"/>
          </a:p>
          <a:p>
            <a:pPr lvl="2"/>
            <a:r>
              <a:rPr lang="en-CA" dirty="0">
                <a:ea typeface="+mn-ea"/>
                <a:cs typeface="+mn-cs"/>
                <a:hlinkClick r:id="rId3"/>
              </a:rPr>
              <a:t>https://fhir.hausamconsulting.com/r4/ValueSet/upper-respiratory-infection/$expand</a:t>
            </a:r>
            <a:endParaRPr lang="en-CA" dirty="0">
              <a:ea typeface="+mn-ea"/>
              <a:cs typeface="+mn-cs"/>
            </a:endParaRPr>
          </a:p>
          <a:p>
            <a:pPr lvl="1"/>
            <a:r>
              <a:rPr lang="en-CA" dirty="0">
                <a:ea typeface="+mn-ea"/>
                <a:cs typeface="+mn-cs"/>
              </a:rPr>
              <a:t>Code in value set: </a:t>
            </a:r>
            <a:r>
              <a:rPr lang="en-CA" b="1" dirty="0">
                <a:ea typeface="+mn-ea"/>
                <a:cs typeface="+mn-cs"/>
              </a:rPr>
              <a:t>in</a:t>
            </a:r>
          </a:p>
          <a:p>
            <a:pPr lvl="2"/>
            <a:r>
              <a:rPr lang="en-CA" dirty="0">
                <a:hlinkClick r:id="rId4"/>
              </a:rPr>
              <a:t>https://fhir.hausamconsulting.com/r4/Condition?</a:t>
            </a:r>
            <a:r>
              <a:rPr lang="en-CA" i="1" dirty="0">
                <a:hlinkClick r:id="rId4"/>
              </a:rPr>
              <a:t>code:in=http://example.org/vs/upper-respiratory-infection</a:t>
            </a:r>
            <a:endParaRPr lang="en-CA" i="1" dirty="0">
              <a:ea typeface="+mn-ea"/>
              <a:cs typeface="+mn-cs"/>
              <a:hlinkClick r:id="rId5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774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Value Set-based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not in value set: </a:t>
            </a:r>
            <a:r>
              <a:rPr lang="en-CA" b="1" dirty="0">
                <a:ea typeface="+mn-ea"/>
                <a:cs typeface="+mn-cs"/>
              </a:rPr>
              <a:t>not-in</a:t>
            </a:r>
            <a:endParaRPr lang="en-CA" dirty="0">
              <a:ea typeface="+mn-ea"/>
              <a:cs typeface="+mn-cs"/>
            </a:endParaRPr>
          </a:p>
          <a:p>
            <a:pPr lvl="2"/>
            <a:r>
              <a:rPr lang="en-GB" dirty="0">
                <a:hlinkClick r:id="rId2"/>
              </a:rPr>
              <a:t>https://fhir.hausamconsulting.com/r4/Condition?</a:t>
            </a:r>
            <a:r>
              <a:rPr lang="en-GB" i="1" dirty="0">
                <a:hlinkClick r:id="rId2"/>
              </a:rPr>
              <a:t>code:not-in=http://example.org/vs/upper-respiratory-infection</a:t>
            </a:r>
            <a:endParaRPr lang="en-GB" i="1" dirty="0"/>
          </a:p>
          <a:p>
            <a:pPr lvl="3"/>
            <a:r>
              <a:rPr lang="en-GB" dirty="0"/>
              <a:t>Not sufficiently supported with current server implementations (most or all?)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7348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 err="1"/>
              <a:t>Subsumption</a:t>
            </a:r>
            <a:r>
              <a:rPr lang="en-CA" dirty="0"/>
              <a:t>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in a resource </a:t>
            </a:r>
            <a:r>
              <a:rPr lang="en-CA" dirty="0"/>
              <a:t>subsumes the specified search code (e.g. is-a* relationship)</a:t>
            </a:r>
            <a:r>
              <a:rPr lang="en-CA" dirty="0">
                <a:ea typeface="+mn-ea"/>
                <a:cs typeface="+mn-cs"/>
              </a:rPr>
              <a:t>: </a:t>
            </a:r>
            <a:r>
              <a:rPr lang="en-CA" b="1" dirty="0">
                <a:ea typeface="+mn-ea"/>
                <a:cs typeface="+mn-cs"/>
              </a:rPr>
              <a:t>below “Diabetes mellitus” (</a:t>
            </a:r>
            <a:r>
              <a:rPr lang="en-CA" sz="1800" b="1" dirty="0"/>
              <a:t>73211009</a:t>
            </a:r>
            <a:r>
              <a:rPr lang="en-CA" b="1" dirty="0">
                <a:ea typeface="+mn-ea"/>
                <a:cs typeface="+mn-cs"/>
              </a:rPr>
              <a:t>)</a:t>
            </a:r>
          </a:p>
          <a:p>
            <a:pPr lvl="2"/>
            <a:r>
              <a:rPr lang="en-CA" dirty="0">
                <a:hlinkClick r:id="rId2"/>
              </a:rPr>
              <a:t>https://fhir.hausamconsulting.com/r4/Condition?</a:t>
            </a:r>
            <a:r>
              <a:rPr lang="en-CA" i="1" dirty="0">
                <a:hlinkClick r:id="rId2"/>
              </a:rPr>
              <a:t>code:</a:t>
            </a:r>
            <a:r>
              <a:rPr lang="en-CA" b="1" i="1" dirty="0">
                <a:hlinkClick r:id="rId2"/>
              </a:rPr>
              <a:t>below</a:t>
            </a:r>
            <a:r>
              <a:rPr lang="en-CA" i="1" dirty="0">
                <a:hlinkClick r:id="rId2"/>
              </a:rPr>
              <a:t>=http://snomed.info/sct|73211009</a:t>
            </a:r>
            <a:endParaRPr lang="en-CA" i="1" dirty="0">
              <a:ea typeface="+mn-ea"/>
              <a:cs typeface="+mn-cs"/>
            </a:endParaRPr>
          </a:p>
          <a:p>
            <a:pPr lvl="1"/>
            <a:r>
              <a:rPr lang="en-CA" dirty="0"/>
              <a:t>Code in a resource is subsumed by the specified search code (e.g. is-a* relationship): </a:t>
            </a:r>
            <a:r>
              <a:rPr lang="en-CA" b="1" dirty="0"/>
              <a:t>above “Diabetes mellitus type 2 without retinopathy” (1481000119100)</a:t>
            </a:r>
          </a:p>
          <a:p>
            <a:pPr lvl="2"/>
            <a:r>
              <a:rPr lang="en-CA" dirty="0">
                <a:hlinkClick r:id="rId3"/>
              </a:rPr>
              <a:t>https://fhir.hausamconsulting.com/r4/Condition?</a:t>
            </a:r>
            <a:r>
              <a:rPr lang="en-CA" i="1" dirty="0">
                <a:hlinkClick r:id="rId3"/>
              </a:rPr>
              <a:t>code:</a:t>
            </a:r>
            <a:r>
              <a:rPr lang="en-CA" b="1" i="1" dirty="0">
                <a:hlinkClick r:id="rId3"/>
              </a:rPr>
              <a:t>above</a:t>
            </a:r>
            <a:r>
              <a:rPr lang="en-CA" i="1" dirty="0">
                <a:hlinkClick r:id="rId3"/>
              </a:rPr>
              <a:t>=http://snomed.info/sct|1481000119100</a:t>
            </a:r>
            <a:endParaRPr lang="is-I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3221942" y="4703269"/>
            <a:ext cx="471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*’is-a’ relationship includes the code itself</a:t>
            </a:r>
          </a:p>
        </p:txBody>
      </p:sp>
    </p:spTree>
    <p:extLst>
      <p:ext uri="{BB962C8B-B14F-4D97-AF65-F5344CB8AC3E}">
        <p14:creationId xmlns:p14="http://schemas.microsoft.com/office/powerpoint/2010/main" val="597127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A2B2-4F5C-D04C-B5CE-8199AC5B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823B-9416-8E44-A89D-BF39C8C5C3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GB" dirty="0"/>
              <a:t>Search results can be paged</a:t>
            </a:r>
          </a:p>
          <a:p>
            <a:pPr lvl="1"/>
            <a:r>
              <a:rPr lang="en-GB" dirty="0">
                <a:hlinkClick r:id="rId2"/>
              </a:rPr>
              <a:t>http://hl7.org/fhir/search.html#count</a:t>
            </a:r>
            <a:endParaRPr lang="en-GB" dirty="0"/>
          </a:p>
          <a:p>
            <a:r>
              <a:rPr lang="en-GB" dirty="0"/>
              <a:t>Search paging example:</a:t>
            </a:r>
          </a:p>
          <a:p>
            <a:pPr lvl="1"/>
            <a:r>
              <a:rPr lang="en-CA" dirty="0">
                <a:hlinkClick r:id="rId3"/>
              </a:rPr>
              <a:t>https://fhir.hausamconsulting.com/r4/Condition?</a:t>
            </a:r>
            <a:r>
              <a:rPr lang="en-CA" i="1" dirty="0">
                <a:hlinkClick r:id="rId3"/>
              </a:rPr>
              <a:t>code:below=http://snomed.info/sct|73211009&amp;_count=5</a:t>
            </a:r>
            <a:endParaRPr lang="is-IS" i="1" dirty="0"/>
          </a:p>
          <a:p>
            <a:pPr lvl="2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455F-A683-BE40-A9EC-D7025DD869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8875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Exploration of primary FHIR terminology service operations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4A823-B5C7-234E-A145-5ABF1AEDE7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2748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Terminology Service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There’s a lot of complexity here:</a:t>
            </a:r>
          </a:p>
          <a:p>
            <a:pPr lvl="1"/>
            <a:r>
              <a:rPr lang="en-AU"/>
              <a:t>Code Systems</a:t>
            </a:r>
          </a:p>
          <a:p>
            <a:pPr lvl="1"/>
            <a:r>
              <a:rPr lang="en-AU"/>
              <a:t>Value Sets </a:t>
            </a:r>
          </a:p>
          <a:p>
            <a:pPr lvl="1"/>
            <a:r>
              <a:rPr lang="en-AU"/>
              <a:t>Bindings</a:t>
            </a:r>
          </a:p>
          <a:p>
            <a:r>
              <a:rPr lang="en-AU"/>
              <a:t>Many (or most) applications are much simpler</a:t>
            </a:r>
          </a:p>
          <a:p>
            <a:pPr lvl="1"/>
            <a:r>
              <a:rPr lang="en-AU"/>
              <a:t>List of codes and displays in some table structure</a:t>
            </a:r>
          </a:p>
          <a:p>
            <a:pPr lvl="1"/>
            <a:r>
              <a:rPr lang="en-AU"/>
              <a:t>This is a known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217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Can be downloaded here:</a:t>
            </a:r>
          </a:p>
          <a:p>
            <a:pPr lvl="1"/>
            <a:r>
              <a:rPr lang="en-US" sz="1800" dirty="0">
                <a:hlinkClick r:id="rId2"/>
              </a:rPr>
              <a:t>FHIR-Terminology-Part-2-2024-04-24</a:t>
            </a:r>
            <a:endParaRPr lang="en-US" sz="1800" dirty="0"/>
          </a:p>
          <a:p>
            <a:pPr lvl="0"/>
            <a:r>
              <a:rPr lang="en-US" noProof="0" dirty="0"/>
              <a:t>Is licensed for use under the Creative Commons, specifically:</a:t>
            </a:r>
          </a:p>
          <a:p>
            <a:pPr lvl="1"/>
            <a:r>
              <a:rPr lang="en-US" u="sng" noProof="0" dirty="0">
                <a:hlinkClick r:id="rId3"/>
              </a:rPr>
              <a:t>Creative Commons Attribution 3.0 Unported License</a:t>
            </a:r>
            <a:endParaRPr lang="en-US" u="sng" noProof="0" dirty="0"/>
          </a:p>
          <a:p>
            <a:pPr lvl="1"/>
            <a:r>
              <a:rPr lang="en-US" noProof="0" dirty="0"/>
              <a:t>(Do with it as you wish – just give credit)</a:t>
            </a:r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921" y="4132053"/>
            <a:ext cx="919847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3539" y="4456090"/>
            <a:ext cx="3184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Acknowledgements: Grahame Grieve, Lloyd McKenzie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27C7C89-201F-7C4A-A4A1-0533EB17546F}"/>
              </a:ext>
            </a:extLst>
          </p:cNvPr>
          <p:cNvSpPr txBox="1">
            <a:spLocks/>
          </p:cNvSpPr>
          <p:nvPr/>
        </p:nvSpPr>
        <p:spPr>
          <a:xfrm>
            <a:off x="7662862" y="4808560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132001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Terminology Service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Delegate the complexity to specialist software</a:t>
            </a:r>
          </a:p>
          <a:p>
            <a:r>
              <a:rPr lang="en-AU"/>
              <a:t>Provide a set of services that do what applications need</a:t>
            </a:r>
          </a:p>
          <a:p>
            <a:r>
              <a:rPr lang="en-AU"/>
              <a:t>It becomes easy to write applications that do terminology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1690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Terminology Service Operations -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005840"/>
            <a:ext cx="4114800" cy="3468688"/>
          </a:xfrm>
        </p:spPr>
        <p:txBody>
          <a:bodyPr/>
          <a:lstStyle/>
          <a:p>
            <a:r>
              <a:rPr lang="en-AU" dirty="0" err="1"/>
              <a:t>ValueSet</a:t>
            </a:r>
            <a:endParaRPr lang="en-AU" dirty="0"/>
          </a:p>
          <a:p>
            <a:pPr lvl="1"/>
            <a:r>
              <a:rPr lang="en-AU" dirty="0"/>
              <a:t>$expand </a:t>
            </a:r>
          </a:p>
          <a:p>
            <a:pPr lvl="1"/>
            <a:r>
              <a:rPr lang="en-AU" dirty="0"/>
              <a:t>$validate-code</a:t>
            </a:r>
          </a:p>
          <a:p>
            <a:r>
              <a:rPr lang="en-AU" dirty="0" err="1"/>
              <a:t>CodeSystem</a:t>
            </a:r>
            <a:endParaRPr lang="en-AU" dirty="0"/>
          </a:p>
          <a:p>
            <a:pPr lvl="1"/>
            <a:r>
              <a:rPr lang="en-AU" dirty="0"/>
              <a:t>$lookup</a:t>
            </a:r>
          </a:p>
          <a:p>
            <a:pPr lvl="1"/>
            <a:r>
              <a:rPr lang="en-AU" dirty="0"/>
              <a:t>$subsumes</a:t>
            </a:r>
          </a:p>
          <a:p>
            <a:pPr lvl="1"/>
            <a:r>
              <a:rPr lang="en-AU" dirty="0"/>
              <a:t>$find-matches</a:t>
            </a:r>
          </a:p>
          <a:p>
            <a:pPr lvl="1"/>
            <a:r>
              <a:rPr lang="en-AU" dirty="0"/>
              <a:t>$validate-code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029200" y="1005840"/>
            <a:ext cx="4114800" cy="3468688"/>
          </a:xfrm>
        </p:spPr>
        <p:txBody>
          <a:bodyPr/>
          <a:lstStyle/>
          <a:p>
            <a:r>
              <a:rPr lang="en-AU" dirty="0" err="1"/>
              <a:t>ConceptMap</a:t>
            </a:r>
            <a:endParaRPr lang="en-AU" dirty="0"/>
          </a:p>
          <a:p>
            <a:pPr lvl="1"/>
            <a:r>
              <a:rPr lang="en-AU" dirty="0"/>
              <a:t>$translate</a:t>
            </a:r>
          </a:p>
          <a:p>
            <a:pPr lvl="1"/>
            <a:r>
              <a:rPr lang="en-AU" dirty="0">
                <a:solidFill>
                  <a:srgbClr val="747679"/>
                </a:solidFill>
              </a:rPr>
              <a:t>$closure</a:t>
            </a:r>
          </a:p>
        </p:txBody>
      </p:sp>
    </p:spTree>
    <p:extLst>
      <p:ext uri="{BB962C8B-B14F-4D97-AF65-F5344CB8AC3E}">
        <p14:creationId xmlns:p14="http://schemas.microsoft.com/office/powerpoint/2010/main" val="3066376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Terminology Service Usage Scenarios</a:t>
            </a:r>
            <a:endParaRPr lang="en-US" altLang="en-US" dirty="0">
              <a:highlight>
                <a:srgbClr val="FFFF00"/>
              </a:highlight>
            </a:endParaRP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r>
              <a:rPr lang="en-US" altLang="en-US" dirty="0"/>
              <a:t>© 2022 Health Level Seven ® International. All Rights Reserved. Published under the Creative Commons 3.0 Attribution Unported license</a:t>
            </a:r>
          </a:p>
          <a:p>
            <a:endParaRPr lang="en-US" altLang="en-US" dirty="0"/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fld id="{A6B490F0-9F17-4BC8-B7C0-FB1407BB346B}" type="slidenum">
              <a:rPr lang="en-US" altLang="en-US"/>
              <a:pPr/>
              <a:t>22</a:t>
            </a:fld>
            <a:endParaRPr lang="en-US" altLang="en-US"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39010021-94B5-0407-A750-F4F0D34C4F0C}"/>
              </a:ext>
            </a:extLst>
          </p:cNvPr>
          <p:cNvGraphicFramePr>
            <a:graphicFrameLocks noGrp="1"/>
          </p:cNvGraphicFramePr>
          <p:nvPr/>
        </p:nvGraphicFramePr>
        <p:xfrm>
          <a:off x="613646" y="1546837"/>
          <a:ext cx="8136343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9671">
                  <a:extLst>
                    <a:ext uri="{9D8B030D-6E8A-4147-A177-3AD203B41FA5}">
                      <a16:colId xmlns:a16="http://schemas.microsoft.com/office/drawing/2014/main" val="3591295390"/>
                    </a:ext>
                  </a:extLst>
                </a:gridCol>
                <a:gridCol w="4326672">
                  <a:extLst>
                    <a:ext uri="{9D8B030D-6E8A-4147-A177-3AD203B41FA5}">
                      <a16:colId xmlns:a16="http://schemas.microsoft.com/office/drawing/2014/main" val="1018139540"/>
                    </a:ext>
                  </a:extLst>
                </a:gridCol>
              </a:tblGrid>
              <a:tr h="201257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</a:rPr>
                        <a:t>Usage scenario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</a:rPr>
                        <a:t>FHIR Terminology Service 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46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Obtain a list of codes to populate user interface widget - e.g., a dropdown list.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+mn-lt"/>
                        </a:rPr>
                        <a:t>Invoke the $expand operation with the value set (which contains the codes) as the input parameter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8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Obtain a list of codes based on what the user has typed in a user interface text box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Invoke the $expand operation with the value set (which contains the codes) and the text the user has entered as the value set and filter input 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32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Determine if a received code is valid.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Invoke the $validate-code operation with the received code as the input parameter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01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How do I obtain the display names (descriptions) for a code so that I can display it 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Invoke the $lookup operation with the received code as the input parameter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91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Obtain a translation of a concept in one code system to a concept in another code system.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Invoke the $translate operation with the source code and a concept map as input 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851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195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$expand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ValueSet</a:t>
            </a:r>
            <a:r>
              <a:rPr lang="en-CA" dirty="0"/>
              <a:t> reference or resource and returns another </a:t>
            </a:r>
            <a:r>
              <a:rPr lang="en-CA" dirty="0" err="1"/>
              <a:t>ValueSet</a:t>
            </a:r>
            <a:r>
              <a:rPr lang="en-CA" dirty="0"/>
              <a:t> resource containing the expansion (code set)</a:t>
            </a:r>
          </a:p>
          <a:p>
            <a:pPr lvl="1"/>
            <a:r>
              <a:rPr lang="en-CA" dirty="0"/>
              <a:t>Default is the current expansion (as of “now”)</a:t>
            </a:r>
          </a:p>
          <a:p>
            <a:pPr lvl="1"/>
            <a:r>
              <a:rPr lang="en-CA" dirty="0"/>
              <a:t>Uses include populating a drop-down list, “type ahead” search, etc.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2908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Extensional value set definition (enumerated list)</a:t>
            </a:r>
          </a:p>
          <a:p>
            <a:pPr lvl="1"/>
            <a:r>
              <a:rPr lang="en-US" dirty="0">
                <a:hlinkClick r:id="rId2"/>
              </a:rPr>
              <a:t>https://fhir.hausamconsulting.com/r4/ValueSet/procedure-category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https://fhir.hausamconsulting.com/r4/ValueSet/procedure-category/$expand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534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4" y="988306"/>
            <a:ext cx="8228883" cy="2929042"/>
          </a:xfrm>
        </p:spPr>
        <p:txBody>
          <a:bodyPr/>
          <a:lstStyle/>
          <a:p>
            <a:r>
              <a:rPr lang="en-US" dirty="0" err="1"/>
              <a:t>Intensional</a:t>
            </a:r>
            <a:r>
              <a:rPr lang="en-US" dirty="0"/>
              <a:t> value set definition (code system query based)</a:t>
            </a:r>
          </a:p>
          <a:p>
            <a:pPr lvl="1"/>
            <a:r>
              <a:rPr lang="en-US" dirty="0"/>
              <a:t>“All codes”</a:t>
            </a:r>
            <a:endParaRPr lang="en-US" dirty="0">
              <a:hlinkClick r:id="rId2"/>
            </a:endParaRPr>
          </a:p>
          <a:p>
            <a:pPr lvl="2"/>
            <a:r>
              <a:rPr lang="en-US" dirty="0">
                <a:hlinkClick r:id="rId3"/>
              </a:rPr>
              <a:t>https://fhir.hausamconsulting.com/r4/ValueSet/observation-category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https://fhir.hausamconsulting.com/r4/ValueSet/observation-category/$expand</a:t>
            </a:r>
            <a:endParaRPr lang="en-US" dirty="0"/>
          </a:p>
          <a:p>
            <a:pPr lvl="1"/>
            <a:r>
              <a:rPr lang="en-US" dirty="0"/>
              <a:t>“is-a” hierarchy</a:t>
            </a:r>
          </a:p>
          <a:p>
            <a:pPr lvl="2"/>
            <a:r>
              <a:rPr lang="en-US" dirty="0">
                <a:hlinkClick r:id="rId5"/>
              </a:rPr>
              <a:t>https://fhir.hausamconsulting.com/r4/ValueSet/route-codes</a:t>
            </a:r>
            <a:endParaRPr lang="en-US" dirty="0"/>
          </a:p>
          <a:p>
            <a:pPr lvl="3"/>
            <a:r>
              <a:rPr lang="en-US" dirty="0"/>
              <a:t>284009009 = “Route of administration value”</a:t>
            </a:r>
          </a:p>
          <a:p>
            <a:pPr lvl="2"/>
            <a:r>
              <a:rPr lang="en-US" dirty="0">
                <a:hlinkClick r:id="rId6"/>
              </a:rPr>
              <a:t>https://fhir.hausamconsulting.com/r4/ValueSet/route-codes/$expand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8770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Paging (count and offset parameters)</a:t>
            </a:r>
          </a:p>
          <a:p>
            <a:pPr lvl="1"/>
            <a:r>
              <a:rPr lang="en-US" dirty="0">
                <a:hlinkClick r:id="rId2"/>
              </a:rPr>
              <a:t>https://fhir.hausamconsulting.com/r4/ValueSet/route-codes/$expand?count=10&amp;offset=0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https://fhir.hausamconsulting.com/r4/ValueSet/route-codes/$expand?count=10&amp;offset=10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0483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$expand + filter</a:t>
            </a:r>
            <a:br>
              <a:rPr lang="en-GB" dirty="0"/>
            </a:br>
            <a:r>
              <a:rPr lang="en-GB" dirty="0"/>
              <a:t>For type-ahead search (with large value sets)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https://fhir.hausamconsulting.com/r4/ValueSet/route-codes/$expand?filter=intra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https://fhir.hausamconsulting.com/r4/ValueSet/route-codes/$expand?filter=</a:t>
            </a:r>
            <a:r>
              <a:rPr lang="en-US" dirty="0" err="1">
                <a:hlinkClick r:id="rId3"/>
              </a:rPr>
              <a:t>intrales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5572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206C-F6CC-111E-8127-15E69F6A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- new R5 ‘property’ feature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32AC8-8E57-9489-6B1E-D0A5E7F29A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The additional parameter </a:t>
            </a:r>
            <a:r>
              <a:rPr lang="en-US" dirty="0"/>
              <a:t>property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can be supplied to </a:t>
            </a:r>
            <a:r>
              <a:rPr lang="en-US" dirty="0"/>
              <a:t>$expand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to request that the values for specified properties are also returned in the expansion (if they exist)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For FHIR R4, Because there is no ‘property’ element defined in </a:t>
            </a:r>
            <a:r>
              <a:rPr lang="en-US" dirty="0" err="1"/>
              <a:t>ValueSet.expansion.contains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 the Extension element </a:t>
            </a:r>
            <a:r>
              <a:rPr lang="en-US" dirty="0"/>
              <a:t>http://hl7.org/</a:t>
            </a:r>
            <a:r>
              <a:rPr lang="en-US" dirty="0" err="1"/>
              <a:t>fhir</a:t>
            </a:r>
            <a:r>
              <a:rPr lang="en-US" dirty="0"/>
              <a:t>/5.0/</a:t>
            </a:r>
            <a:r>
              <a:rPr lang="en-US" dirty="0" err="1"/>
              <a:t>StructureDefinition</a:t>
            </a:r>
            <a:r>
              <a:rPr lang="en-US" dirty="0"/>
              <a:t>/extension-</a:t>
            </a:r>
            <a:r>
              <a:rPr lang="en-US" dirty="0" err="1"/>
              <a:t>ValueSet.expansion.contains.property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is used</a:t>
            </a:r>
          </a:p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  <a:hlinkClick r:id="rId2"/>
              </a:rPr>
              <a:t>Example</a:t>
            </a:r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 (from CSIRO </a:t>
            </a:r>
            <a:r>
              <a:rPr lang="en-US" dirty="0" err="1">
                <a:solidFill>
                  <a:srgbClr val="333333"/>
                </a:solidFill>
                <a:latin typeface="Helvetica Neue" panose="02000503000000020004" pitchFamily="2" charset="0"/>
              </a:rPr>
              <a:t>Ontoserver</a:t>
            </a:r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F3F0B-3A27-B49D-A9FD-52531F17D3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92BF1-5243-90D9-50ED-9CCD64CA4E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3537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$validate-code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Takes a code/Coding/</a:t>
            </a:r>
            <a:r>
              <a:rPr lang="en-CA" dirty="0" err="1"/>
              <a:t>CodeableConcept</a:t>
            </a:r>
            <a:r>
              <a:rPr lang="en-CA" baseline="0" dirty="0"/>
              <a:t> and checks if it’s valid against a value set or a code system</a:t>
            </a:r>
          </a:p>
          <a:p>
            <a:pPr lvl="1"/>
            <a:r>
              <a:rPr lang="en-CA" dirty="0"/>
              <a:t>Specify value set (same as for $expand)</a:t>
            </a:r>
          </a:p>
          <a:p>
            <a:pPr lvl="1"/>
            <a:r>
              <a:rPr lang="en-CA" dirty="0"/>
              <a:t>Code to validate – either </a:t>
            </a:r>
            <a:r>
              <a:rPr lang="en-CA" dirty="0" err="1"/>
              <a:t>code+system</a:t>
            </a:r>
            <a:r>
              <a:rPr lang="en-CA" dirty="0"/>
              <a:t> (with or without version, display), Coding or </a:t>
            </a:r>
            <a:r>
              <a:rPr lang="en-CA" dirty="0" err="1"/>
              <a:t>CodeableConcept</a:t>
            </a:r>
            <a:endParaRPr lang="en-CA" dirty="0"/>
          </a:p>
          <a:p>
            <a:pPr lvl="1"/>
            <a:r>
              <a:rPr lang="en-CA" dirty="0"/>
              <a:t>date – date to validate as of</a:t>
            </a:r>
          </a:p>
          <a:p>
            <a:r>
              <a:rPr lang="en-CA" dirty="0"/>
              <a:t>Outputs: true/false</a:t>
            </a:r>
          </a:p>
          <a:p>
            <a:pPr lvl="1"/>
            <a:r>
              <a:rPr lang="en-CA" dirty="0"/>
              <a:t>message if not valid, display names if valid</a:t>
            </a:r>
          </a:p>
          <a:p>
            <a:r>
              <a:rPr lang="en-GB" dirty="0"/>
              <a:t>The primary method for validating coded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435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Based on the current official version of HL7 FHIR</a:t>
            </a:r>
            <a:endParaRPr lang="en-US" sz="2200" dirty="0"/>
          </a:p>
          <a:p>
            <a:pPr lvl="1"/>
            <a:r>
              <a:rPr lang="en-US" b="1" i="0" dirty="0">
                <a:solidFill>
                  <a:srgbClr val="333333"/>
                </a:solidFill>
                <a:effectLst/>
                <a:latin typeface="+mn-lt"/>
              </a:rPr>
              <a:t>FHIR Release 5 </a:t>
            </a:r>
            <a:r>
              <a:rPr lang="en-US" dirty="0">
                <a:latin typeface="+mn-lt"/>
              </a:rPr>
              <a:t>(v5.0.0)</a:t>
            </a:r>
          </a:p>
          <a:p>
            <a:pPr lvl="1"/>
            <a:r>
              <a:rPr lang="en-US" dirty="0">
                <a:hlinkClick r:id="rId2"/>
              </a:rPr>
              <a:t>https://hl7.org/fhir/</a:t>
            </a:r>
            <a:endParaRPr lang="en-US" dirty="0"/>
          </a:p>
          <a:p>
            <a:pPr lvl="1"/>
            <a:r>
              <a:rPr lang="en-US" dirty="0"/>
              <a:t>Particular relevant and significant differences from the prior R4B release (</a:t>
            </a:r>
            <a:r>
              <a:rPr lang="en-US" dirty="0">
                <a:hlinkClick r:id="rId3"/>
              </a:rPr>
              <a:t>http://hl7.org/fhir/R4B/</a:t>
            </a:r>
            <a:r>
              <a:rPr lang="en-US" dirty="0"/>
              <a:t>) will be noted</a:t>
            </a:r>
          </a:p>
          <a:p>
            <a:pPr lvl="2"/>
            <a:r>
              <a:rPr lang="en-US" dirty="0"/>
              <a:t>Many (or most) terminology services are anticipated to remain on R4/R4B for an indefinite period of time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27C7C89-201F-7C4A-A4A1-0533EB17546F}"/>
              </a:ext>
            </a:extLst>
          </p:cNvPr>
          <p:cNvSpPr txBox="1">
            <a:spLocks/>
          </p:cNvSpPr>
          <p:nvPr/>
        </p:nvSpPr>
        <p:spPr>
          <a:xfrm>
            <a:off x="7662862" y="4808560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920881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$validate-code example (</a:t>
            </a:r>
            <a:r>
              <a:rPr lang="en-US" dirty="0" err="1"/>
              <a:t>ValueSet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FHIR condition-category “problem-list-item”</a:t>
            </a:r>
          </a:p>
          <a:p>
            <a:pPr lvl="1"/>
            <a:r>
              <a:rPr lang="en-US" dirty="0">
                <a:hlinkClick r:id="rId2"/>
              </a:rPr>
              <a:t>https://fhir.hausamconsulting.com/r4/ValueSet?</a:t>
            </a:r>
            <a:r>
              <a:rPr lang="en-US" i="1" dirty="0">
                <a:hlinkClick r:id="rId2"/>
              </a:rPr>
              <a:t>url=http://hl7.org/fhir/ValueSet/condition-category</a:t>
            </a:r>
            <a:endParaRPr lang="en-US" i="1" dirty="0"/>
          </a:p>
          <a:p>
            <a:pPr lvl="1"/>
            <a:r>
              <a:rPr lang="en-US" dirty="0">
                <a:hlinkClick r:id="rId3"/>
              </a:rPr>
              <a:t>https://fhir.hausamconsulting.com/r4/ValueSet/$expand?</a:t>
            </a:r>
            <a:r>
              <a:rPr lang="en-US" i="1" dirty="0">
                <a:hlinkClick r:id="rId3"/>
              </a:rPr>
              <a:t>url=http://hl7.org/fhir/ValueSet/condition-category</a:t>
            </a:r>
            <a:endParaRPr lang="en-US" i="1" dirty="0">
              <a:hlinkClick r:id="" action="ppaction://noaction"/>
            </a:endParaRPr>
          </a:p>
          <a:p>
            <a:pPr lvl="1"/>
            <a:r>
              <a:rPr lang="en-US" dirty="0">
                <a:hlinkClick r:id="rId4"/>
              </a:rPr>
              <a:t>https://fhir.hausamconsulting.com/r4/ValueSet/$validate-code?</a:t>
            </a:r>
            <a:r>
              <a:rPr lang="en-US" i="1" dirty="0">
                <a:hlinkClick r:id="rId4"/>
              </a:rPr>
              <a:t>url=http://hl7.org/fhir/ValueSet/condition-category&amp;system=http://terminology.hl7.org/CodeSystem/condition-category&amp;code=problem-list-item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139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$validate-code example (</a:t>
            </a:r>
            <a:r>
              <a:rPr lang="en-US" dirty="0" err="1"/>
              <a:t>CodeSystem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“Pneumonia” (233604007)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hlinkClick r:id="rId2"/>
              </a:rPr>
              <a:t>https://terminz.azurewebsites.net/fhir/CodeSystem/$validate-code?</a:t>
            </a:r>
            <a:r>
              <a:rPr lang="en-US" i="1" dirty="0">
                <a:hlinkClick r:id="rId2"/>
              </a:rPr>
              <a:t>system=http://snomed.info/sct&amp;code=233604007&amp;_format=json&amp;_pretty=true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85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code+system</a:t>
            </a:r>
            <a:r>
              <a:rPr lang="en-CA" dirty="0"/>
              <a:t>(version) or Coding and returns additional details about the concept</a:t>
            </a:r>
          </a:p>
          <a:p>
            <a:pPr lvl="1"/>
            <a:r>
              <a:rPr lang="en-CA" dirty="0"/>
              <a:t>Name, version, preferred display string, properties (including </a:t>
            </a:r>
            <a:r>
              <a:rPr lang="en-CA" dirty="0" err="1"/>
              <a:t>subproperties</a:t>
            </a:r>
            <a:r>
              <a:rPr lang="en-CA" dirty="0"/>
              <a:t>) and designations (additional representations for the concept)</a:t>
            </a:r>
          </a:p>
          <a:p>
            <a:pPr lvl="1"/>
            <a:r>
              <a:rPr lang="en-GB" dirty="0"/>
              <a:t>Can also be used to determine whether a code exists in the </a:t>
            </a:r>
            <a:r>
              <a:rPr lang="en-GB" dirty="0" err="1"/>
              <a:t>CodeSystem</a:t>
            </a:r>
            <a:endParaRPr lang="en-GB" dirty="0"/>
          </a:p>
          <a:p>
            <a:pPr lvl="2"/>
            <a:r>
              <a:rPr lang="en-GB" dirty="0"/>
              <a:t>But returns an </a:t>
            </a:r>
            <a:r>
              <a:rPr lang="en-GB" dirty="0" err="1"/>
              <a:t>OperationOutcome</a:t>
            </a:r>
            <a:r>
              <a:rPr lang="en-GB" dirty="0"/>
              <a:t> (error) if the code does not exist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1363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$lookup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Note: Different servers will display different details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2"/>
              </a:rPr>
              <a:t>https://fhir.hausamconsulting.com/r4/CodeSystem/$lookup?</a:t>
            </a:r>
            <a:r>
              <a:rPr lang="en-US" i="1" dirty="0">
                <a:hlinkClick r:id="rId2"/>
              </a:rPr>
              <a:t>system=http://snomed.info/sct&amp;code=233604007</a:t>
            </a:r>
            <a:endParaRPr lang="en-US" i="1" dirty="0"/>
          </a:p>
          <a:p>
            <a:pPr lvl="1"/>
            <a:r>
              <a:rPr lang="en-US" dirty="0">
                <a:hlinkClick r:id="rId3"/>
              </a:rPr>
              <a:t>http://tx.fhir.org/r4/CodeSystem/$lookup?</a:t>
            </a:r>
            <a:r>
              <a:rPr lang="en-US" i="1" dirty="0">
                <a:hlinkClick r:id="rId3"/>
              </a:rPr>
              <a:t>system=http://snomed.info/sct&amp;code=233604007</a:t>
            </a:r>
            <a:endParaRPr lang="en-US" i="1" dirty="0"/>
          </a:p>
          <a:p>
            <a:pPr lvl="1"/>
            <a:r>
              <a:rPr lang="en-US" dirty="0">
                <a:hlinkClick r:id="rId4"/>
              </a:rPr>
              <a:t>https://terminz.azurewebsites.net/fhir/CodeSystem/$lookup?</a:t>
            </a:r>
            <a:r>
              <a:rPr lang="en-US" i="1" dirty="0">
                <a:hlinkClick r:id="rId4"/>
              </a:rPr>
              <a:t>system=http://snomed.info/sct&amp;code=233604007&amp;_format=json&amp;_pretty=true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3873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$subsumes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Test whether </a:t>
            </a:r>
            <a:r>
              <a:rPr lang="en-US" dirty="0" err="1"/>
              <a:t>codeA</a:t>
            </a:r>
            <a:r>
              <a:rPr lang="en-US" dirty="0"/>
              <a:t> / </a:t>
            </a:r>
            <a:r>
              <a:rPr lang="en-US" dirty="0" err="1"/>
              <a:t>codingA</a:t>
            </a:r>
            <a:r>
              <a:rPr lang="en-US" dirty="0"/>
              <a:t> subsumes (or is subsumed by) </a:t>
            </a:r>
            <a:r>
              <a:rPr lang="en-US" dirty="0" err="1"/>
              <a:t>codeB</a:t>
            </a:r>
            <a:r>
              <a:rPr lang="en-US" dirty="0"/>
              <a:t> / </a:t>
            </a:r>
            <a:r>
              <a:rPr lang="en-US" dirty="0" err="1"/>
              <a:t>codingB</a:t>
            </a:r>
            <a:endParaRPr lang="en-US" dirty="0"/>
          </a:p>
          <a:p>
            <a:pPr lvl="1"/>
            <a:r>
              <a:rPr lang="en-US" dirty="0"/>
              <a:t>Based on the semantics of </a:t>
            </a:r>
            <a:r>
              <a:rPr lang="en-US" dirty="0" err="1"/>
              <a:t>subsumption</a:t>
            </a:r>
            <a:r>
              <a:rPr lang="en-US" dirty="0"/>
              <a:t> in the underlying code system (e.g. SNOMED CT)</a:t>
            </a:r>
            <a:endParaRPr lang="en-CA" dirty="0"/>
          </a:p>
          <a:p>
            <a:r>
              <a:rPr lang="en-CA" dirty="0"/>
              <a:t>Returns one of four possible codes:</a:t>
            </a:r>
          </a:p>
          <a:p>
            <a:pPr lvl="1"/>
            <a:r>
              <a:rPr lang="en-CA" dirty="0"/>
              <a:t>equivalent, subsumes, subsumed-by, and not-subsumed</a:t>
            </a:r>
          </a:p>
          <a:p>
            <a:r>
              <a:rPr lang="en-CA" dirty="0"/>
              <a:t>If unable to determine the relationship between codes, returns an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1896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$subsumes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3647" y="1267072"/>
            <a:ext cx="8228883" cy="2929042"/>
          </a:xfrm>
        </p:spPr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), “Disorder of liver” (</a:t>
            </a:r>
            <a:r>
              <a:rPr lang="is-IS" dirty="0">
                <a:solidFill>
                  <a:srgbClr val="C00000"/>
                </a:solidFill>
              </a:rPr>
              <a:t>235856003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</a:t>
            </a:r>
            <a:r>
              <a:rPr lang="en-GB" i="1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system=http://snomed.info/sct&amp;codeA=</a:t>
            </a:r>
            <a:r>
              <a:rPr lang="en-GB" i="1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r>
              <a:rPr lang="en-GB" i="1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i="1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235856003</a:t>
            </a:r>
            <a:endParaRPr lang="en-GB" i="1" dirty="0">
              <a:solidFill>
                <a:srgbClr val="C00000"/>
              </a:solidFill>
            </a:endParaRPr>
          </a:p>
          <a:p>
            <a:pPr lvl="1"/>
            <a:r>
              <a:rPr lang="en-GB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</a:t>
            </a:r>
            <a:r>
              <a:rPr lang="en-GB" i="1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system=http://snomed.info/sct&amp;codeA=</a:t>
            </a:r>
            <a:r>
              <a:rPr lang="en-GB" i="1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235856003</a:t>
            </a:r>
            <a:r>
              <a:rPr lang="en-GB" i="1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i="1" dirty="0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endParaRPr lang="en-GB" i="1" dirty="0">
              <a:solidFill>
                <a:srgbClr val="00B050"/>
              </a:solidFill>
            </a:endParaRPr>
          </a:p>
          <a:p>
            <a:r>
              <a:rPr lang="en-GB" dirty="0"/>
              <a:t>“Malarial hepatitis” (</a:t>
            </a:r>
            <a:r>
              <a:rPr lang="en-GB" dirty="0">
                <a:solidFill>
                  <a:srgbClr val="FFC000"/>
                </a:solidFill>
              </a:rPr>
              <a:t>83072009</a:t>
            </a:r>
            <a:r>
              <a:rPr lang="en-GB" dirty="0"/>
              <a:t>),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</a:t>
            </a:r>
            <a:endParaRPr lang="en-GB" dirty="0"/>
          </a:p>
          <a:p>
            <a:pPr lvl="1"/>
            <a:r>
              <a:rPr lang="en-GB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</a:t>
            </a:r>
            <a:r>
              <a:rPr lang="en-GB" i="1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system=http://snomed.info/sct&amp;codeA=</a:t>
            </a:r>
            <a:r>
              <a:rPr lang="en-GB" i="1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83072009</a:t>
            </a:r>
            <a:r>
              <a:rPr lang="en-GB" i="1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i="1" dirty="0">
                <a:solidFill>
                  <a:srgbClr val="00B05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endParaRPr lang="en-GB" i="1" dirty="0">
              <a:solidFill>
                <a:srgbClr val="00B050"/>
              </a:solidFill>
            </a:endParaRP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1611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$subsumes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), 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solidFill>
                  <a:srgbClr val="800080"/>
                </a:solidFill>
                <a:hlinkClick r:id="rId2"/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00B050"/>
                </a:solidFill>
                <a:hlinkClick r:id="rId2"/>
              </a:rPr>
              <a:t>3738000</a:t>
            </a:r>
            <a:r>
              <a:rPr lang="en-GB" dirty="0">
                <a:solidFill>
                  <a:srgbClr val="800080"/>
                </a:solidFill>
                <a:hlinkClick r:id="rId2"/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2"/>
              </a:rPr>
              <a:t>3738000</a:t>
            </a:r>
            <a:endParaRPr lang="en-US" dirty="0">
              <a:hlinkClick r:id="" action="ppaction://noaction"/>
            </a:endParaRPr>
          </a:p>
          <a:p>
            <a:pPr lvl="1"/>
            <a:r>
              <a:rPr lang="en-US" dirty="0">
                <a:hlinkClick r:id="rId3"/>
              </a:rPr>
              <a:t>https://terminz.azurewebsites.net/fhir/CodeSystem/$subsumes?</a:t>
            </a:r>
            <a:r>
              <a:rPr lang="en-US" i="1" dirty="0">
                <a:hlinkClick r:id="rId3"/>
              </a:rPr>
              <a:t>system=http://snomed.info/sct&amp;codeA=3738000&amp;codeB=3738000&amp;_format=json&amp;_pretty=true</a:t>
            </a:r>
            <a:endParaRPr lang="en-GB" i="1" dirty="0">
              <a:solidFill>
                <a:srgbClr val="800080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161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$subsumes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), 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solidFill>
                  <a:srgbClr val="800080"/>
                </a:solidFill>
                <a:hlinkClick r:id="rId2"/>
              </a:rPr>
              <a:t>http://tx.fhir.org/r4/CodeSystem/$subsumes?</a:t>
            </a:r>
            <a:r>
              <a:rPr lang="en-GB" i="1" dirty="0">
                <a:solidFill>
                  <a:srgbClr val="800080"/>
                </a:solidFill>
                <a:hlinkClick r:id="rId2"/>
              </a:rPr>
              <a:t>system=http://snomed.info/sct&amp;codeA=3738000&amp;codeB=3738000</a:t>
            </a:r>
            <a:endParaRPr lang="en-US" i="1" dirty="0">
              <a:hlinkClick r:id="rId3"/>
            </a:endParaRPr>
          </a:p>
          <a:p>
            <a:pPr lvl="1"/>
            <a:r>
              <a:rPr lang="en-US" dirty="0">
                <a:hlinkClick r:id="rId4"/>
              </a:rPr>
              <a:t>https://r4.ontoserver.csiro.au/fhir/CodeSystem/$subsumes?</a:t>
            </a:r>
            <a:r>
              <a:rPr lang="en-US" i="1" dirty="0">
                <a:hlinkClick r:id="rId4"/>
              </a:rPr>
              <a:t>system=http://snomed.info/sct&amp;codeA=3738000&amp;codeB=3738000</a:t>
            </a:r>
            <a:endParaRPr lang="en-US" i="1" dirty="0"/>
          </a:p>
          <a:p>
            <a:pPr lvl="1"/>
            <a:r>
              <a:rPr lang="en-US" dirty="0">
                <a:hlinkClick r:id="rId5"/>
              </a:rPr>
              <a:t>https://snowstorm.ihtsdotools.org/fhir/CodeSystem/$subsumes?</a:t>
            </a:r>
            <a:r>
              <a:rPr lang="en-US" i="1" dirty="0">
                <a:hlinkClick r:id="rId5"/>
              </a:rPr>
              <a:t>system=http://snomed.info/sct&amp;codeA=3738000&amp;codeB=3738000&amp;_format=json&amp;_pretty=true</a:t>
            </a:r>
            <a:endParaRPr lang="en-GB" i="1" dirty="0">
              <a:solidFill>
                <a:srgbClr val="800080"/>
              </a:solidFill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endParaRPr lang="en-GB" dirty="0">
              <a:solidFill>
                <a:srgbClr val="800080"/>
              </a:solidFill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00678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$translate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AU" dirty="0"/>
              <a:t>Can you translate this code to another code system?</a:t>
            </a:r>
            <a:endParaRPr lang="en-CA" dirty="0"/>
          </a:p>
          <a:p>
            <a:r>
              <a:rPr lang="en-CA" dirty="0"/>
              <a:t>Uses </a:t>
            </a:r>
            <a:r>
              <a:rPr lang="en-CA" dirty="0" err="1"/>
              <a:t>ConceptMap</a:t>
            </a:r>
            <a:r>
              <a:rPr lang="en-CA" dirty="0"/>
              <a:t> to translate the code(s)</a:t>
            </a:r>
          </a:p>
          <a:p>
            <a:pPr lvl="1"/>
            <a:r>
              <a:rPr lang="en-CA" dirty="0"/>
              <a:t>http://...ConceptMap/id$translate</a:t>
            </a:r>
          </a:p>
          <a:p>
            <a:pPr lvl="1"/>
            <a:r>
              <a:rPr lang="en-CA" dirty="0"/>
              <a:t>code, Coding or </a:t>
            </a:r>
            <a:r>
              <a:rPr lang="en-CA" dirty="0" err="1"/>
              <a:t>CodeableConcept</a:t>
            </a:r>
            <a:r>
              <a:rPr lang="en-CA" dirty="0"/>
              <a:t> passed (as per $validate-code)</a:t>
            </a:r>
          </a:p>
          <a:p>
            <a:r>
              <a:rPr lang="en-CA" dirty="0"/>
              <a:t>Output:</a:t>
            </a:r>
          </a:p>
          <a:p>
            <a:pPr lvl="1"/>
            <a:r>
              <a:rPr lang="en-CA" dirty="0"/>
              <a:t>True if can be translated</a:t>
            </a:r>
          </a:p>
          <a:p>
            <a:pPr lvl="1"/>
            <a:r>
              <a:rPr lang="en-CA" dirty="0"/>
              <a:t>Message if can’t be translated</a:t>
            </a:r>
          </a:p>
          <a:p>
            <a:pPr lvl="1"/>
            <a:r>
              <a:rPr lang="en-CA" dirty="0"/>
              <a:t>Translated coding if it can be translated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85738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ConceptMap</a:t>
            </a:r>
            <a:r>
              <a:rPr lang="en-US" dirty="0"/>
              <a:t> resource used in the example:</a:t>
            </a:r>
            <a:br>
              <a:rPr lang="en-US" dirty="0"/>
            </a:br>
            <a:r>
              <a:rPr lang="en-US" dirty="0">
                <a:hlinkClick r:id="rId2"/>
              </a:rPr>
              <a:t>https://terminz.azurewebsites.net/fhir/ConceptMap?</a:t>
            </a:r>
            <a:r>
              <a:rPr lang="en-US" i="1" dirty="0">
                <a:hlinkClick r:id="rId2"/>
              </a:rPr>
              <a:t>source=http://hl7.org/fhir/ValueSet/address-use&amp;target=http://terminology.hl7.org/ValueSet/v3-AddressUse&amp;_format=json&amp;_pretty=true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86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</a:t>
            </a:r>
            <a:r>
              <a:rPr lang="en-US" dirty="0"/>
              <a:t>Learning Objectives </a:t>
            </a:r>
            <a:r>
              <a:rPr lang="en-US" dirty="0">
                <a:solidFill>
                  <a:srgbClr val="00B050"/>
                </a:solidFill>
              </a:rPr>
              <a:t>(covered)</a:t>
            </a:r>
            <a:endParaRPr lang="en-US" noProof="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1 – Introduction and Fundamentals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 systems and value sets in FHIR are defined, identified and used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terminology binding and how to specify and use it correctly in FHIR models (resources and profiles)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66125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https://terminz.azurewebsites.net/fhir/ConceptMap/$translate?</a:t>
            </a:r>
            <a:r>
              <a:rPr lang="en-US" i="1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system=http://hl7.org/fhir/address-use&amp;code=</a:t>
            </a:r>
            <a:r>
              <a:rPr lang="en-US" i="1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r>
              <a:rPr lang="en-US" i="1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&amp;source=http://hl7.org/fhir/ValueSet/address-use&amp;target=http://terminology.hl7.org/ValueSet/v3-AddressUse&amp;_format=json&amp;_pretty=true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353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https://terminz.azurewebsites.net/fhir/ConceptMap/$translate?</a:t>
            </a:r>
            <a:r>
              <a:rPr lang="en-US" i="1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system=http://hl7.org/fhir/address-use&amp;code=</a:t>
            </a:r>
            <a:r>
              <a:rPr lang="en-US" i="1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old</a:t>
            </a:r>
            <a:r>
              <a:rPr lang="en-US" i="1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&amp;source=http://hl7.org/fhir/ValueSet/address-use&amp;target=http://terminology.hl7.org/ValueSet/v3-AddressUse&amp;_format=json&amp;_pretty=true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43217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9B09-9272-5472-E0DF-5526A8AC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647DF-C77A-1940-7554-21420856DF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445C6-CF18-3CF2-D71B-50EF4A7E04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28540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DA5C-09C5-F7C4-94DC-CECF277E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Using SNOMED CT Expression Constraint Language (ECL) in value set definitions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55AAD-6470-3513-17B6-6D9B30FD90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718FA-FE42-A423-8AB1-9878F5E745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96187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1986-68AF-3779-6876-8A444390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SNOMED CT Expression Constraint Language (ECL)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E6EB8-4B63-5FEC-E6C8-B7192D0E8B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SNOMED CT Expression Constraint is a computable rule that can be used to define a bounded set of clinical meanings represented by either precoordinated or </a:t>
            </a:r>
            <a:r>
              <a:rPr lang="en-US" dirty="0" err="1"/>
              <a:t>postcoordinated</a:t>
            </a:r>
            <a:r>
              <a:rPr lang="en-US" dirty="0"/>
              <a:t> expressions.</a:t>
            </a:r>
          </a:p>
          <a:p>
            <a:r>
              <a:rPr lang="en-US" dirty="0"/>
              <a:t>SNOMED CT ECL </a:t>
            </a:r>
            <a:r>
              <a:rPr lang="en-US" dirty="0">
                <a:hlinkClick r:id="rId2"/>
              </a:rPr>
              <a:t>documentation</a:t>
            </a:r>
            <a:endParaRPr lang="en-US" dirty="0"/>
          </a:p>
          <a:p>
            <a:r>
              <a:rPr lang="en-US" dirty="0"/>
              <a:t>Not all FHIR servers support ECL!</a:t>
            </a:r>
          </a:p>
          <a:p>
            <a:pPr lvl="1"/>
            <a:r>
              <a:rPr lang="en-US" dirty="0" err="1"/>
              <a:t>Ontoserver</a:t>
            </a:r>
            <a:r>
              <a:rPr lang="en-US" dirty="0"/>
              <a:t>, Snowstorm and </a:t>
            </a:r>
            <a:r>
              <a:rPr lang="en-US" dirty="0" err="1"/>
              <a:t>Terminz</a:t>
            </a:r>
            <a:r>
              <a:rPr lang="en-US" dirty="0"/>
              <a:t> servers do support ECL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6687E-17B3-657D-EA8C-5301EFA544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58B43-BBAC-4766-860C-DAF7124420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167083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SNOMED CT </a:t>
            </a:r>
            <a:r>
              <a:rPr lang="en-US" dirty="0"/>
              <a:t>Expression Constraint Language (ECL) 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Expressions</a:t>
            </a:r>
          </a:p>
          <a:p>
            <a:pPr lvl="1"/>
            <a:r>
              <a:rPr lang="en-AU" dirty="0">
                <a:hlinkClick r:id="rId2"/>
              </a:rPr>
              <a:t>https://terminology.hl7.org/SNOMEDCT.html - snomed-ct-expressions</a:t>
            </a:r>
            <a:endParaRPr lang="en-AU" dirty="0"/>
          </a:p>
          <a:p>
            <a:r>
              <a:rPr lang="en-AU" dirty="0"/>
              <a:t>ECL</a:t>
            </a:r>
          </a:p>
          <a:p>
            <a:pPr lvl="1"/>
            <a:r>
              <a:rPr lang="en-AU" dirty="0"/>
              <a:t>See </a:t>
            </a:r>
            <a:r>
              <a:rPr lang="en-AU" dirty="0">
                <a:hlinkClick r:id="rId3"/>
              </a:rPr>
              <a:t>SNOMED CT Filters / By SNOMED Expression Constraint </a:t>
            </a:r>
            <a:endParaRPr lang="en-AU" dirty="0"/>
          </a:p>
          <a:p>
            <a:pPr lvl="1"/>
            <a:r>
              <a:rPr lang="en-AU" dirty="0"/>
              <a:t>See SNOMED CT </a:t>
            </a:r>
            <a:r>
              <a:rPr lang="en-AU" dirty="0">
                <a:hlinkClick r:id="rId4"/>
              </a:rPr>
              <a:t>Implicit Value Sets </a:t>
            </a:r>
            <a:r>
              <a:rPr lang="en-AU" dirty="0"/>
              <a:t>(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?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fhir_vs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ecl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/ bullet</a:t>
            </a:r>
            <a:r>
              <a:rPr lang="en-AU" dirty="0"/>
              <a:t>)</a:t>
            </a:r>
          </a:p>
          <a:p>
            <a:r>
              <a:rPr lang="en-AU" dirty="0"/>
              <a:t>SNOMED CT </a:t>
            </a:r>
            <a:r>
              <a:rPr lang="en-AU" dirty="0">
                <a:hlinkClick r:id="rId5"/>
              </a:rPr>
              <a:t>Browser</a:t>
            </a:r>
            <a:endParaRPr lang="en-AU" dirty="0"/>
          </a:p>
          <a:p>
            <a:pPr lvl="1"/>
            <a:r>
              <a:rPr lang="en-AU" dirty="0"/>
              <a:t>'Expression Constraint Queries’ 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63479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SNOMED CT </a:t>
            </a:r>
            <a:r>
              <a:rPr lang="en-US" dirty="0"/>
              <a:t>Expression Constraint Language (ECL) 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SNOMED ECL Builder (</a:t>
            </a:r>
            <a:r>
              <a:rPr lang="en-AU" dirty="0" err="1"/>
              <a:t>OntoServer</a:t>
            </a:r>
            <a:r>
              <a:rPr lang="en-AU" dirty="0"/>
              <a:t>)</a:t>
            </a:r>
          </a:p>
          <a:p>
            <a:pPr lvl="1"/>
            <a:r>
              <a:rPr lang="en-AU" dirty="0">
                <a:hlinkClick r:id="rId2"/>
              </a:rPr>
              <a:t>https://ontoserver.csiro.au/shrimp/ecl/</a:t>
            </a:r>
            <a:endParaRPr lang="en-AU" dirty="0"/>
          </a:p>
          <a:p>
            <a:r>
              <a:rPr lang="en-US" dirty="0"/>
              <a:t>CSIRO Value Set Comparison Tool</a:t>
            </a:r>
          </a:p>
          <a:p>
            <a:pPr lvl="1"/>
            <a:r>
              <a:rPr lang="en-US" dirty="0"/>
              <a:t>Includes several ECL queries and shows responses (or lack of response) from multiple FHIR servers</a:t>
            </a:r>
          </a:p>
          <a:p>
            <a:pPr lvl="1"/>
            <a:r>
              <a:rPr lang="en-US" dirty="0">
                <a:hlinkClick r:id="rId3"/>
              </a:rPr>
              <a:t>http://ontoserver.csiro.au/vstool</a:t>
            </a:r>
            <a:endParaRPr lang="en-US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352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18C2-6924-C901-D0B1-3FEBC19A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 Value Set Definition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65362-828C-A088-02F3-8C95BF29B6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https://build.fhir.org/ig/HL7/fhir-ips/ValueSet-procedures-snomed-ct-ips-free-set.html</a:t>
            </a:r>
            <a:endParaRPr lang="en-US" dirty="0"/>
          </a:p>
          <a:p>
            <a:r>
              <a:rPr lang="en-US" dirty="0"/>
              <a:t>POST the </a:t>
            </a:r>
            <a:r>
              <a:rPr lang="en-US" dirty="0" err="1"/>
              <a:t>ValueSet</a:t>
            </a:r>
            <a:r>
              <a:rPr lang="en-US" dirty="0"/>
              <a:t> resource to a server endpoint and invoke the $expand operation</a:t>
            </a:r>
            <a:br>
              <a:rPr lang="en-US" dirty="0"/>
            </a:br>
            <a:r>
              <a:rPr lang="en-US" i="1" dirty="0">
                <a:solidFill>
                  <a:srgbClr val="00B050"/>
                </a:solidFill>
              </a:rPr>
              <a:t>(show in VS Code and Postman)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E1B03-AF8A-9924-C959-EC83E4AA85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B0643-8961-3910-D6A3-E5BA3B59ED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47</a:t>
            </a:fld>
            <a:endParaRPr lang="en-US" alt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8045143-03D2-058F-C116-7FEB2DF9BF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6075" y="3548903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3" imgW="965200" imgH="609600" progId="Word.Document.12">
                  <p:embed/>
                </p:oleObj>
              </mc:Choice>
              <mc:Fallback>
                <p:oleObj name="Document" showAsIcon="1" r:id="rId3" imgW="965200" imgH="6096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8045143-03D2-058F-C116-7FEB2DF9BF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6075" y="3548903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04080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574FC3-7D7B-304E-95BC-31E2AFF495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653D68-F798-DB29-FA4A-BBAF8266CF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48</a:t>
            </a:fld>
            <a:endParaRPr lang="en-US" alt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627E150-EEC3-625F-961D-83E8C9153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23" y="0"/>
            <a:ext cx="7772400" cy="500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469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56A820-2E61-DC13-5EE7-481E117199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0D5E4F-BC63-8D08-8C00-9C385BA3CC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49</a:t>
            </a:fld>
            <a:endParaRPr lang="en-US" alt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21D8F23-1CED-103D-8ECB-E6A9AF45F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35" y="0"/>
            <a:ext cx="77724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4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Learning </a:t>
            </a:r>
            <a:r>
              <a:rPr lang="en-US" dirty="0"/>
              <a:t>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2 – Searching</a:t>
            </a:r>
            <a:r>
              <a:rPr lang="en-US" b="1" dirty="0"/>
              <a:t> and Services, Advanced Topics (initial exploration)</a:t>
            </a:r>
            <a:endParaRPr lang="en-US" b="1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Understand and use FHIR terminology-based search capabilities</a:t>
            </a:r>
          </a:p>
          <a:p>
            <a:r>
              <a:rPr lang="en-US" dirty="0">
                <a:cs typeface="Arial" panose="020B0604020202020204" pitchFamily="34" charset="0"/>
              </a:rPr>
              <a:t>Understand and use FHIR Terminology Service capabilities</a:t>
            </a:r>
          </a:p>
          <a:p>
            <a:r>
              <a:rPr lang="en-US" dirty="0">
                <a:cs typeface="Arial" panose="020B0604020202020204" pitchFamily="34" charset="0"/>
              </a:rPr>
              <a:t>Initial exploration of advanced topics</a:t>
            </a:r>
          </a:p>
          <a:p>
            <a:pPr lvl="1"/>
            <a:r>
              <a:rPr lang="en-US" sz="2000" b="0" i="0" dirty="0">
                <a:solidFill>
                  <a:srgbClr val="222230"/>
                </a:solidFill>
                <a:effectLst/>
                <a:latin typeface="Inter"/>
              </a:rPr>
              <a:t>SNOMED CT Expression Constraint Language (ECL), FHIR implicit value sets (SNOMED CT), Code system supplements and fragments</a:t>
            </a:r>
          </a:p>
          <a:p>
            <a:pPr lvl="1"/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6256169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3293-8CA3-A1F0-8FCA-EF749713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Using FHIR implicit value sets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F94BD-43C8-ED19-6BE8-CA893AB01D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1C892-9D1D-FDF7-E6E7-1EF68B78A6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52990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Implicit value sets are those whose specification can be predicted based on the grammar of the underlying code system, and the known structure of the URL that identifies them</a:t>
            </a:r>
          </a:p>
          <a:p>
            <a:pPr lvl="1"/>
            <a:r>
              <a:rPr lang="en-US" dirty="0"/>
              <a:t>New </a:t>
            </a:r>
            <a:r>
              <a:rPr lang="en-US" dirty="0">
                <a:hlinkClick r:id="rId2"/>
              </a:rPr>
              <a:t>documentation</a:t>
            </a:r>
            <a:r>
              <a:rPr lang="en-US" dirty="0"/>
              <a:t> on this in </a:t>
            </a:r>
            <a:r>
              <a:rPr lang="en-US" dirty="0" err="1"/>
              <a:t>ValueSet</a:t>
            </a:r>
            <a:r>
              <a:rPr lang="en-US" dirty="0"/>
              <a:t> resource in R5</a:t>
            </a:r>
          </a:p>
          <a:p>
            <a:pPr lvl="2"/>
            <a:r>
              <a:rPr lang="en-US" dirty="0"/>
              <a:t>Previously all of the documentation on implicit value sets was on the code system specific pages (e.g. for </a:t>
            </a:r>
            <a:r>
              <a:rPr lang="en-US" dirty="0">
                <a:hlinkClick r:id="rId3"/>
              </a:rPr>
              <a:t>SNOMED CT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0466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Implicit value sets do not use complex queries</a:t>
            </a:r>
          </a:p>
          <a:p>
            <a:pPr lvl="1"/>
            <a:r>
              <a:rPr lang="en-US" dirty="0"/>
              <a:t>Allows a </a:t>
            </a:r>
            <a:r>
              <a:rPr lang="en-US" b="1" dirty="0"/>
              <a:t>single URL </a:t>
            </a:r>
            <a:r>
              <a:rPr lang="en-US" dirty="0"/>
              <a:t>to serve as a </a:t>
            </a:r>
            <a:r>
              <a:rPr lang="en-US" b="1" dirty="0"/>
              <a:t>value set definition </a:t>
            </a:r>
            <a:r>
              <a:rPr lang="en-US" dirty="0"/>
              <a:t>(without requiring an explicit </a:t>
            </a:r>
            <a:r>
              <a:rPr lang="en-US" dirty="0" err="1"/>
              <a:t>ValueSet</a:t>
            </a:r>
            <a:r>
              <a:rPr lang="en-US" dirty="0"/>
              <a:t> resource)</a:t>
            </a:r>
          </a:p>
          <a:p>
            <a:pPr lvl="1"/>
            <a:r>
              <a:rPr lang="en-US" dirty="0"/>
              <a:t>Can serve as the basis for the $expand operation</a:t>
            </a:r>
          </a:p>
          <a:p>
            <a:r>
              <a:rPr lang="en-US" dirty="0"/>
              <a:t>Example - SNOMED CT has common sets of implicit value sets defined (more than any other code system at present): </a:t>
            </a:r>
          </a:p>
          <a:p>
            <a:pPr lvl="1"/>
            <a:r>
              <a:rPr lang="en-US" dirty="0"/>
              <a:t>By </a:t>
            </a:r>
            <a:r>
              <a:rPr lang="en-US" dirty="0" err="1"/>
              <a:t>Subsumption</a:t>
            </a:r>
            <a:r>
              <a:rPr lang="en-US" dirty="0"/>
              <a:t>, By Reference Set, etc.</a:t>
            </a:r>
          </a:p>
          <a:p>
            <a:pPr lvl="1"/>
            <a:r>
              <a:rPr lang="en-US" i="1" dirty="0"/>
              <a:t>See the previous link for </a:t>
            </a:r>
            <a:r>
              <a:rPr lang="en-US" i="1" dirty="0">
                <a:hlinkClick r:id="rId2"/>
              </a:rPr>
              <a:t>SNOMED CT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32373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Value Set $expand (isa)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SNOMED CT subtypes of 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https://r4.ontoserver.csiro.au/fhir/ValueSet/$expand?</a:t>
            </a:r>
            <a:r>
              <a:rPr lang="en-US" i="1" dirty="0">
                <a:hlinkClick r:id="rId2"/>
              </a:rPr>
              <a:t>url=http://snomed.info/sct?fhir_vs=isa/233604007&amp;_format=json&amp;_pretty=true</a:t>
            </a:r>
            <a:endParaRPr lang="en-US" i="1" dirty="0"/>
          </a:p>
          <a:p>
            <a:pPr lvl="1"/>
            <a:r>
              <a:rPr lang="en-US" dirty="0">
                <a:hlinkClick r:id="rId3"/>
              </a:rPr>
              <a:t>http://tx.fhir.org/r4/ValueSet/$expand?</a:t>
            </a:r>
            <a:r>
              <a:rPr lang="en-US" i="1" dirty="0">
                <a:hlinkClick r:id="rId3"/>
              </a:rPr>
              <a:t>url=http://snomed.info/sct?fhir_vs=isa/233604007</a:t>
            </a:r>
            <a:endParaRPr lang="en-US" i="1" dirty="0"/>
          </a:p>
          <a:p>
            <a:pPr lvl="1"/>
            <a:r>
              <a:rPr lang="en-US" dirty="0">
                <a:hlinkClick r:id="rId4"/>
              </a:rPr>
              <a:t>https://terminz.azurewebsites.net/fhir/ValueSet/$expand?</a:t>
            </a:r>
            <a:r>
              <a:rPr lang="en-US" i="1" dirty="0">
                <a:hlinkClick r:id="rId4"/>
              </a:rPr>
              <a:t>url=http://snomed.info/sct?fhir_vs=isa/233604007&amp;_format=json&amp;_pretty=true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36025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Value Set $expand (ECL expression)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SNOMED CT subtypes of 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/>
              <a:t>ECL expression: &lt; 233604007 |Pneumonia (disorder)|</a:t>
            </a:r>
          </a:p>
          <a:p>
            <a:pPr lvl="1"/>
            <a:r>
              <a:rPr lang="en-US" dirty="0">
                <a:hlinkClick r:id="rId2"/>
              </a:rPr>
              <a:t>https://r4.ontoserver.csiro.au/fhir/ValueSet/$expand?</a:t>
            </a:r>
            <a:r>
              <a:rPr lang="en-US" i="1" dirty="0">
                <a:hlinkClick r:id="rId2"/>
              </a:rPr>
              <a:t>url=http://snomed.info/sct/900000000000207008/version/20220731?fhir_vs=ecl/&lt; 233604007 |Pneumonia (disorder)|&amp;_format=json&amp;_pretty=true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7615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8F13-8EA9-8F93-9A82-7BD2C588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Features and uses of code system supplements and fragments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7FB39-1463-1BD9-09CC-31ECCF2E9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F70A0-8135-E4B1-B050-16AEC2903A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21805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Supplements and 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Supplement</a:t>
            </a:r>
          </a:p>
          <a:p>
            <a:pPr lvl="1"/>
            <a:r>
              <a:rPr lang="en-AU" dirty="0" err="1"/>
              <a:t>CodeSystem.content</a:t>
            </a:r>
            <a:r>
              <a:rPr lang="en-AU" dirty="0"/>
              <a:t> = ‘supplement’</a:t>
            </a:r>
          </a:p>
          <a:p>
            <a:pPr lvl="1"/>
            <a:r>
              <a:rPr lang="en-AU" dirty="0">
                <a:hlinkClick r:id="rId2"/>
              </a:rPr>
              <a:t>http://hl7.org/fhir/codesystem.html#supplements</a:t>
            </a:r>
            <a:endParaRPr lang="en-AU" dirty="0"/>
          </a:p>
          <a:p>
            <a:r>
              <a:rPr lang="en-AU" dirty="0"/>
              <a:t>Fragment</a:t>
            </a:r>
          </a:p>
          <a:p>
            <a:pPr lvl="1"/>
            <a:r>
              <a:rPr lang="en-AU" dirty="0" err="1"/>
              <a:t>CodeSystem.content</a:t>
            </a:r>
            <a:r>
              <a:rPr lang="en-AU" dirty="0"/>
              <a:t> = ‘fragment’</a:t>
            </a:r>
          </a:p>
          <a:p>
            <a:pPr lvl="1"/>
            <a:r>
              <a:rPr lang="en-AU" dirty="0">
                <a:hlinkClick r:id="rId3"/>
              </a:rPr>
              <a:t>http://hl7.org/</a:t>
            </a:r>
            <a:r>
              <a:rPr lang="en-AU" dirty="0" err="1">
                <a:hlinkClick r:id="rId3"/>
              </a:rPr>
              <a:t>fhir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codesystem.html#fragments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2606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CodeSystem.supplements</a:t>
            </a:r>
            <a:r>
              <a:rPr lang="en-US" dirty="0"/>
              <a:t> SHALL have a value – the URL of the </a:t>
            </a:r>
            <a:r>
              <a:rPr lang="en-US" b="1" dirty="0"/>
              <a:t>code system </a:t>
            </a:r>
            <a:r>
              <a:rPr lang="en-US" dirty="0"/>
              <a:t>being </a:t>
            </a:r>
            <a:r>
              <a:rPr lang="en-US" b="1" dirty="0"/>
              <a:t>supplemented</a:t>
            </a:r>
          </a:p>
          <a:p>
            <a:r>
              <a:rPr lang="en-US" dirty="0" err="1"/>
              <a:t>CodeSystem.url</a:t>
            </a:r>
            <a:r>
              <a:rPr lang="en-US" dirty="0"/>
              <a:t> </a:t>
            </a:r>
            <a:r>
              <a:rPr lang="en-US" b="1" dirty="0"/>
              <a:t>SHALL never </a:t>
            </a:r>
            <a:r>
              <a:rPr lang="en-US" dirty="0"/>
              <a:t>appear in a </a:t>
            </a:r>
            <a:r>
              <a:rPr lang="en-US" dirty="0">
                <a:hlinkClick r:id="rId2"/>
              </a:rPr>
              <a:t>Coding.system</a:t>
            </a:r>
            <a:endParaRPr lang="en-US" dirty="0"/>
          </a:p>
          <a:p>
            <a:r>
              <a:rPr lang="en-US" dirty="0" err="1"/>
              <a:t>CodeSystem.url</a:t>
            </a:r>
            <a:r>
              <a:rPr lang="en-US" dirty="0"/>
              <a:t> </a:t>
            </a:r>
            <a:r>
              <a:rPr lang="en-US" b="1" dirty="0"/>
              <a:t>must</a:t>
            </a:r>
            <a:r>
              <a:rPr lang="en-US" dirty="0"/>
              <a:t> be under control of the authority creating or publishing the supplement (</a:t>
            </a:r>
            <a:r>
              <a:rPr lang="en-US" b="1" dirty="0"/>
              <a:t>usually </a:t>
            </a:r>
            <a:r>
              <a:rPr lang="en-US" dirty="0"/>
              <a:t>different from the original code system)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26679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Cannot define any new </a:t>
            </a:r>
            <a:r>
              <a:rPr lang="en-US" dirty="0" err="1"/>
              <a:t>CodeSystem.concept.code</a:t>
            </a:r>
            <a:endParaRPr lang="en-US" dirty="0"/>
          </a:p>
          <a:p>
            <a:pPr lvl="1"/>
            <a:r>
              <a:rPr lang="en-US" dirty="0"/>
              <a:t>All instances of </a:t>
            </a:r>
            <a:r>
              <a:rPr lang="en-US" dirty="0" err="1"/>
              <a:t>CodeSystem.concept.code</a:t>
            </a:r>
            <a:r>
              <a:rPr lang="en-US" dirty="0"/>
              <a:t> in the supplement must be a code from the "supplemented" code system</a:t>
            </a:r>
          </a:p>
          <a:p>
            <a:r>
              <a:rPr lang="en-US" b="1" dirty="0"/>
              <a:t>Note:</a:t>
            </a:r>
            <a:r>
              <a:rPr lang="en-US" dirty="0"/>
              <a:t> If need to define new concepts/codes to use as property values, the supplement can be paired with a new (possibly contained) Code System and use the Coding type for the property values</a:t>
            </a:r>
          </a:p>
          <a:p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19135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err="1"/>
              <a:t>CodeSystem</a:t>
            </a:r>
            <a:endParaRPr lang="en-AU" dirty="0"/>
          </a:p>
          <a:p>
            <a:pPr lvl="1"/>
            <a:r>
              <a:rPr lang="en-AU" dirty="0">
                <a:hlinkClick r:id="rId2"/>
              </a:rPr>
              <a:t>https://</a:t>
            </a:r>
            <a:r>
              <a:rPr lang="en-AU" dirty="0" err="1">
                <a:hlinkClick r:id="rId2"/>
              </a:rPr>
              <a:t>terminz.azurewebsites.net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fhir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CodeSystem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bundle-type?_format</a:t>
            </a:r>
            <a:r>
              <a:rPr lang="en-AU" dirty="0">
                <a:hlinkClick r:id="rId2"/>
              </a:rPr>
              <a:t>=</a:t>
            </a:r>
            <a:r>
              <a:rPr lang="en-AU" dirty="0" err="1">
                <a:hlinkClick r:id="rId2"/>
              </a:rPr>
              <a:t>json&amp;_pretty</a:t>
            </a:r>
            <a:r>
              <a:rPr lang="en-AU" dirty="0">
                <a:hlinkClick r:id="rId2"/>
              </a:rPr>
              <a:t>=true</a:t>
            </a:r>
            <a:endParaRPr lang="en-AU" dirty="0"/>
          </a:p>
          <a:p>
            <a:pPr lvl="1"/>
            <a:r>
              <a:rPr lang="en-AU" dirty="0">
                <a:hlinkClick r:id="rId3"/>
              </a:rPr>
              <a:t>https://</a:t>
            </a:r>
            <a:r>
              <a:rPr lang="en-AU" dirty="0" err="1">
                <a:hlinkClick r:id="rId3"/>
              </a:rPr>
              <a:t>terminz.azurewebsites.net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fhir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CodeSystem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bundle</a:t>
            </a:r>
            <a:r>
              <a:rPr lang="en-AU" dirty="0">
                <a:hlinkClick r:id="rId3"/>
              </a:rPr>
              <a:t>-</a:t>
            </a:r>
            <a:r>
              <a:rPr lang="en-AU" dirty="0" err="1">
                <a:hlinkClick r:id="rId3"/>
              </a:rPr>
              <a:t>type-german</a:t>
            </a:r>
            <a:r>
              <a:rPr lang="en-AU" dirty="0">
                <a:hlinkClick r:id="rId3"/>
              </a:rPr>
              <a:t>?_format=</a:t>
            </a:r>
            <a:r>
              <a:rPr lang="en-AU" dirty="0" err="1">
                <a:hlinkClick r:id="rId3"/>
              </a:rPr>
              <a:t>json&amp;_pretty</a:t>
            </a:r>
            <a:r>
              <a:rPr lang="en-AU" dirty="0">
                <a:hlinkClick r:id="rId3"/>
              </a:rPr>
              <a:t>=true</a:t>
            </a:r>
            <a:endParaRPr lang="en-AU" dirty="0"/>
          </a:p>
          <a:p>
            <a:pPr lvl="1"/>
            <a:r>
              <a:rPr lang="en-AU" dirty="0">
                <a:hlinkClick r:id="rId4"/>
              </a:rPr>
              <a:t>https://</a:t>
            </a:r>
            <a:r>
              <a:rPr lang="en-AU" dirty="0" err="1">
                <a:hlinkClick r:id="rId4"/>
              </a:rPr>
              <a:t>terminz.azurewebsites.net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fhir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CodeSystem?supplements</a:t>
            </a:r>
            <a:r>
              <a:rPr lang="en-AU" dirty="0">
                <a:hlinkClick r:id="rId4"/>
              </a:rPr>
              <a:t>=http://hl7.org/</a:t>
            </a:r>
            <a:r>
              <a:rPr lang="en-AU" dirty="0" err="1">
                <a:hlinkClick r:id="rId4"/>
              </a:rPr>
              <a:t>fhir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bundle-type&amp;_format</a:t>
            </a:r>
            <a:r>
              <a:rPr lang="en-AU" dirty="0">
                <a:hlinkClick r:id="rId4"/>
              </a:rPr>
              <a:t>=</a:t>
            </a:r>
            <a:r>
              <a:rPr lang="en-AU" dirty="0" err="1">
                <a:hlinkClick r:id="rId4"/>
              </a:rPr>
              <a:t>json&amp;_pretty</a:t>
            </a:r>
            <a:r>
              <a:rPr lang="en-AU" dirty="0">
                <a:hlinkClick r:id="rId4"/>
              </a:rPr>
              <a:t>=true</a:t>
            </a:r>
            <a:endParaRPr lang="en-AU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00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Learning </a:t>
            </a:r>
            <a:r>
              <a:rPr lang="en-US" dirty="0"/>
              <a:t>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3 – Further </a:t>
            </a:r>
            <a:r>
              <a:rPr lang="en-US" b="1" dirty="0"/>
              <a:t>Advanced Topics (potential)</a:t>
            </a:r>
          </a:p>
          <a:p>
            <a:r>
              <a:rPr lang="en-US" dirty="0">
                <a:cs typeface="Arial" panose="020B0604020202020204" pitchFamily="34" charset="0"/>
              </a:rPr>
              <a:t>Further exploration of primary FHIR terminology service operations ($expand, $lookup, $validate-code, $subsumes, $translate)</a:t>
            </a:r>
          </a:p>
          <a:p>
            <a:r>
              <a:rPr lang="en-US" dirty="0">
                <a:cs typeface="Arial" panose="020B0604020202020204" pitchFamily="34" charset="0"/>
              </a:rPr>
              <a:t>Advanced terminology searching techniques</a:t>
            </a:r>
          </a:p>
          <a:p>
            <a:r>
              <a:rPr lang="en-US" dirty="0">
                <a:cs typeface="Arial" panose="020B0604020202020204" pitchFamily="34" charset="0"/>
              </a:rPr>
              <a:t>Using terminology content in THO (terminology.hl7.org)</a:t>
            </a:r>
          </a:p>
          <a:p>
            <a:r>
              <a:rPr lang="en-US" dirty="0">
                <a:cs typeface="Arial" panose="020B0604020202020204" pitchFamily="34" charset="0"/>
              </a:rPr>
              <a:t>Submitting and managing a UTG proposal</a:t>
            </a:r>
          </a:p>
          <a:p>
            <a:r>
              <a:rPr lang="en-US" dirty="0">
                <a:cs typeface="Arial" panose="020B0604020202020204" pitchFamily="34" charset="0"/>
              </a:rPr>
              <a:t>Requesting new external (non-HL7) terminology content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811017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err="1"/>
              <a:t>ValueSet</a:t>
            </a:r>
            <a:endParaRPr lang="en-AU" dirty="0"/>
          </a:p>
          <a:p>
            <a:pPr lvl="1"/>
            <a:r>
              <a:rPr lang="en-AU" dirty="0">
                <a:hlinkClick r:id="rId2"/>
              </a:rPr>
              <a:t>https://terminz.azurewebsites.net/fhir/ValueSet/Bundle-Type-supplemented?_format=json&amp;_pretty=true</a:t>
            </a:r>
            <a:endParaRPr lang="en-AU" dirty="0"/>
          </a:p>
          <a:p>
            <a:r>
              <a:rPr lang="en-AU" dirty="0"/>
              <a:t>Value set expansion</a:t>
            </a:r>
          </a:p>
          <a:p>
            <a:pPr lvl="1"/>
            <a:r>
              <a:rPr lang="en-AU" dirty="0">
                <a:hlinkClick r:id="rId3"/>
              </a:rPr>
              <a:t>https://terminz.azurewebsites.net/fhir/ValueSet/Bundle-Type-supplemented/$expand?_format=json&amp;_pretty=true</a:t>
            </a:r>
            <a:endParaRPr lang="en-A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10939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FHIR </a:t>
            </a:r>
            <a:r>
              <a:rPr lang="en-AU" dirty="0" err="1"/>
              <a:t>Zulip</a:t>
            </a:r>
            <a:r>
              <a:rPr lang="en-AU" dirty="0"/>
              <a:t> chat</a:t>
            </a:r>
          </a:p>
          <a:p>
            <a:pPr lvl="1"/>
            <a:r>
              <a:rPr lang="en-US" dirty="0">
                <a:hlinkClick r:id="rId2"/>
              </a:rPr>
              <a:t>Behaviour of CodeSystem operations with supplements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Designations from code system supplements in Coding.display?</a:t>
            </a:r>
            <a:endParaRPr lang="en-US" dirty="0">
              <a:hlinkClick r:id="" action="ppaction://noaction"/>
            </a:endParaRPr>
          </a:p>
          <a:p>
            <a:pPr lvl="1"/>
            <a:r>
              <a:rPr lang="en-US" dirty="0">
                <a:hlinkClick r:id="" action="ppaction://noaction"/>
              </a:rPr>
              <a:t>Designations vs. language-specific resources for VS and CS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1493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Reasons for using a code system fragment</a:t>
            </a:r>
          </a:p>
          <a:p>
            <a:pPr lvl="1"/>
            <a:r>
              <a:rPr lang="en-US" dirty="0"/>
              <a:t>Different IP distribution rules for different parts of the code system</a:t>
            </a:r>
          </a:p>
          <a:p>
            <a:pPr lvl="1"/>
            <a:r>
              <a:rPr lang="en-US" dirty="0"/>
              <a:t>Special purpose modules for specific purposes</a:t>
            </a:r>
          </a:p>
          <a:p>
            <a:pPr lvl="1"/>
            <a:r>
              <a:rPr lang="en-US" dirty="0"/>
              <a:t>Distribution of proposed content for evaluation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15263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3647" y="1248752"/>
            <a:ext cx="8228883" cy="2929042"/>
          </a:xfrm>
        </p:spPr>
        <p:txBody>
          <a:bodyPr/>
          <a:lstStyle/>
          <a:p>
            <a:r>
              <a:rPr lang="en-US" dirty="0"/>
              <a:t>Rules for code system fragments</a:t>
            </a:r>
          </a:p>
          <a:p>
            <a:pPr lvl="1"/>
            <a:r>
              <a:rPr lang="en-US" dirty="0"/>
              <a:t>SHALL have the same </a:t>
            </a:r>
            <a:r>
              <a:rPr lang="en-US" dirty="0" err="1"/>
              <a:t>CodeSystem.url</a:t>
            </a:r>
            <a:endParaRPr lang="en-US" dirty="0"/>
          </a:p>
          <a:p>
            <a:pPr lvl="1"/>
            <a:r>
              <a:rPr lang="en-US" dirty="0"/>
              <a:t>Can only(?) be published by the code system authority, or according to a process defined by the authority, if they have defined one</a:t>
            </a:r>
          </a:p>
          <a:p>
            <a:pPr lvl="1"/>
            <a:r>
              <a:rPr lang="en-US" dirty="0"/>
              <a:t>Cannot contain codes, concepts or properties that are not found in a complete representation of the code system (if one exists)</a:t>
            </a:r>
          </a:p>
          <a:p>
            <a:pPr lvl="1"/>
            <a:r>
              <a:rPr lang="en-US" dirty="0"/>
              <a:t>Publishing a code system in multiple fragments can create confusion for terminology servers and terminology service consumers - need to be clear about the intent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53303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 Examples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05397" y="1527048"/>
            <a:ext cx="8228883" cy="2929042"/>
          </a:xfrm>
        </p:spPr>
        <p:txBody>
          <a:bodyPr/>
          <a:lstStyle/>
          <a:p>
            <a:r>
              <a:rPr lang="en-US" dirty="0"/>
              <a:t>Common UCUM units (?)</a:t>
            </a:r>
          </a:p>
          <a:p>
            <a:pPr lvl="1"/>
            <a:r>
              <a:rPr lang="en-US" dirty="0">
                <a:hlinkClick r:id="rId2"/>
              </a:rPr>
              <a:t>http://hl7.org/</a:t>
            </a:r>
            <a:r>
              <a:rPr lang="en-US" dirty="0" err="1">
                <a:hlinkClick r:id="rId2"/>
              </a:rPr>
              <a:t>fhir</a:t>
            </a:r>
            <a:r>
              <a:rPr lang="en-US" dirty="0">
                <a:hlinkClick r:id="rId2"/>
              </a:rPr>
              <a:t>/</a:t>
            </a:r>
            <a:r>
              <a:rPr lang="en-US" b="1" dirty="0" err="1">
                <a:hlinkClick r:id="rId2"/>
              </a:rPr>
              <a:t>valueset</a:t>
            </a:r>
            <a:r>
              <a:rPr lang="en-US" dirty="0" err="1">
                <a:hlinkClick r:id="rId2"/>
              </a:rPr>
              <a:t>-ucum-common.html</a:t>
            </a:r>
            <a:r>
              <a:rPr lang="en-US" dirty="0"/>
              <a:t> (not </a:t>
            </a:r>
            <a:r>
              <a:rPr lang="en-US" dirty="0" err="1"/>
              <a:t>CodeSystem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But THO represents UCUM as ‘"content" : "not-present”’</a:t>
            </a:r>
          </a:p>
          <a:p>
            <a:r>
              <a:rPr lang="en-US" dirty="0"/>
              <a:t>SNOMED CT (?)</a:t>
            </a:r>
          </a:p>
          <a:p>
            <a:pPr lvl="1"/>
            <a:r>
              <a:rPr lang="en-US" dirty="0"/>
              <a:t>Each SNOMED CT edition could be considered as a fragment the entire SNOMED CT – but they aren’t represented that way</a:t>
            </a:r>
          </a:p>
          <a:p>
            <a:r>
              <a:rPr lang="en-US" dirty="0"/>
              <a:t>Recent (Nov 2021) discussion on this topic</a:t>
            </a:r>
          </a:p>
          <a:p>
            <a:pPr lvl="1"/>
            <a:r>
              <a:rPr lang="en-US" dirty="0">
                <a:hlinkClick r:id="rId3"/>
              </a:rPr>
              <a:t>Fragment / Example expansions</a:t>
            </a: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64368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6E43-0665-FE4A-82F1-E72FC1B9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for Servers and tools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AFB0337-F4B4-BE4B-979A-E077DAB9B5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65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50580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Health Intersections (Grahame Grieve)</a:t>
            </a:r>
          </a:p>
          <a:p>
            <a:pPr lvl="1"/>
            <a:r>
              <a:rPr lang="en-US" dirty="0">
                <a:hlinkClick r:id="rId2"/>
              </a:rPr>
              <a:t>http://tx.fhir.org/</a:t>
            </a:r>
            <a:r>
              <a:rPr lang="en-US" dirty="0"/>
              <a:t> (FHIR build terminology server)</a:t>
            </a:r>
          </a:p>
          <a:p>
            <a:r>
              <a:rPr lang="en-US" dirty="0"/>
              <a:t>HAPI (University Health Network </a:t>
            </a:r>
            <a:r>
              <a:rPr lang="mr-IN" dirty="0"/>
              <a:t>–</a:t>
            </a:r>
            <a:r>
              <a:rPr lang="en-US" dirty="0"/>
              <a:t> James Agnew)</a:t>
            </a:r>
          </a:p>
          <a:p>
            <a:pPr lvl="1"/>
            <a:r>
              <a:rPr lang="en-US" dirty="0">
                <a:hlinkClick r:id="rId3"/>
              </a:rPr>
              <a:t>http://hapi.fhir.org/</a:t>
            </a:r>
            <a:endParaRPr lang="en-US" dirty="0"/>
          </a:p>
          <a:p>
            <a:r>
              <a:rPr lang="en-US" dirty="0" err="1"/>
              <a:t>OntoServer</a:t>
            </a:r>
            <a:r>
              <a:rPr lang="en-US" dirty="0"/>
              <a:t> (CSIRO </a:t>
            </a:r>
            <a:r>
              <a:rPr lang="mr-IN" dirty="0"/>
              <a:t>–</a:t>
            </a:r>
            <a:r>
              <a:rPr lang="en-US" dirty="0"/>
              <a:t> Australia </a:t>
            </a:r>
            <a:r>
              <a:rPr lang="mr-IN" dirty="0"/>
              <a:t>–</a:t>
            </a:r>
            <a:r>
              <a:rPr lang="en-US" dirty="0"/>
              <a:t> Michael Lawley)</a:t>
            </a:r>
          </a:p>
          <a:p>
            <a:pPr lvl="1"/>
            <a:r>
              <a:rPr lang="en-US" u="sng" dirty="0">
                <a:hlinkClick r:id="rId4"/>
              </a:rPr>
              <a:t>https://ontoserver.csiro.au/</a:t>
            </a:r>
            <a:endParaRPr lang="en-US" u="sng" dirty="0">
              <a:hlinkClick r:id="rId5"/>
            </a:endParaRPr>
          </a:p>
          <a:p>
            <a:pPr lvl="1"/>
            <a:r>
              <a:rPr lang="en-US" u="sng" dirty="0">
                <a:hlinkClick r:id="rId5"/>
              </a:rPr>
              <a:t>https://stu3.ontoserver.csiro.au/fhir</a:t>
            </a:r>
            <a:endParaRPr lang="en-US" u="sng" dirty="0"/>
          </a:p>
          <a:p>
            <a:pPr lvl="1"/>
            <a:r>
              <a:rPr lang="en-US" dirty="0">
                <a:hlinkClick r:id="rId6"/>
              </a:rPr>
              <a:t>https://r4.ontoserver.csiro.au/fhir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41932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Value Set Authority Center (VSAC) – US National Library of Medicine (NLM)</a:t>
            </a:r>
          </a:p>
          <a:p>
            <a:pPr lvl="1"/>
            <a:r>
              <a:rPr lang="en-US" dirty="0">
                <a:hlinkClick r:id="rId2"/>
              </a:rPr>
              <a:t>https://cts.nlm.nih.gov/fhir/</a:t>
            </a:r>
            <a:endParaRPr lang="en-US" dirty="0"/>
          </a:p>
          <a:p>
            <a:r>
              <a:rPr lang="en-US" dirty="0" err="1"/>
              <a:t>Terminz</a:t>
            </a:r>
            <a:r>
              <a:rPr lang="en-US" dirty="0"/>
              <a:t> (Patients First </a:t>
            </a:r>
            <a:r>
              <a:rPr lang="mr-IN" dirty="0"/>
              <a:t>–</a:t>
            </a:r>
            <a:r>
              <a:rPr lang="en-US" dirty="0"/>
              <a:t> New Zealand </a:t>
            </a:r>
            <a:r>
              <a:rPr lang="mr-IN" dirty="0"/>
              <a:t>–</a:t>
            </a:r>
            <a:r>
              <a:rPr lang="en-US" dirty="0"/>
              <a:t> Peter Jordan)</a:t>
            </a:r>
          </a:p>
          <a:p>
            <a:pPr lvl="1"/>
            <a:r>
              <a:rPr lang="en-US" dirty="0">
                <a:hlinkClick r:id="rId3"/>
              </a:rPr>
              <a:t>https://terminz.azurewebsites.net/fhir</a:t>
            </a:r>
            <a:endParaRPr lang="en-US" dirty="0"/>
          </a:p>
          <a:p>
            <a:r>
              <a:rPr lang="en-US" dirty="0"/>
              <a:t>Link to other publicly available FHIR servers (general and terminology)</a:t>
            </a:r>
          </a:p>
          <a:p>
            <a:pPr lvl="1"/>
            <a:r>
              <a:rPr lang="en-US" dirty="0">
                <a:hlinkClick r:id="rId4"/>
              </a:rPr>
              <a:t>https://confluence.hl7.org/display/FHIR/Public+Test+Servers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69490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US" dirty="0" err="1"/>
              <a:t>clinFHIR</a:t>
            </a:r>
            <a:r>
              <a:rPr lang="en-US" dirty="0"/>
              <a:t> (David Hay)</a:t>
            </a:r>
          </a:p>
          <a:p>
            <a:pPr lvl="1"/>
            <a:r>
              <a:rPr lang="en-US" dirty="0" err="1"/>
              <a:t>CodeSystem</a:t>
            </a:r>
            <a:r>
              <a:rPr lang="en-US" dirty="0"/>
              <a:t> builder</a:t>
            </a:r>
          </a:p>
          <a:p>
            <a:pPr lvl="2"/>
            <a:r>
              <a:rPr lang="en-US" dirty="0">
                <a:hlinkClick r:id="rId2"/>
              </a:rPr>
              <a:t>http://clinfhir.com/codeSystem.html</a:t>
            </a:r>
            <a:endParaRPr lang="en-US" dirty="0"/>
          </a:p>
          <a:p>
            <a:pPr lvl="1"/>
            <a:r>
              <a:rPr lang="en-US" dirty="0" err="1"/>
              <a:t>ValueSet</a:t>
            </a:r>
            <a:r>
              <a:rPr lang="en-US" dirty="0"/>
              <a:t> explorer</a:t>
            </a:r>
          </a:p>
          <a:p>
            <a:pPr lvl="2"/>
            <a:r>
              <a:rPr lang="en-US" dirty="0">
                <a:hlinkClick r:id="rId3"/>
              </a:rPr>
              <a:t>http://clinfhir.com/valuesetCreator.html</a:t>
            </a:r>
            <a:endParaRPr lang="en-US" dirty="0"/>
          </a:p>
          <a:p>
            <a:pPr lvl="1"/>
            <a:r>
              <a:rPr lang="en-US" dirty="0"/>
              <a:t>Query Tool</a:t>
            </a:r>
          </a:p>
          <a:p>
            <a:pPr lvl="2"/>
            <a:r>
              <a:rPr lang="en-US" dirty="0">
                <a:hlinkClick r:id="rId4"/>
              </a:rPr>
              <a:t>http://clinfhir.com/query.html</a:t>
            </a:r>
            <a:endParaRPr lang="en-US" dirty="0"/>
          </a:p>
          <a:p>
            <a:r>
              <a:rPr lang="en-US" dirty="0"/>
              <a:t>Postman</a:t>
            </a:r>
          </a:p>
          <a:p>
            <a:pPr lvl="1"/>
            <a:r>
              <a:rPr lang="en-US" dirty="0">
                <a:hlinkClick r:id="rId5"/>
              </a:rPr>
              <a:t>https://www.getpostman.com/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10834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Shrimp SNOMED CT browser (CSIRO)</a:t>
            </a:r>
          </a:p>
          <a:p>
            <a:pPr lvl="1"/>
            <a:r>
              <a:rPr lang="en-US" dirty="0">
                <a:hlinkClick r:id="rId2"/>
              </a:rPr>
              <a:t>http://ontoserver.csiro.au/shrimp</a:t>
            </a:r>
            <a:endParaRPr lang="en-US" dirty="0"/>
          </a:p>
          <a:p>
            <a:r>
              <a:rPr lang="en-US" dirty="0"/>
              <a:t>CSIRO Value Set Comparison Tool</a:t>
            </a:r>
          </a:p>
          <a:p>
            <a:pPr lvl="1"/>
            <a:r>
              <a:rPr lang="en-US" dirty="0">
                <a:hlinkClick r:id="rId3"/>
              </a:rPr>
              <a:t>http://ontoserver.csiro.au/vstool</a:t>
            </a:r>
            <a:endParaRPr lang="en-US" dirty="0"/>
          </a:p>
          <a:p>
            <a:r>
              <a:rPr lang="en-US" dirty="0"/>
              <a:t>FHIR Tools release page</a:t>
            </a:r>
          </a:p>
          <a:p>
            <a:pPr lvl="1"/>
            <a:r>
              <a:rPr lang="en-US" dirty="0">
                <a:hlinkClick r:id="rId4"/>
              </a:rPr>
              <a:t>http://www.healthintersections.com.au/FhirServer/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483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3018-74D0-76D1-FDF1-29342D2C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Suggested 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0A368-1754-22A3-9471-681CD1CEB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Terminology use and considerations for FHIR IG publishing</a:t>
            </a:r>
          </a:p>
          <a:p>
            <a:pPr lvl="1"/>
            <a:r>
              <a:rPr lang="en-US" dirty="0"/>
              <a:t>Use of alternate terminology servers (e.g., </a:t>
            </a:r>
            <a:r>
              <a:rPr lang="en-US" dirty="0" err="1"/>
              <a:t>Ontoserver</a:t>
            </a:r>
            <a:r>
              <a:rPr lang="en-US" dirty="0"/>
              <a:t>)</a:t>
            </a:r>
          </a:p>
          <a:p>
            <a:r>
              <a:rPr lang="en-US" dirty="0"/>
              <a:t>How to build/integrate a FHIR Terminology Server in your applications</a:t>
            </a:r>
          </a:p>
          <a:p>
            <a:r>
              <a:rPr lang="en-US" dirty="0"/>
              <a:t>How to choose the appropriate code system</a:t>
            </a:r>
          </a:p>
          <a:p>
            <a:pPr lvl="1"/>
            <a:r>
              <a:rPr lang="en-US" dirty="0"/>
              <a:t>E.g., clinical vs. financial – should SNOMED CT be used with Claim?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CF623-B9C2-CA3F-715B-5518A491BF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E16FA-5F02-C775-0CC5-09E998368F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9295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097280"/>
            <a:ext cx="8228883" cy="292904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Connect with the FHIR community:</a:t>
            </a:r>
            <a:br>
              <a:rPr lang="en-AU" dirty="0"/>
            </a:br>
            <a:r>
              <a:rPr lang="en-AU" dirty="0"/>
              <a:t>FHIR </a:t>
            </a:r>
            <a:r>
              <a:rPr lang="en-AU" dirty="0" err="1"/>
              <a:t>Zulip</a:t>
            </a:r>
            <a:r>
              <a:rPr lang="en-AU" dirty="0"/>
              <a:t> chat terminology stream</a:t>
            </a:r>
          </a:p>
          <a:p>
            <a:pPr marL="0" indent="0">
              <a:buNone/>
            </a:pPr>
            <a:r>
              <a:rPr lang="en-AU" sz="2250" dirty="0">
                <a:hlinkClick r:id="rId2"/>
              </a:rPr>
              <a:t>https://chat.fhir.org/#narrow/stream/terminology</a:t>
            </a:r>
            <a:endParaRPr lang="en-AU" sz="2000" dirty="0"/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dirty="0"/>
              <a:t>Or ask me:</a:t>
            </a:r>
            <a:br>
              <a:rPr lang="en-AU" dirty="0"/>
            </a:br>
            <a:r>
              <a:rPr lang="en-AU" dirty="0"/>
              <a:t>Rob Hausam</a:t>
            </a:r>
          </a:p>
          <a:p>
            <a:pPr marL="0" indent="0">
              <a:buNone/>
            </a:pPr>
            <a:r>
              <a:rPr lang="en-AU" dirty="0">
                <a:hlinkClick r:id="rId3"/>
              </a:rPr>
              <a:t>rob@hausamconsulting.com</a:t>
            </a:r>
            <a:br>
              <a:rPr lang="en-AU" dirty="0">
                <a:hlinkClick r:id="rId3"/>
              </a:rPr>
            </a:br>
            <a:r>
              <a:rPr lang="en-AU" dirty="0">
                <a:hlinkClick r:id="rId3"/>
              </a:rPr>
              <a:t>rrhausam@gmail.com</a:t>
            </a:r>
            <a:br>
              <a:rPr lang="en-AU" dirty="0"/>
            </a:br>
            <a:r>
              <a:rPr lang="en-AU" dirty="0"/>
              <a:t>Or send me a DM on the FHIR </a:t>
            </a:r>
            <a:r>
              <a:rPr lang="en-AU" dirty="0" err="1"/>
              <a:t>Zulip</a:t>
            </a:r>
            <a:r>
              <a:rPr lang="en-AU" dirty="0"/>
              <a:t> chat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4644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3018-74D0-76D1-FDF1-29342D2C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Suggested Topics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0A368-1754-22A3-9471-681CD1CEB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Terminology considerations in FHIR validation</a:t>
            </a:r>
          </a:p>
          <a:p>
            <a:pPr lvl="1"/>
            <a:r>
              <a:rPr lang="en-US" dirty="0"/>
              <a:t>How to provide options?</a:t>
            </a:r>
          </a:p>
          <a:p>
            <a:pPr lvl="1"/>
            <a:r>
              <a:rPr lang="en-US" dirty="0"/>
              <a:t>Validate all coded data instances (or not)?</a:t>
            </a:r>
          </a:p>
          <a:p>
            <a:pPr lvl="2"/>
            <a:r>
              <a:rPr lang="en-US" dirty="0"/>
              <a:t>What about historic data?	</a:t>
            </a:r>
          </a:p>
          <a:p>
            <a:pPr lvl="1"/>
            <a:r>
              <a:rPr lang="en-US" dirty="0"/>
              <a:t>How to handle terminology licensing (e.g. SNOMED CT, CPT)</a:t>
            </a:r>
          </a:p>
          <a:p>
            <a:pPr lvl="1"/>
            <a:r>
              <a:rPr lang="en-US" dirty="0"/>
              <a:t>Regulatory compliance considerations (e.g. HTI-1)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CF623-B9C2-CA3F-715B-5518A491BF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E16FA-5F02-C775-0CC5-09E998368F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3938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F20F-943D-F746-8E12-FD8D7F8F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Part 2 Topics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Searching</a:t>
            </a:r>
            <a:r>
              <a:rPr lang="en-US" dirty="0"/>
              <a:t> and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445BB-2A6E-5A44-9FE1-7B078367D6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cs typeface="Arial" panose="020B0604020202020204" pitchFamily="34" charset="0"/>
              </a:rPr>
              <a:t>Terminology-Based Search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Terminology Service</a:t>
            </a:r>
          </a:p>
          <a:p>
            <a:pPr lvl="1"/>
            <a:r>
              <a:rPr lang="en-US" dirty="0"/>
              <a:t>Scenarios and Strategies for Using Terminology Services</a:t>
            </a:r>
            <a:endParaRPr lang="en-US" altLang="zh-CN" dirty="0">
              <a:cs typeface="Arial" panose="020B0604020202020204" pitchFamily="34" charset="0"/>
            </a:endParaRPr>
          </a:p>
          <a:p>
            <a:r>
              <a:rPr lang="en-US" altLang="zh-CN" dirty="0">
                <a:cs typeface="Arial" panose="020B0604020202020204" pitchFamily="34" charset="0"/>
              </a:rPr>
              <a:t>Advanced Topics (initial exploration)</a:t>
            </a:r>
          </a:p>
          <a:p>
            <a:pPr lvl="1"/>
            <a:r>
              <a:rPr lang="en-US" sz="2000" b="0" i="0" dirty="0">
                <a:solidFill>
                  <a:srgbClr val="222230"/>
                </a:solidFill>
                <a:effectLst/>
                <a:latin typeface="+mn-lt"/>
              </a:rPr>
              <a:t>SNOMED CT Expression Constraint Language (ECL) in value set definitions</a:t>
            </a:r>
          </a:p>
          <a:p>
            <a:pPr lvl="1"/>
            <a:r>
              <a:rPr lang="en-US" sz="2000" b="0" i="0" dirty="0">
                <a:solidFill>
                  <a:srgbClr val="222230"/>
                </a:solidFill>
                <a:effectLst/>
                <a:latin typeface="+mn-lt"/>
              </a:rPr>
              <a:t>FHIR implicit value sets (SNOMED CT)</a:t>
            </a:r>
          </a:p>
          <a:p>
            <a:pPr lvl="1"/>
            <a:r>
              <a:rPr lang="en-US" altLang="zh-CN" dirty="0">
                <a:latin typeface="+mn-lt"/>
                <a:cs typeface="Arial" panose="020B0604020202020204" pitchFamily="34" charset="0"/>
              </a:rPr>
              <a:t>Features and uses of code system supplements and fragments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References for Servers and Tools</a:t>
            </a:r>
          </a:p>
          <a:p>
            <a:pPr marL="0" indent="0">
              <a:buNone/>
            </a:pPr>
            <a:endParaRPr lang="en-US" altLang="zh-CN" dirty="0">
              <a:cs typeface="Arial" panose="020B0604020202020204" pitchFamily="34" charset="0"/>
            </a:endParaRPr>
          </a:p>
          <a:p>
            <a:pPr lvl="1"/>
            <a:endParaRPr lang="en-US" altLang="zh-CN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FD480-752E-0140-95BF-B60B6749C1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5DEB3-8428-CA44-87DE-7F31986965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3544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L7 FHIR Template Education_Webinars 2019" id="{B28E51EB-B8EE-4E4F-A9DA-4571B2AB418A}" vid="{791F76BA-4D7E-8448-BAD3-99E869B32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44554</TotalTime>
  <Words>4967</Words>
  <Application>Microsoft Macintosh PowerPoint</Application>
  <PresentationFormat>On-screen Show (16:9)</PresentationFormat>
  <Paragraphs>490</Paragraphs>
  <Slides>70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8" baseType="lpstr">
      <vt:lpstr>Arial</vt:lpstr>
      <vt:lpstr>Calibri</vt:lpstr>
      <vt:lpstr>Helvetica Neue</vt:lpstr>
      <vt:lpstr>Inter</vt:lpstr>
      <vt:lpstr>verdana</vt:lpstr>
      <vt:lpstr>Wingdings</vt:lpstr>
      <vt:lpstr>Office Theme</vt:lpstr>
      <vt:lpstr>Document</vt:lpstr>
      <vt:lpstr>HL7® FHIR® Terminology</vt:lpstr>
      <vt:lpstr>This presentation</vt:lpstr>
      <vt:lpstr>This presentation</vt:lpstr>
      <vt:lpstr>Tutorial Learning Objectives (covered)</vt:lpstr>
      <vt:lpstr>Tutorial Learning Objectives</vt:lpstr>
      <vt:lpstr>Tutorial Learning Objectives</vt:lpstr>
      <vt:lpstr>Your Suggested Topics</vt:lpstr>
      <vt:lpstr>Your Suggested Topics (cont.)</vt:lpstr>
      <vt:lpstr>Part 2 Topics Searching and Services</vt:lpstr>
      <vt:lpstr>Some Terminology-based searching techniques</vt:lpstr>
      <vt:lpstr>Search parameters</vt:lpstr>
      <vt:lpstr>Search parameters</vt:lpstr>
      <vt:lpstr>Search parameters</vt:lpstr>
      <vt:lpstr>Search parameters</vt:lpstr>
      <vt:lpstr>Search parameters</vt:lpstr>
      <vt:lpstr>Search parameters</vt:lpstr>
      <vt:lpstr>Search Paging</vt:lpstr>
      <vt:lpstr>Exploration of primary FHIR terminology service operations</vt:lpstr>
      <vt:lpstr>Terminology Service Rationale</vt:lpstr>
      <vt:lpstr>Terminology Service Rationale</vt:lpstr>
      <vt:lpstr>Terminology Service Operations - Overview</vt:lpstr>
      <vt:lpstr>FHIR Terminology Service Usage Scenarios</vt:lpstr>
      <vt:lpstr>$expand</vt:lpstr>
      <vt:lpstr>$expand examples</vt:lpstr>
      <vt:lpstr>$expand examples (cont.)</vt:lpstr>
      <vt:lpstr>$expand examples (cont.)</vt:lpstr>
      <vt:lpstr>$expand examples (cont.)</vt:lpstr>
      <vt:lpstr>$expand - new R5 ‘property’ feature</vt:lpstr>
      <vt:lpstr>$validate-code</vt:lpstr>
      <vt:lpstr>$validate-code example (ValueSet)</vt:lpstr>
      <vt:lpstr>$validate-code example (CodeSystem)</vt:lpstr>
      <vt:lpstr>$lookup</vt:lpstr>
      <vt:lpstr>$lookup example</vt:lpstr>
      <vt:lpstr>$subsumes</vt:lpstr>
      <vt:lpstr>$subsumes example</vt:lpstr>
      <vt:lpstr>$subsumes example (cont.)</vt:lpstr>
      <vt:lpstr>$subsumes example (cont.)</vt:lpstr>
      <vt:lpstr>$translate</vt:lpstr>
      <vt:lpstr>$translate example</vt:lpstr>
      <vt:lpstr>$translate example (cont.)</vt:lpstr>
      <vt:lpstr>$translate example (cont.)</vt:lpstr>
      <vt:lpstr>Advanced topics</vt:lpstr>
      <vt:lpstr>Using SNOMED CT Expression Constraint Language (ECL) in value set definitions</vt:lpstr>
      <vt:lpstr>SNOMED CT Expression Constraint Language (ECL)</vt:lpstr>
      <vt:lpstr>SNOMED CT Expression Constraint Language (ECL) (cont.)</vt:lpstr>
      <vt:lpstr>SNOMED CT Expression Constraint Language (ECL) (cont.)</vt:lpstr>
      <vt:lpstr>ECL Value Set Definition Example</vt:lpstr>
      <vt:lpstr>PowerPoint Presentation</vt:lpstr>
      <vt:lpstr>PowerPoint Presentation</vt:lpstr>
      <vt:lpstr>Using FHIR implicit value sets</vt:lpstr>
      <vt:lpstr>Implicit Value Sets</vt:lpstr>
      <vt:lpstr>Implicit Value Sets</vt:lpstr>
      <vt:lpstr>Implicit Value Set $expand (isa)</vt:lpstr>
      <vt:lpstr>Implicit Value Set $expand (ECL expression)</vt:lpstr>
      <vt:lpstr>Features and uses of code system supplements and fragments</vt:lpstr>
      <vt:lpstr>Code System Supplements and Fragments</vt:lpstr>
      <vt:lpstr>Code System Supplement</vt:lpstr>
      <vt:lpstr>Code System Supplement</vt:lpstr>
      <vt:lpstr>Code System Supplement Example</vt:lpstr>
      <vt:lpstr>Code System Supplement Example</vt:lpstr>
      <vt:lpstr>Code System Supplement Discussions</vt:lpstr>
      <vt:lpstr>Code System Fragment</vt:lpstr>
      <vt:lpstr>Code System Fragment</vt:lpstr>
      <vt:lpstr>Code System Fragment Examples and Discussion</vt:lpstr>
      <vt:lpstr>References for Servers and tools</vt:lpstr>
      <vt:lpstr>Some Publicly Available Terminology Servers</vt:lpstr>
      <vt:lpstr>Some Publicly Available Terminology Servers</vt:lpstr>
      <vt:lpstr>Some Useful Tools</vt:lpstr>
      <vt:lpstr>Some Useful Tools (cont.)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Robert Hausam</dc:creator>
  <cp:lastModifiedBy>Rob Hausam</cp:lastModifiedBy>
  <cp:revision>295</cp:revision>
  <dcterms:created xsi:type="dcterms:W3CDTF">2019-05-01T16:23:47Z</dcterms:created>
  <dcterms:modified xsi:type="dcterms:W3CDTF">2024-04-25T14:46:37Z</dcterms:modified>
</cp:coreProperties>
</file>