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50" r:id="rId8"/>
    <p:sldId id="4880" r:id="rId9"/>
    <p:sldId id="4817" r:id="rId10"/>
    <p:sldId id="309" r:id="rId11"/>
    <p:sldId id="4887" r:id="rId12"/>
    <p:sldId id="4890" r:id="rId13"/>
    <p:sldId id="4888" r:id="rId14"/>
    <p:sldId id="4891" r:id="rId15"/>
    <p:sldId id="4889" r:id="rId16"/>
    <p:sldId id="4886" r:id="rId17"/>
    <p:sldId id="740" r:id="rId18"/>
    <p:sldId id="4861" r:id="rId19"/>
    <p:sldId id="4881" r:id="rId20"/>
    <p:sldId id="4843" r:id="rId21"/>
    <p:sldId id="4844" r:id="rId22"/>
    <p:sldId id="4858" r:id="rId23"/>
    <p:sldId id="4860" r:id="rId24"/>
    <p:sldId id="4882" r:id="rId25"/>
    <p:sldId id="4845" r:id="rId26"/>
    <p:sldId id="4894" r:id="rId27"/>
    <p:sldId id="4895" r:id="rId28"/>
    <p:sldId id="4897" r:id="rId29"/>
    <p:sldId id="4893" r:id="rId30"/>
    <p:sldId id="4896" r:id="rId31"/>
    <p:sldId id="4899" r:id="rId32"/>
    <p:sldId id="4898" r:id="rId33"/>
    <p:sldId id="4868" r:id="rId34"/>
    <p:sldId id="4892" r:id="rId35"/>
    <p:sldId id="4900" r:id="rId36"/>
    <p:sldId id="4901" r:id="rId37"/>
    <p:sldId id="4902" r:id="rId38"/>
    <p:sldId id="4903" r:id="rId39"/>
    <p:sldId id="4904" r:id="rId40"/>
    <p:sldId id="4883" r:id="rId41"/>
    <p:sldId id="4869" r:id="rId42"/>
    <p:sldId id="4871" r:id="rId43"/>
    <p:sldId id="4872" r:id="rId44"/>
    <p:sldId id="4884" r:id="rId45"/>
    <p:sldId id="4873" r:id="rId46"/>
    <p:sldId id="4874" r:id="rId47"/>
    <p:sldId id="4876" r:id="rId48"/>
    <p:sldId id="4885" r:id="rId49"/>
    <p:sldId id="4802" r:id="rId50"/>
    <p:sldId id="759" r:id="rId5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Extraction Overview" id="{695EE475-FC50-41D1-90DA-04675E84D08B}">
          <p14:sldIdLst>
            <p14:sldId id="4880"/>
            <p14:sldId id="4817"/>
            <p14:sldId id="309"/>
            <p14:sldId id="4887"/>
            <p14:sldId id="4890"/>
            <p14:sldId id="4888"/>
            <p14:sldId id="4891"/>
            <p14:sldId id="4889"/>
            <p14:sldId id="4886"/>
            <p14:sldId id="740"/>
            <p14:sldId id="4861"/>
          </p14:sldIdLst>
        </p14:section>
        <p14:section name="Observation-based" id="{F95D1FBA-AC94-47DE-8188-031B7AFDBB2B}">
          <p14:sldIdLst>
            <p14:sldId id="4881"/>
            <p14:sldId id="4843"/>
            <p14:sldId id="4844"/>
            <p14:sldId id="4858"/>
            <p14:sldId id="4860"/>
          </p14:sldIdLst>
        </p14:section>
        <p14:section name="Definition-based" id="{1ABF8FB0-2C57-4459-816D-F6E040D11D7C}">
          <p14:sldIdLst>
            <p14:sldId id="4882"/>
            <p14:sldId id="4845"/>
            <p14:sldId id="4894"/>
            <p14:sldId id="4895"/>
            <p14:sldId id="4897"/>
            <p14:sldId id="4893"/>
            <p14:sldId id="4896"/>
            <p14:sldId id="4899"/>
            <p14:sldId id="4898"/>
            <p14:sldId id="4868"/>
          </p14:sldIdLst>
        </p14:section>
        <p14:section name="Template-based" id="{F1D0D168-C1B6-46F0-B747-F6865073E4DA}">
          <p14:sldIdLst>
            <p14:sldId id="4892"/>
            <p14:sldId id="4900"/>
            <p14:sldId id="4901"/>
            <p14:sldId id="4902"/>
            <p14:sldId id="4903"/>
            <p14:sldId id="4904"/>
          </p14:sldIdLst>
        </p14:section>
        <p14:section name="StructureMap-based" id="{B2D88E75-8A1A-42E9-92E3-170458938981}">
          <p14:sldIdLst>
            <p14:sldId id="488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84"/>
            <p14:sldId id="4873"/>
            <p14:sldId id="4874"/>
            <p14:sldId id="4876"/>
          </p14:sldIdLst>
        </p14:section>
        <p14:section name="Extraction Exercises" id="{C125BBFB-E8EC-4EA3-8D87-67C91AA3B670}">
          <p14:sldIdLst>
            <p14:sldId id="4885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 w="571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Extraction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Extraction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Definition-based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Extraction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Template-based</a:t>
          </a:r>
          <a:endParaRPr lang="en-CA" dirty="0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Extraction Outline</a:t>
          </a:r>
          <a:endParaRPr lang="en-CA" sz="1500" kern="1200" dirty="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Overview</a:t>
          </a:r>
          <a:endParaRPr lang="en-CA" sz="1700" kern="1200" dirty="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Observation-based</a:t>
          </a:r>
          <a:endParaRPr lang="en-CA" sz="1700" kern="1200" dirty="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Definition-based</a:t>
          </a:r>
          <a:endParaRPr lang="en-CA" sz="1700" kern="1200" dirty="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Template-based</a:t>
          </a:r>
          <a:endParaRPr lang="en-CA" sz="1700" kern="1200" dirty="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StructureMap</a:t>
          </a:r>
          <a:r>
            <a:rPr lang="en-US" sz="1700" kern="1200" dirty="0"/>
            <a:t>-based</a:t>
          </a:r>
          <a:endParaRPr lang="en-CA" sz="1700" kern="1200" dirty="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CQL</a:t>
          </a:r>
          <a:endParaRPr lang="en-CA" sz="1700" kern="1200" dirty="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Extraction Exercises</a:t>
          </a:r>
          <a:endParaRPr lang="en-CA" sz="1700" kern="1200" dirty="0"/>
        </a:p>
      </dsp:txBody>
      <dsp:txXfrm>
        <a:off x="2198415" y="3658990"/>
        <a:ext cx="2104789" cy="39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1/13/2025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1/13/2025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7E02-32BD-E87F-17DC-55E4328F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1D58B-206B-327F-D5F5-5D773ED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6D12B-F8D5-9D45-98E2-E66D74F6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57DC-931B-0BB8-04E3-F028A7DD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4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sticinehouse.com/how-to-build-pier-shed-found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extractio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observationExtrac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build.fhir.org/ig/HL7/sdc/StructureDefinition-sdc-questionnaire-observation-extract-category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/extension-questionnaire-unit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definitionExtrac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build.fhir.org/ig/HL7/sdc/StructureDefinition-sdc-questionnaire-extractAllocateId.html" TargetMode="External"/><Relationship Id="rId4" Type="http://schemas.openxmlformats.org/officeDocument/2006/relationships/hyperlink" Target="https://build.fhir.org/ig/HL7/sdc/StructureDefinition-sdc-questionnaire-definitionExtractValu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defn3.json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build.fhir.org/ig/HL7/sdc/StructureDefinition-sdc-questionnaire-definitionExtract.html" TargetMode="External"/><Relationship Id="rId7" Type="http://schemas.openxmlformats.org/officeDocument/2006/relationships/hyperlink" Target="https://build.fhir.org/ig/HL7/sdc/StructureDefinition-sdc-questionnaire-templateExtractValu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StructureDefinition-sdc-questionnaire-templateExtractContext.html" TargetMode="External"/><Relationship Id="rId5" Type="http://schemas.openxmlformats.org/officeDocument/2006/relationships/hyperlink" Target="https://build.fhir.org/ig/HL7/sdc/StructureDefinition-sdc-questionnaire-templateExtractBundle.html" TargetMode="External"/><Relationship Id="rId4" Type="http://schemas.openxmlformats.org/officeDocument/2006/relationships/hyperlink" Target="https://build.fhir.org/ig/HL7/sdc/StructureDefinition-sdc-questionnaire-templateExtract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Context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Value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template.json.html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targetStructureMap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SDOHCCHungerVitalSignMap.html" TargetMode="External"/><Relationship Id="rId2" Type="http://schemas.openxmlformats.org/officeDocument/2006/relationships/hyperlink" Target="https://build.fhir.org/ig/HL7/sdc/Questionnaire-SDOHCC-QuestionnaireHungerVitalSign.json.ht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6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chat.fhi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Extraction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pre-requisites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5291488" cy="3098780"/>
          </a:xfrm>
        </p:spPr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‘completed’ (and valid) QuestionnaireResponse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target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69-CB07-B62A-6260-94C5492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with 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FB67-287A-375E-7573-BF7777658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Choice of using $extract operation vs. native extraction</a:t>
            </a:r>
          </a:p>
          <a:p>
            <a:pPr lvl="1"/>
            <a:r>
              <a:rPr lang="en-US" sz="1600" dirty="0"/>
              <a:t>Only one option, and no continuous vs. initial decision</a:t>
            </a:r>
          </a:p>
          <a:p>
            <a:r>
              <a:rPr lang="en-US" sz="1800" dirty="0"/>
              <a:t>Challenges of alignment between Questionnaire and mapped resources (and profiles)</a:t>
            </a:r>
          </a:p>
          <a:p>
            <a:pPr lvl="1"/>
            <a:r>
              <a:rPr lang="en-US" sz="1600" dirty="0"/>
              <a:t>May need code mapping, unit conversion, other conversions</a:t>
            </a:r>
          </a:p>
          <a:p>
            <a:r>
              <a:rPr lang="en-US" sz="1800" dirty="0"/>
              <a:t>Those who maintain the Questionnaire might not be those who maintain the extraction logic</a:t>
            </a:r>
          </a:p>
          <a:p>
            <a:pPr lvl="1"/>
            <a:r>
              <a:rPr lang="en-US" sz="1600" dirty="0"/>
              <a:t>Look at derived Questionnaires</a:t>
            </a:r>
          </a:p>
          <a:p>
            <a:r>
              <a:rPr lang="en-US" sz="1800" dirty="0"/>
              <a:t>Need to check for modifiers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 err="1"/>
              <a:t>Quantity.comparator</a:t>
            </a:r>
            <a:endParaRPr lang="en-US" sz="1600" dirty="0"/>
          </a:p>
          <a:p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164A-17E2-6573-93C9-88986760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0713-F0AE-F762-964D-F1B26F227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737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4DF-4E59-17B8-E6AC-09092EC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vs. local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34E7-861D-0F4F-A28A-96A6DDAF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Operation ($extract)</a:t>
            </a:r>
          </a:p>
          <a:p>
            <a:pPr lvl="1"/>
            <a:r>
              <a:rPr lang="en-CA" dirty="0"/>
              <a:t>Simplifies things for the client</a:t>
            </a:r>
          </a:p>
          <a:p>
            <a:pPr lvl="1"/>
            <a:r>
              <a:rPr lang="en-CA" dirty="0"/>
              <a:t>Doesn’t actually read or write FHIR data</a:t>
            </a:r>
          </a:p>
          <a:p>
            <a:pPr lvl="2"/>
            <a:r>
              <a:rPr lang="en-CA" dirty="0"/>
              <a:t>i.e. no token or FHIR API needed</a:t>
            </a:r>
          </a:p>
          <a:p>
            <a:pPr lvl="1"/>
            <a:r>
              <a:rPr lang="en-CA" dirty="0"/>
              <a:t>May still need access to a server to retrieve Questionnaire, profiles, </a:t>
            </a:r>
            <a:r>
              <a:rPr lang="en-CA" dirty="0" err="1"/>
              <a:t>StructureMaps</a:t>
            </a:r>
            <a:endParaRPr lang="en-CA" dirty="0"/>
          </a:p>
          <a:p>
            <a:r>
              <a:rPr lang="en-CA" dirty="0"/>
              <a:t>Can choose mix of operation &amp;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C14F-53F2-11D0-6DE3-3371B51D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F27E-8475-7493-38D7-B388E9FFC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5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B985-9066-1003-FD2B-64189C2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vs. update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615E-CFD2-53A7-246A-9719EE270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general, ‘update’ requires the use of population</a:t>
            </a:r>
          </a:p>
          <a:p>
            <a:pPr lvl="1"/>
            <a:r>
              <a:rPr lang="en-US" dirty="0"/>
              <a:t>Need to know the ‘id’ of the resource to update to populate</a:t>
            </a:r>
          </a:p>
          <a:p>
            <a:r>
              <a:rPr lang="en-US" dirty="0"/>
              <a:t>If QuestionnaireResponse is revised post-extraction, it’s theoretically possible to re-extract and update originally extracted resources</a:t>
            </a:r>
          </a:p>
          <a:p>
            <a:pPr lvl="1"/>
            <a:r>
              <a:rPr lang="en-US" dirty="0"/>
              <a:t>Requires linkage between extracted resources and QuestionnaireResponse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66DA-4038-2DC2-A976-94032B63E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231A-5098-84B9-0AFF-B8A8EB6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03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482-6113-05DA-2318-32A083A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946-8C04-8CCE-D96A-AF2F9867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Extraction process will create one of:</a:t>
            </a:r>
          </a:p>
          <a:p>
            <a:pPr lvl="1"/>
            <a:r>
              <a:rPr lang="en-US" dirty="0"/>
              <a:t>Single resource (to create or update)</a:t>
            </a:r>
          </a:p>
          <a:p>
            <a:pPr lvl="2"/>
            <a:r>
              <a:rPr lang="en-US" dirty="0"/>
              <a:t>Signaled by presence/absence of ‘id’</a:t>
            </a:r>
          </a:p>
          <a:p>
            <a:pPr lvl="1"/>
            <a:r>
              <a:rPr lang="en-US" dirty="0"/>
              <a:t>Transaction Bundle</a:t>
            </a:r>
          </a:p>
          <a:p>
            <a:pPr lvl="2"/>
            <a:r>
              <a:rPr lang="en-US" dirty="0"/>
              <a:t>Even if resources aren’t inter-linked</a:t>
            </a:r>
          </a:p>
          <a:p>
            <a:pPr lvl="1"/>
            <a:r>
              <a:rPr lang="en-US" dirty="0" err="1"/>
              <a:t>OperationOutcome</a:t>
            </a:r>
            <a:r>
              <a:rPr lang="en-US" dirty="0"/>
              <a:t> (if the process fails)</a:t>
            </a:r>
          </a:p>
          <a:p>
            <a:r>
              <a:rPr lang="en-US" dirty="0"/>
              <a:t>Still up to the client to execute the create/update/transaction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05DD-87C5-BBCC-2C02-78995803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6480-9C06-99B8-64C5-24885611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705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683-49AD-A5DD-8FE6-998AE6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the QR to extracted resources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5C5-45CA-1744-8A9A-18A930DF7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Three options:</a:t>
            </a:r>
          </a:p>
          <a:p>
            <a:pPr lvl="1"/>
            <a:r>
              <a:rPr lang="en-US" dirty="0"/>
              <a:t>Use a relationship in the produced resource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Observation.derivedFrom</a:t>
            </a:r>
            <a:endParaRPr lang="en-US" dirty="0"/>
          </a:p>
          <a:p>
            <a:pPr lvl="1"/>
            <a:r>
              <a:rPr lang="en-US" dirty="0"/>
              <a:t>Use Provenance</a:t>
            </a:r>
          </a:p>
          <a:p>
            <a:pPr lvl="1"/>
            <a:r>
              <a:rPr lang="en-US" dirty="0"/>
              <a:t>Don’t bother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C0A6-8219-A53B-8300-65A25771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CAF3-9D00-700F-B2C3-728FF1B50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722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8A-847D-FF25-0101-1AFCF7EE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complexities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78D7-24CD-B4C2-20E2-52263A278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Narrative is hard to do</a:t>
            </a:r>
          </a:p>
          <a:p>
            <a:r>
              <a:rPr lang="en-US" dirty="0"/>
              <a:t>Failure is hard to communicate to users</a:t>
            </a:r>
          </a:p>
          <a:p>
            <a:r>
              <a:rPr lang="en-US" dirty="0"/>
              <a:t>If the subject changes, need to determine whether that changes the ‘patient’, or just the ‘focus’</a:t>
            </a:r>
          </a:p>
          <a:p>
            <a:r>
              <a:rPr lang="en-US" dirty="0"/>
              <a:t>Resources created by extraction are subject to different validation than those created by a UI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DB54-5676-6005-A75F-A851A4D9B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30A-E074-8A29-B334-2FC2626FD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91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extraction options</a:t>
            </a:r>
            <a:endParaRPr lang="en-CA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504792-8BE6-630C-BBE7-0D7845189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0488" y="1357310"/>
            <a:ext cx="5252757" cy="3098780"/>
          </a:xfrm>
        </p:spPr>
        <p:txBody>
          <a:bodyPr/>
          <a:lstStyle/>
          <a:p>
            <a:r>
              <a:rPr lang="en-US" dirty="0"/>
              <a:t>Or combination there-of</a:t>
            </a:r>
          </a:p>
          <a:p>
            <a:pPr lvl="1"/>
            <a:r>
              <a:rPr lang="en-US" dirty="0"/>
              <a:t>Any can be combined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92C78-B653-BE23-A99D-71D152E46E12}"/>
              </a:ext>
            </a:extLst>
          </p:cNvPr>
          <p:cNvGrpSpPr/>
          <p:nvPr/>
        </p:nvGrpSpPr>
        <p:grpSpPr>
          <a:xfrm>
            <a:off x="702514" y="1357310"/>
            <a:ext cx="2135033" cy="2500312"/>
            <a:chOff x="3504483" y="1321594"/>
            <a:chExt cx="2135033" cy="25003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FB11EB-497A-63E4-3DA1-AD2DB3011A38}"/>
                </a:ext>
              </a:extLst>
            </p:cNvPr>
            <p:cNvGrpSpPr/>
            <p:nvPr/>
          </p:nvGrpSpPr>
          <p:grpSpPr>
            <a:xfrm>
              <a:off x="3504483" y="1321594"/>
              <a:ext cx="2129199" cy="416718"/>
              <a:chOff x="2186210" y="1042292"/>
              <a:chExt cx="2129199" cy="4167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523BB74-D764-9D84-600A-1289AEC86D09}"/>
                  </a:ext>
                </a:extLst>
              </p:cNvPr>
              <p:cNvSpPr/>
              <p:nvPr/>
            </p:nvSpPr>
            <p:spPr>
              <a:xfrm>
                <a:off x="2186210" y="1042292"/>
                <a:ext cx="2129199" cy="41671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4A32CCE9-FF98-A977-95E6-88CB797BAF4D}"/>
                  </a:ext>
                </a:extLst>
              </p:cNvPr>
              <p:cNvSpPr txBox="1"/>
              <p:nvPr/>
            </p:nvSpPr>
            <p:spPr>
              <a:xfrm>
                <a:off x="2198415" y="1054497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Observation-based</a:t>
                </a:r>
                <a:endParaRPr lang="en-CA" sz="17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DDE53-289E-E3D2-71D5-584661DC1E3F}"/>
                </a:ext>
              </a:extLst>
            </p:cNvPr>
            <p:cNvGrpSpPr/>
            <p:nvPr/>
          </p:nvGrpSpPr>
          <p:grpSpPr>
            <a:xfrm>
              <a:off x="3504483" y="1842493"/>
              <a:ext cx="2129199" cy="416718"/>
              <a:chOff x="2186210" y="1563191"/>
              <a:chExt cx="2129199" cy="41671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ABE189-2994-1425-1728-63960B7EE87F}"/>
                  </a:ext>
                </a:extLst>
              </p:cNvPr>
              <p:cNvSpPr/>
              <p:nvPr/>
            </p:nvSpPr>
            <p:spPr>
              <a:xfrm>
                <a:off x="2186210" y="1563191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1ACFC252-61D8-BC38-A22A-8C7478C30FF3}"/>
                  </a:ext>
                </a:extLst>
              </p:cNvPr>
              <p:cNvSpPr txBox="1"/>
              <p:nvPr/>
            </p:nvSpPr>
            <p:spPr>
              <a:xfrm>
                <a:off x="2198415" y="1575396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Definition-based</a:t>
                </a:r>
                <a:endParaRPr lang="en-CA" sz="1700" kern="12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C1CDE-9091-8063-A1B6-9A3982E14E3C}"/>
                </a:ext>
              </a:extLst>
            </p:cNvPr>
            <p:cNvGrpSpPr/>
            <p:nvPr/>
          </p:nvGrpSpPr>
          <p:grpSpPr>
            <a:xfrm>
              <a:off x="3504483" y="2363391"/>
              <a:ext cx="2122025" cy="416718"/>
              <a:chOff x="2186210" y="2084089"/>
              <a:chExt cx="2122025" cy="41671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355F66-B98D-41A1-7774-1C3FBDDCFD6D}"/>
                  </a:ext>
                </a:extLst>
              </p:cNvPr>
              <p:cNvSpPr/>
              <p:nvPr/>
            </p:nvSpPr>
            <p:spPr>
              <a:xfrm>
                <a:off x="2186210" y="2084089"/>
                <a:ext cx="2122025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5B149F7-2586-C130-65AF-7B993A785E18}"/>
                  </a:ext>
                </a:extLst>
              </p:cNvPr>
              <p:cNvSpPr txBox="1"/>
              <p:nvPr/>
            </p:nvSpPr>
            <p:spPr>
              <a:xfrm>
                <a:off x="2198415" y="2096294"/>
                <a:ext cx="2097615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Template-based</a:t>
                </a:r>
                <a:endParaRPr lang="en-CA" sz="1700" kern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90B394-0961-1F1B-EC04-1CE743909BDD}"/>
                </a:ext>
              </a:extLst>
            </p:cNvPr>
            <p:cNvGrpSpPr/>
            <p:nvPr/>
          </p:nvGrpSpPr>
          <p:grpSpPr>
            <a:xfrm>
              <a:off x="3504483" y="2884290"/>
              <a:ext cx="2129199" cy="416718"/>
              <a:chOff x="2186210" y="2604988"/>
              <a:chExt cx="2129199" cy="41671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2AA462C-3426-FAAD-09E8-B571AE8A9373}"/>
                  </a:ext>
                </a:extLst>
              </p:cNvPr>
              <p:cNvSpPr/>
              <p:nvPr/>
            </p:nvSpPr>
            <p:spPr>
              <a:xfrm>
                <a:off x="2186210" y="2604988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Rectangle: Rounded Corners 10">
                <a:extLst>
                  <a:ext uri="{FF2B5EF4-FFF2-40B4-BE49-F238E27FC236}">
                    <a16:creationId xmlns:a16="http://schemas.microsoft.com/office/drawing/2014/main" id="{9C3EF898-005B-8867-0468-F82AC31A438C}"/>
                  </a:ext>
                </a:extLst>
              </p:cNvPr>
              <p:cNvSpPr txBox="1"/>
              <p:nvPr/>
            </p:nvSpPr>
            <p:spPr>
              <a:xfrm>
                <a:off x="2198415" y="2617193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 err="1"/>
                  <a:t>StructureMap</a:t>
                </a:r>
                <a:r>
                  <a:rPr lang="en-US" sz="1700" kern="1200" dirty="0"/>
                  <a:t>-based</a:t>
                </a:r>
                <a:endParaRPr lang="en-CA" sz="17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F0788-31F9-FF39-642C-B11169D8215F}"/>
                </a:ext>
              </a:extLst>
            </p:cNvPr>
            <p:cNvGrpSpPr/>
            <p:nvPr/>
          </p:nvGrpSpPr>
          <p:grpSpPr>
            <a:xfrm>
              <a:off x="3504483" y="3405188"/>
              <a:ext cx="2135033" cy="416718"/>
              <a:chOff x="2186210" y="3125886"/>
              <a:chExt cx="2135033" cy="41671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C60F64-15E1-05AF-5FBC-4380C68DBAC9}"/>
                  </a:ext>
                </a:extLst>
              </p:cNvPr>
              <p:cNvSpPr/>
              <p:nvPr/>
            </p:nvSpPr>
            <p:spPr>
              <a:xfrm>
                <a:off x="2186210" y="3125886"/>
                <a:ext cx="2135033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: Rounded Corners 12">
                <a:extLst>
                  <a:ext uri="{FF2B5EF4-FFF2-40B4-BE49-F238E27FC236}">
                    <a16:creationId xmlns:a16="http://schemas.microsoft.com/office/drawing/2014/main" id="{B80274E5-AC18-1921-7476-03578C9D5991}"/>
                  </a:ext>
                </a:extLst>
              </p:cNvPr>
              <p:cNvSpPr txBox="1"/>
              <p:nvPr/>
            </p:nvSpPr>
            <p:spPr>
              <a:xfrm>
                <a:off x="2198415" y="3138091"/>
                <a:ext cx="2110623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dirty="0"/>
                  <a:t>CQL</a:t>
                </a:r>
                <a:endParaRPr lang="en-CA" sz="17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E870F-D936-93B0-6BA6-1F7928A4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8" y="988306"/>
            <a:ext cx="2172003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B839-A551-8C88-2FC3-A0AB8028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62B-FC4A-6267-9BE3-6C9312B6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76B2-A60B-261D-9732-65464C0D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497FF0-DBC6-2864-4686-2888EE37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5048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5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‘Completed’ QuestionnaireResponse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populate </a:t>
            </a:r>
            <a:r>
              <a:rPr lang="en-AU" sz="1400" dirty="0" err="1"/>
              <a:t>Observation.code</a:t>
            </a:r>
            <a:endParaRPr lang="en-AU" sz="1400" dirty="0"/>
          </a:p>
          <a:p>
            <a:pPr lvl="1"/>
            <a:r>
              <a:rPr lang="en-CA" sz="1200" b="0" i="0" u="none" strike="noStrike" dirty="0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20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observationExtract</a:t>
            </a:r>
            <a:r>
              <a:rPr lang="en-AU" sz="1400" b="0" i="0" u="none" strike="noStrike" dirty="0">
                <a:effectLst/>
                <a:latin typeface="verdana" panose="020B0604030504040204" pitchFamily="34" charset="0"/>
              </a:rPr>
              <a:t> </a:t>
            </a:r>
            <a:r>
              <a:rPr lang="en-AU" sz="1400" dirty="0"/>
              <a:t>to indicate that extraction is needed</a:t>
            </a:r>
          </a:p>
          <a:p>
            <a:pPr lvl="1"/>
            <a:r>
              <a:rPr lang="en-CA" sz="1200" b="0" i="0" u="sng" dirty="0">
                <a:effectLst/>
                <a:latin typeface="verdana" panose="020B0604030504040204" pitchFamily="34" charset="0"/>
                <a:hlinkClick r:id="rId4"/>
              </a:rPr>
              <a:t>observation-extract-category</a:t>
            </a:r>
            <a:r>
              <a:rPr lang="en-AU" sz="1400" dirty="0"/>
              <a:t> can be used to indicate the needed category</a:t>
            </a:r>
          </a:p>
          <a:p>
            <a:pPr lvl="1"/>
            <a:r>
              <a:rPr lang="en-AU" sz="1400" dirty="0"/>
              <a:t>Other Observation elements come from subject, encounter, author, authored, answer</a:t>
            </a:r>
          </a:p>
          <a:p>
            <a:pPr lvl="1"/>
            <a:r>
              <a:rPr lang="en-AU" sz="1400" dirty="0"/>
              <a:t>Groups and questions with child questions can be extracted as components or members</a:t>
            </a:r>
          </a:p>
          <a:p>
            <a:r>
              <a:rPr lang="en-AU" sz="1800" dirty="0"/>
              <a:t>Only works with observations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F33684-63A8-7350-F510-F992568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358" cy="5143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441364-552F-9CB9-F0BA-B11DB60744DE}"/>
              </a:ext>
            </a:extLst>
          </p:cNvPr>
          <p:cNvSpPr/>
          <p:nvPr/>
        </p:nvSpPr>
        <p:spPr>
          <a:xfrm>
            <a:off x="92280" y="2374086"/>
            <a:ext cx="6535024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B7792-6349-5255-EB7F-991F0E736831}"/>
              </a:ext>
            </a:extLst>
          </p:cNvPr>
          <p:cNvSpPr/>
          <p:nvPr/>
        </p:nvSpPr>
        <p:spPr>
          <a:xfrm>
            <a:off x="201337" y="144011"/>
            <a:ext cx="6425967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65EDC-EC6D-AD76-F8FE-5470F05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7"/>
            <a:ext cx="8573696" cy="3801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AB091-E723-D3D0-8EB2-5D5A8AA8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4" y="772615"/>
            <a:ext cx="6098795" cy="434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 conversion might be necessary</a:t>
            </a:r>
          </a:p>
          <a:p>
            <a:pPr lvl="1"/>
            <a:r>
              <a:rPr lang="en-US" dirty="0"/>
              <a:t>e.g. integer -&gt; quantity</a:t>
            </a:r>
          </a:p>
          <a:p>
            <a:pPr lvl="1"/>
            <a:r>
              <a:rPr lang="en-CA" b="0" i="0" u="sng" dirty="0">
                <a:effectLst/>
                <a:latin typeface="verdana" panose="020B0604030504040204" pitchFamily="34" charset="0"/>
                <a:hlinkClick r:id="rId2"/>
              </a:rPr>
              <a:t>questionnaire-unit</a:t>
            </a:r>
            <a:r>
              <a:rPr lang="en-US" dirty="0"/>
              <a:t> can be used to assist</a:t>
            </a:r>
          </a:p>
          <a:p>
            <a:r>
              <a:rPr lang="en-US" dirty="0"/>
              <a:t>Unit conversion may be necessary</a:t>
            </a:r>
          </a:p>
          <a:p>
            <a:r>
              <a:rPr lang="en-US" dirty="0"/>
              <a:t>If no answer, then no Observation</a:t>
            </a:r>
          </a:p>
          <a:p>
            <a:r>
              <a:rPr lang="en-US" dirty="0"/>
              <a:t>Multiple answers -&gt; multiple Observations</a:t>
            </a:r>
          </a:p>
          <a:p>
            <a:r>
              <a:rPr lang="en-US" dirty="0"/>
              <a:t>No support for </a:t>
            </a:r>
            <a:r>
              <a:rPr lang="en-US" dirty="0" err="1"/>
              <a:t>Observation.focus</a:t>
            </a:r>
            <a:r>
              <a:rPr lang="en-US" dirty="0"/>
              <a:t> or </a:t>
            </a:r>
            <a:r>
              <a:rPr lang="en-US" dirty="0" err="1"/>
              <a:t>dataAbsentReason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one…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https://formbuilder.nlm.nih.gov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0049-0B6E-6B66-A061-BCF32D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5189-60F0-F165-0636-74B58453E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7DC4-6BB6-6B12-C9E1-B9C0C4B5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C9BEAD-4C74-9FA0-3665-A3705F95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4672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Definition-based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050" dirty="0"/>
              <a:t>‘Completed’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050" b="0" i="0" u="none" strike="noStrike" dirty="0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definitionExtract</a:t>
            </a:r>
            <a:r>
              <a:rPr lang="en-CA" sz="105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 dirty="0"/>
              <a:t>– resource to extract, </a:t>
            </a:r>
            <a:r>
              <a:rPr lang="en-AU" sz="1200" dirty="0" err="1"/>
              <a:t>fixedValue</a:t>
            </a:r>
            <a:r>
              <a:rPr lang="en-AU" sz="1200" dirty="0"/>
              <a:t>/patterns</a:t>
            </a:r>
          </a:p>
          <a:p>
            <a:pPr lvl="1"/>
            <a:r>
              <a:rPr lang="en-CA" sz="1050" b="0" i="0" u="sng" dirty="0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050" b="0" i="0" u="sng" dirty="0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050" b="0" i="0" u="sng" dirty="0" err="1">
                <a:effectLst/>
                <a:latin typeface="verdana" panose="020B0604030504040204" pitchFamily="34" charset="0"/>
                <a:hlinkClick r:id="rId4"/>
              </a:rPr>
              <a:t>definitionExtractValue</a:t>
            </a:r>
            <a:r>
              <a:rPr lang="en-AU" sz="1050" dirty="0"/>
              <a:t> </a:t>
            </a:r>
            <a:r>
              <a:rPr lang="en-AU" sz="1200" dirty="0"/>
              <a:t>– element to populate with fixed or </a:t>
            </a:r>
            <a:br>
              <a:rPr lang="en-AU" sz="1200" dirty="0"/>
            </a:br>
            <a:r>
              <a:rPr lang="en-AU" sz="1200" dirty="0"/>
              <a:t>calculated values</a:t>
            </a:r>
          </a:p>
          <a:p>
            <a:pPr lvl="1"/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050" b="0" i="0" u="none" strike="noStrike" dirty="0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extractAllocateId</a:t>
            </a:r>
            <a:r>
              <a:rPr lang="en-CA" sz="105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 dirty="0"/>
              <a:t>– if needed for cross-resource referencing</a:t>
            </a:r>
          </a:p>
          <a:p>
            <a:pPr lvl="1"/>
            <a:r>
              <a:rPr lang="en-AU" sz="1200" dirty="0"/>
              <a:t>Answers are mapped into the extracted resource based on </a:t>
            </a:r>
            <a:r>
              <a:rPr lang="en-AU" sz="1200" dirty="0" err="1"/>
              <a:t>item.definition</a:t>
            </a:r>
            <a:endParaRPr lang="en-AU" sz="1200" dirty="0"/>
          </a:p>
          <a:p>
            <a:r>
              <a:rPr lang="en-AU" sz="1400" dirty="0"/>
              <a:t>Can extract to any resource, but only one set of mappings per profile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C55-7B66-9BA0-D16B-DD3D6BF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extractDefinition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9023-5960-5486-29AD-01B65F013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Questionnaire, extracts one resource instance for the QuestionnaireResponse</a:t>
            </a:r>
          </a:p>
          <a:p>
            <a:r>
              <a:rPr lang="en-US" dirty="0"/>
              <a:t>On a group, extracts one instance for each group repetition</a:t>
            </a:r>
          </a:p>
          <a:p>
            <a:r>
              <a:rPr lang="en-US" dirty="0"/>
              <a:t>Defines what resource to create (profile base resource)</a:t>
            </a:r>
          </a:p>
          <a:p>
            <a:pPr lvl="1"/>
            <a:r>
              <a:rPr lang="en-US" dirty="0"/>
              <a:t>URL can just be canonical of the resource</a:t>
            </a:r>
          </a:p>
          <a:p>
            <a:r>
              <a:rPr lang="en-US" dirty="0"/>
              <a:t>If it’s a profile, we will auto-extract fixed values and patterns</a:t>
            </a:r>
          </a:p>
          <a:p>
            <a:r>
              <a:rPr lang="en-US" dirty="0"/>
              <a:t>Can allow conditional creation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FB64-55D6-7E32-DB91-E9B28BEDA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5AD9-DB48-1300-1E60-A38BE0C6A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89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E2A-D184-FB0F-CC39-1B0B5A3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extractDefinition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777-B546-FE31-DAE6-587D6971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2FC0-CFC6-072F-7FD5-9B72B22C6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781E8-4A6A-D62C-30E7-C833F6DD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8784"/>
              </p:ext>
            </p:extLst>
          </p:nvPr>
        </p:nvGraphicFramePr>
        <p:xfrm>
          <a:off x="693490" y="1059868"/>
          <a:ext cx="72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01">
                  <a:extLst>
                    <a:ext uri="{9D8B030D-6E8A-4147-A177-3AD203B41FA5}">
                      <a16:colId xmlns:a16="http://schemas.microsoft.com/office/drawing/2014/main" val="2885890040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321078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3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profile (and resource) to extract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fullUrl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to put in </a:t>
                      </a:r>
                      <a:r>
                        <a:rPr lang="en-US" dirty="0" err="1"/>
                        <a:t>entry.fullUrl</a:t>
                      </a:r>
                      <a:r>
                        <a:rPr lang="en-US" dirty="0"/>
                        <a:t> (for cross-referencing)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ifNoneMatch</a:t>
                      </a:r>
                      <a:endParaRPr lang="en-CA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Conditional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Equivalent to same elements in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controlling whether resources should be created (and matching on existing content) as part of a transaction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6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ifModifiedSince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ifMatch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ifNoneExist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3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1B8-D2F9-A1B1-2A09-5247C60E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Questionnaire.item.definition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10C5-0A2A-B61B-93CA-87CDB5B4B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Indicates a given item matches the semantic of a data element in a profile/logical model</a:t>
            </a:r>
          </a:p>
          <a:p>
            <a:r>
              <a:rPr lang="en-US" dirty="0"/>
              <a:t>Definition canonical </a:t>
            </a:r>
            <a:r>
              <a:rPr lang="en-US" b="1" dirty="0"/>
              <a:t>must</a:t>
            </a:r>
            <a:r>
              <a:rPr lang="en-US" dirty="0"/>
              <a:t> match </a:t>
            </a:r>
            <a:r>
              <a:rPr lang="en-US" dirty="0" err="1"/>
              <a:t>extractDefinition</a:t>
            </a:r>
            <a:r>
              <a:rPr lang="en-US" dirty="0"/>
              <a:t> canonical</a:t>
            </a:r>
          </a:p>
          <a:p>
            <a:r>
              <a:rPr lang="en-US" dirty="0"/>
              <a:t>For extraction</a:t>
            </a:r>
          </a:p>
          <a:p>
            <a:pPr lvl="1"/>
            <a:r>
              <a:rPr lang="en-US" dirty="0"/>
              <a:t>For a group, indicates that the extracted resource should repeat the element in the definition for each group repetition</a:t>
            </a:r>
          </a:p>
          <a:p>
            <a:pPr lvl="1"/>
            <a:r>
              <a:rPr lang="en-US" dirty="0"/>
              <a:t>For a question, indicates that the answer(s) should go into the value of the definition element in the extracted resource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EB05-C987-CEB5-D8A0-3A3978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A8E2-4F39-9FFA-FEF3-F6E365BE1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D8E5-4C51-5A80-1048-A06E137C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" y="988306"/>
            <a:ext cx="7411484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C2AE-489D-D72F-7EB7-7BEF58AC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extractAllocateId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5B85-795A-9492-839D-68D73A1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When we extract a resource, we may need to link to that resource from other extracted resources</a:t>
            </a:r>
          </a:p>
          <a:p>
            <a:pPr lvl="1"/>
            <a:r>
              <a:rPr lang="en-US" sz="1600" dirty="0"/>
              <a:t>In transaction, we need the same </a:t>
            </a:r>
            <a:r>
              <a:rPr lang="en-US" sz="1600" dirty="0" err="1"/>
              <a:t>urn:uuid</a:t>
            </a:r>
            <a:r>
              <a:rPr lang="en-US" sz="1600" dirty="0"/>
              <a:t>: value to appear as </a:t>
            </a:r>
            <a:r>
              <a:rPr lang="en-US" sz="1600" dirty="0" err="1"/>
              <a:t>fullUrl</a:t>
            </a:r>
            <a:r>
              <a:rPr lang="en-US" sz="1600" dirty="0"/>
              <a:t> of created resource and in </a:t>
            </a:r>
            <a:r>
              <a:rPr lang="en-US" sz="1600" dirty="0" err="1"/>
              <a:t>Reference.reference</a:t>
            </a:r>
            <a:r>
              <a:rPr lang="en-US" sz="1600" dirty="0"/>
              <a:t> pointing to it</a:t>
            </a:r>
          </a:p>
          <a:p>
            <a:pPr lvl="1"/>
            <a:r>
              <a:rPr lang="en-US" sz="1600" dirty="0"/>
              <a:t>If it appears on a group, then distinct UUID for each repetition</a:t>
            </a:r>
          </a:p>
          <a:p>
            <a:r>
              <a:rPr lang="en-US" sz="1800" dirty="0" err="1"/>
              <a:t>extractAllocateId</a:t>
            </a:r>
            <a:r>
              <a:rPr lang="en-US" sz="1800" dirty="0"/>
              <a:t> generates a UUID and assigns it to a variable</a:t>
            </a:r>
          </a:p>
          <a:p>
            <a:r>
              <a:rPr lang="en-US" sz="1800" dirty="0"/>
              <a:t>Declare the variable to be the </a:t>
            </a:r>
            <a:r>
              <a:rPr lang="en-US" sz="1800" dirty="0" err="1"/>
              <a:t>fullUrl</a:t>
            </a:r>
            <a:r>
              <a:rPr lang="en-US" sz="1800" dirty="0"/>
              <a:t> of the new resource (in </a:t>
            </a:r>
            <a:r>
              <a:rPr lang="en-US" sz="1800" dirty="0" err="1"/>
              <a:t>definitionExtract.fullUrl</a:t>
            </a:r>
            <a:r>
              <a:rPr lang="en-US" sz="1800" dirty="0"/>
              <a:t>)</a:t>
            </a:r>
          </a:p>
          <a:p>
            <a:r>
              <a:rPr lang="en-US" sz="1800" dirty="0"/>
              <a:t>Declare the variable to be the reference value (via </a:t>
            </a:r>
            <a:r>
              <a:rPr lang="en-US" sz="1800" dirty="0" err="1"/>
              <a:t>definitionExtractValue.expression</a:t>
            </a:r>
            <a:r>
              <a:rPr lang="en-US" sz="1800" dirty="0"/>
              <a:t>) 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3A07-9269-5F65-9D62-C105EB6D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EF9-A4FE-CFBE-3983-A13FA6EF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C1BFD-7C77-C293-CDDE-DFEFEAD6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" y="1020737"/>
            <a:ext cx="7906853" cy="74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7F962-EDB5-082F-18D7-32CF10EE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" y="1596011"/>
            <a:ext cx="7916380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32B98-A871-360C-816F-B62CFFC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" y="1926945"/>
            <a:ext cx="8802328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989-1312-5658-F9EF-64BC37A1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Sdc</a:t>
            </a:r>
            <a:r>
              <a:rPr lang="en-US" dirty="0"/>
              <a:t>-questionnaire-</a:t>
            </a:r>
            <a:r>
              <a:rPr lang="en-US" dirty="0" err="1"/>
              <a:t>extractValue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283-8B90-0BF7-CBE2-D23137CC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Indicates a value for an element within a structure to populate</a:t>
            </a:r>
          </a:p>
          <a:p>
            <a:pPr lvl="1"/>
            <a:r>
              <a:rPr lang="en-US" dirty="0"/>
              <a:t>Format: [</a:t>
            </a:r>
            <a:r>
              <a:rPr lang="en-US" dirty="0" err="1"/>
              <a:t>profileCanonical</a:t>
            </a:r>
            <a:r>
              <a:rPr lang="en-US" dirty="0"/>
              <a:t>]#[elementId]</a:t>
            </a:r>
          </a:p>
          <a:p>
            <a:r>
              <a:rPr lang="en-US" dirty="0"/>
              <a:t>Two options</a:t>
            </a:r>
          </a:p>
          <a:p>
            <a:pPr lvl="1"/>
            <a:r>
              <a:rPr lang="en-US" dirty="0"/>
              <a:t>‘expression’ – set the element to the result of the expression</a:t>
            </a:r>
          </a:p>
          <a:p>
            <a:pPr lvl="1"/>
            <a:r>
              <a:rPr lang="en-US" dirty="0"/>
              <a:t>‘fixed-value’ – set the element to specified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710-1DD9-BB4C-AAAC-2FFEB5889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64646-D2AD-E312-13B1-EC3B181C0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ED88-5116-126C-3FED-AF2A98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41647"/>
            <a:ext cx="821169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8A9E3-35C7-8C35-0D8A-C845058A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139"/>
            <a:ext cx="9144000" cy="231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8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D6B-9C0D-4D7A-921D-358C6B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274-1D23-83A7-164E-6DD7C5AE4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Mappings can be sparse</a:t>
            </a:r>
          </a:p>
          <a:p>
            <a:pPr lvl="1"/>
            <a:r>
              <a:rPr lang="en-US" dirty="0"/>
              <a:t>E.g. one definition for Patient.name, one definition for </a:t>
            </a:r>
            <a:r>
              <a:rPr lang="en-US" dirty="0" err="1"/>
              <a:t>Patient.name.family.text</a:t>
            </a:r>
            <a:endParaRPr lang="en-US" dirty="0"/>
          </a:p>
          <a:p>
            <a:pPr lvl="2"/>
            <a:r>
              <a:rPr lang="en-US" dirty="0"/>
              <a:t>‘family’ will get generated automatically</a:t>
            </a:r>
          </a:p>
          <a:p>
            <a:r>
              <a:rPr lang="en-US" dirty="0"/>
              <a:t>If necessary, hidden questions can be used to help populate items not found in the QuestionnaireResponse</a:t>
            </a:r>
          </a:p>
          <a:p>
            <a:pPr lvl="1"/>
            <a:r>
              <a:rPr lang="en-US" dirty="0"/>
              <a:t>e.g. if population from context is needed</a:t>
            </a:r>
          </a:p>
          <a:p>
            <a:r>
              <a:rPr lang="en-US" dirty="0"/>
              <a:t>Using profile definitions also allows leveraging slices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D566-6EFC-3FAC-C712-94DA5AE2B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30EF-8D88-6C2C-30FF-D344CB3C5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94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6AD-7548-703F-BD19-6A4E3F7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Definition-based 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28FC-E07A-CD7F-A5E5-CEB8A483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significant transformation capability</a:t>
            </a:r>
          </a:p>
          <a:p>
            <a:pPr lvl="1"/>
            <a:r>
              <a:rPr lang="en-US" dirty="0"/>
              <a:t>Questions need to correspond to resource element definitions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definitionExtractValue.expression</a:t>
            </a:r>
            <a:r>
              <a:rPr lang="en-US" dirty="0"/>
              <a:t> for this, but note that </a:t>
            </a:r>
            <a:r>
              <a:rPr lang="en-US" dirty="0" err="1"/>
              <a:t>launchContext</a:t>
            </a:r>
            <a:r>
              <a:rPr lang="en-US" dirty="0"/>
              <a:t> and variable are not in scope for extraction</a:t>
            </a:r>
          </a:p>
          <a:p>
            <a:r>
              <a:rPr lang="en-US" dirty="0"/>
              <a:t>Can only extract to one instance for a given profile in a given context</a:t>
            </a:r>
          </a:p>
          <a:p>
            <a:r>
              <a:rPr lang="en-US" dirty="0"/>
              <a:t>No access to </a:t>
            </a:r>
            <a:r>
              <a:rPr lang="en-US" dirty="0" err="1"/>
              <a:t>launchContext</a:t>
            </a:r>
            <a:r>
              <a:rPr lang="en-US" dirty="0"/>
              <a:t>, variable, </a:t>
            </a:r>
            <a:r>
              <a:rPr lang="en-US" dirty="0" err="1"/>
              <a:t>initialValue</a:t>
            </a:r>
            <a:endParaRPr lang="en-US" dirty="0"/>
          </a:p>
          <a:p>
            <a:pPr lvl="1"/>
            <a:r>
              <a:rPr lang="en-US" dirty="0"/>
              <a:t>Can put relevant information in answers to hidden questions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E442-BF25-E49D-74B9-D4F6707A3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8BA9-20F8-EA36-F826-C4C2C2BF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378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definition-based extraction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https://fhirpath-lab.com/Questionnaire/tester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Sample instance: </a:t>
            </a:r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https://build.fhir.org/ig/HL7/sdc/Questionnaire-extract-complex-defn3.json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243-AE98-ABCB-07D5-330D0018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27AD-B46B-B767-BE01-BD7EF5861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A7D4-AB3B-5554-4872-0CB18D254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4AFA87-1D08-F2FB-C847-D9855E840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63883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88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9884-52D3-2518-CD4D-77081B0F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EBA-2C83-F614-757B-BB2E406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Template-based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567-9C2D-2DBC-1C3A-5E74B154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  <a:endParaRPr lang="en-CA" sz="1050" b="0" i="0" u="none" strike="noStrike" dirty="0">
              <a:effectLst/>
              <a:latin typeface="verdana" panose="020B0604030504040204" pitchFamily="34" charset="0"/>
              <a:hlinkClick r:id="rId3"/>
            </a:endParaRPr>
          </a:p>
          <a:p>
            <a:pPr lvl="1"/>
            <a:r>
              <a:rPr lang="en-AU" sz="1200" dirty="0"/>
              <a:t>‘Completed’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Contained resources that act as templates (and may include fixed values)</a:t>
            </a:r>
          </a:p>
          <a:p>
            <a:pPr lvl="1"/>
            <a:r>
              <a:rPr lang="en-CA" sz="1100" b="0" i="0" u="sng" dirty="0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100" b="0" i="0" u="sng" dirty="0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4"/>
              </a:rPr>
              <a:t>templateExtract</a:t>
            </a:r>
            <a:r>
              <a:rPr lang="en-AU" sz="1200" dirty="0"/>
              <a:t> or </a:t>
            </a:r>
            <a:br>
              <a:rPr lang="en-AU" sz="1200" dirty="0"/>
            </a:b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100" b="0" i="0" u="none" strike="noStrike" dirty="0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templateExtractBundle</a:t>
            </a:r>
            <a:br>
              <a:rPr lang="en-CA" sz="1100" b="0" i="0" u="none" strike="noStrike" dirty="0">
                <a:effectLst/>
                <a:latin typeface="verdana" panose="020B0604030504040204" pitchFamily="34" charset="0"/>
              </a:rPr>
            </a:br>
            <a:r>
              <a:rPr lang="en-CA" sz="1100" b="0" i="0" u="none" strike="noStrike" dirty="0">
                <a:effectLst/>
                <a:latin typeface="verdana" panose="020B0604030504040204" pitchFamily="34" charset="0"/>
              </a:rPr>
              <a:t>extensions </a:t>
            </a:r>
            <a:r>
              <a:rPr lang="en-AU" sz="1200" dirty="0"/>
              <a:t>that point to contained resource</a:t>
            </a:r>
          </a:p>
          <a:p>
            <a:pPr lvl="1"/>
            <a:r>
              <a:rPr lang="en-AU" sz="1200" dirty="0"/>
              <a:t>Templates include:</a:t>
            </a:r>
          </a:p>
          <a:p>
            <a:pPr lvl="2"/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6"/>
              </a:rPr>
              <a:t>sdc</a:t>
            </a:r>
            <a:r>
              <a:rPr lang="en-CA" sz="1100" b="0" i="0" u="none" strike="noStrike" dirty="0">
                <a:effectLst/>
                <a:latin typeface="verdana" panose="020B0604030504040204" pitchFamily="34" charset="0"/>
                <a:hlinkClick r:id="rId6"/>
              </a:rPr>
              <a:t>-questionnaire-</a:t>
            </a: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6"/>
              </a:rPr>
              <a:t>templateExtractContext</a:t>
            </a:r>
            <a:r>
              <a:rPr lang="en-CA" sz="11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extensions </a:t>
            </a:r>
            <a:r>
              <a:rPr lang="en-AU" sz="1200" dirty="0"/>
              <a:t>to indicate</a:t>
            </a:r>
            <a:br>
              <a:rPr lang="en-AU" sz="1200" dirty="0"/>
            </a:br>
            <a:r>
              <a:rPr lang="en-AU" sz="1200" dirty="0"/>
              <a:t>questionnaire items that drive repetition</a:t>
            </a:r>
          </a:p>
          <a:p>
            <a:pPr lvl="2"/>
            <a:r>
              <a:rPr lang="en-CA" sz="1100" b="0" i="0" u="sng" dirty="0" err="1">
                <a:effectLst/>
                <a:latin typeface="verdana" panose="020B0604030504040204" pitchFamily="34" charset="0"/>
                <a:hlinkClick r:id="rId7"/>
              </a:rPr>
              <a:t>sdc</a:t>
            </a:r>
            <a:r>
              <a:rPr lang="en-CA" sz="1100" b="0" i="0" u="sng" dirty="0">
                <a:effectLst/>
                <a:latin typeface="verdana" panose="020B0604030504040204" pitchFamily="34" charset="0"/>
                <a:hlinkClick r:id="rId7"/>
              </a:rPr>
              <a:t>-questionnaire-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7"/>
              </a:rPr>
              <a:t>templateExtractValue</a:t>
            </a:r>
            <a:r>
              <a:rPr lang="en-AU" sz="1200" dirty="0"/>
              <a:t> extensions to indicate questionnaire items to populate</a:t>
            </a:r>
            <a:br>
              <a:rPr lang="en-AU" sz="1200" dirty="0"/>
            </a:br>
            <a:r>
              <a:rPr lang="en-AU" sz="1200" dirty="0"/>
              <a:t>the element</a:t>
            </a:r>
          </a:p>
          <a:p>
            <a:r>
              <a:rPr lang="en-AU" sz="1400" dirty="0"/>
              <a:t>Easier to visualize expected output, no ability to perform complex transformation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211C2-CE8A-811C-964F-C7E31E41A32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14D2704-921B-2306-3DC3-F1E32344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829DA33-DD51-6790-64AD-9DDF6EE5F76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BF7E642-4C7D-D420-2D89-AE561A187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0053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34A-CE97-987E-311D-A2E96EB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DB6-7609-8544-97F0-69DDA4629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templateExtract</a:t>
            </a:r>
            <a:r>
              <a:rPr lang="en-US" sz="1800" dirty="0"/>
              <a:t> (0..*)</a:t>
            </a:r>
          </a:p>
          <a:p>
            <a:pPr lvl="1"/>
            <a:r>
              <a:rPr lang="en-CA" sz="1600" dirty="0"/>
              <a:t>Points to a resource template (could be Bundle)</a:t>
            </a:r>
          </a:p>
          <a:p>
            <a:pPr lvl="1"/>
            <a:r>
              <a:rPr lang="en-CA" sz="1600" dirty="0"/>
              <a:t>Can result in transaction Bundle or single resource</a:t>
            </a:r>
          </a:p>
          <a:p>
            <a:pPr lvl="1"/>
            <a:r>
              <a:rPr lang="en-CA" sz="1600" dirty="0"/>
              <a:t>Context for extraction determined by location of extension (root or group)</a:t>
            </a:r>
          </a:p>
          <a:p>
            <a:pPr lvl="1"/>
            <a:r>
              <a:rPr lang="en-CA" sz="1600" dirty="0"/>
              <a:t>Extension includes all elements to populate a </a:t>
            </a:r>
            <a:r>
              <a:rPr lang="en-CA" sz="1600" dirty="0" err="1"/>
              <a:t>Bundle.entry</a:t>
            </a:r>
            <a:endParaRPr lang="en-CA" sz="1600" dirty="0"/>
          </a:p>
          <a:p>
            <a:r>
              <a:rPr lang="en-CA" sz="1800" dirty="0" err="1"/>
              <a:t>templateExtractBundle</a:t>
            </a:r>
            <a:r>
              <a:rPr lang="en-CA" sz="1800" dirty="0"/>
              <a:t> (0..1)</a:t>
            </a:r>
          </a:p>
          <a:p>
            <a:pPr lvl="1"/>
            <a:r>
              <a:rPr lang="en-CA" sz="1600" dirty="0"/>
              <a:t>Points to a transaction Bundle template</a:t>
            </a:r>
          </a:p>
          <a:p>
            <a:pPr lvl="1"/>
            <a:r>
              <a:rPr lang="en-CA" sz="1600" dirty="0"/>
              <a:t>Always results in transaction Bundle</a:t>
            </a:r>
          </a:p>
          <a:p>
            <a:pPr lvl="1"/>
            <a:r>
              <a:rPr lang="en-CA" sz="1600" dirty="0"/>
              <a:t>Always on root.  Context for extraction handled by </a:t>
            </a:r>
            <a:r>
              <a:rPr lang="en-CA" sz="1600" dirty="0" err="1"/>
              <a:t>templateExtractContext</a:t>
            </a:r>
            <a:endParaRPr lang="en-CA" sz="1600" dirty="0"/>
          </a:p>
          <a:p>
            <a:pPr lvl="1"/>
            <a:r>
              <a:rPr lang="en-CA" sz="1600" dirty="0"/>
              <a:t>Bundle entry elements are defined in the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54F8-CA4B-5D7E-12A1-DB3DE9B6F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5FD1-AF7E-56AA-345F-F7CBEB7E7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467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4E0-9F3B-C8A6-871F-92F40BA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extensions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ED67-E7B3-19C8-9D12-E05CEC5CA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>
                <a:latin typeface="verdana" panose="020B0604030504040204" pitchFamily="34" charset="0"/>
                <a:hlinkClick r:id="rId2"/>
              </a:rPr>
              <a:t>sdc</a:t>
            </a:r>
            <a:r>
              <a:rPr lang="en-CA" dirty="0"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dirty="0" err="1">
                <a:latin typeface="verdana" panose="020B0604030504040204" pitchFamily="34" charset="0"/>
                <a:hlinkClick r:id="rId2"/>
              </a:rPr>
              <a:t>templateExtractContext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causes the appearance (and repetition) of the element to drive from a given Questionnaire item</a:t>
            </a:r>
          </a:p>
          <a:p>
            <a:pPr lvl="1"/>
            <a:r>
              <a:rPr lang="en-US" dirty="0"/>
              <a:t>Typically on group, though can also be Questionnaire root</a:t>
            </a:r>
          </a:p>
          <a:p>
            <a:pPr lvl="1"/>
            <a:r>
              <a:rPr lang="en-US" dirty="0"/>
              <a:t>Can be plain </a:t>
            </a:r>
            <a:r>
              <a:rPr lang="en-US" dirty="0" err="1"/>
              <a:t>FHIRPath</a:t>
            </a:r>
            <a:r>
              <a:rPr lang="en-US" dirty="0"/>
              <a:t> or expression containing </a:t>
            </a:r>
            <a:r>
              <a:rPr lang="en-US" dirty="0" err="1"/>
              <a:t>FHIRPath</a:t>
            </a:r>
            <a:endParaRPr lang="en-US" dirty="0"/>
          </a:p>
          <a:p>
            <a:pPr lvl="2"/>
            <a:r>
              <a:rPr lang="en-US" dirty="0"/>
              <a:t>Latter allows assigning a name to be used in downstream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73F9-1532-4DEA-680D-A1BFF2B8C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9974-F717-84D9-35A0-9F682E165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75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92C-3564-75B0-ACC3-78C4A4D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extensions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A2F2-0B80-0885-F9C5-E5465211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sng" dirty="0" err="1">
                <a:effectLst/>
                <a:latin typeface="verdana" panose="020B0604030504040204" pitchFamily="34" charset="0"/>
                <a:hlinkClick r:id="rId2"/>
              </a:rPr>
              <a:t>sdc</a:t>
            </a:r>
            <a:r>
              <a:rPr lang="en-CA" b="0" i="0" u="sng" dirty="0">
                <a:effectLst/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b="0" i="0" u="sng" dirty="0" err="1">
                <a:effectLst/>
                <a:latin typeface="verdana" panose="020B0604030504040204" pitchFamily="34" charset="0"/>
                <a:hlinkClick r:id="rId2"/>
              </a:rPr>
              <a:t>templateExtractValue</a:t>
            </a:r>
            <a:endParaRPr lang="en-US" dirty="0"/>
          </a:p>
          <a:p>
            <a:pPr lvl="1"/>
            <a:r>
              <a:rPr lang="en-CA" dirty="0" err="1"/>
              <a:t>FHIRPath</a:t>
            </a:r>
            <a:r>
              <a:rPr lang="en-CA" dirty="0"/>
              <a:t> expression referring to a Questionnaire question</a:t>
            </a:r>
          </a:p>
          <a:p>
            <a:pPr lvl="1"/>
            <a:r>
              <a:rPr lang="en-CA" dirty="0"/>
              <a:t>If the item has an answer, they become the value for the element</a:t>
            </a:r>
          </a:p>
          <a:p>
            <a:pPr lvl="1"/>
            <a:r>
              <a:rPr lang="en-CA" dirty="0"/>
              <a:t>Multiple answers = multiple repetitions of the element</a:t>
            </a:r>
          </a:p>
          <a:p>
            <a:pPr lvl="2"/>
            <a:r>
              <a:rPr lang="en-CA" dirty="0"/>
              <a:t>Multiple answers for non-repeating elements is an error</a:t>
            </a:r>
          </a:p>
          <a:p>
            <a:pPr lvl="1"/>
            <a:r>
              <a:rPr lang="en-CA" dirty="0"/>
              <a:t>no answer, element will be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0E892-72AA-02DA-C54D-F31A74E9C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CCA-8810-FF07-FF2A-FEF8D1F4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02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572-34AD-79CC-4D7D-7FF33DA3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14B-EE81-43CC-4F08-C77C737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definition-based extraction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EFB4-02A2-85FB-60E6-CCA587E7F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https://fhirpath-lab.com/Questionnaire/tester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Sample instance: </a:t>
            </a:r>
          </a:p>
          <a:p>
            <a:pPr marL="0" indent="0">
              <a:buNone/>
            </a:pPr>
            <a:r>
              <a:rPr lang="en-CA" sz="1800" dirty="0">
                <a:hlinkClick r:id="rId3"/>
              </a:rPr>
              <a:t>https://build.fhir.org/ig/HL7/sdc/Questionnaire-extract-complex-template.json.html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3BED-CEF4-EE46-EB1B-07DA69F73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F129-A8E6-655D-D641-589FF513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06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6E98-8402-D8F0-CBF3-D508744F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94F8-2F2E-D61F-BCA7-1E9D8FAFD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95E7-D430-B4AE-5BB2-721B52B4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52C7E4-8C55-02B5-F891-38434BC79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3687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68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</a:t>
            </a:r>
            <a:r>
              <a:rPr lang="en-AU" dirty="0" err="1"/>
              <a:t>StructureMap</a:t>
            </a:r>
            <a:r>
              <a:rPr lang="en-AU" dirty="0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Completed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 err="1"/>
              <a:t>StructureMap</a:t>
            </a:r>
            <a:r>
              <a:rPr lang="en-AU" sz="1200" dirty="0"/>
              <a:t> pointed to by </a:t>
            </a:r>
            <a:r>
              <a:rPr lang="en-CA" sz="1100" b="0" i="0" u="none" strike="noStrike" dirty="0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10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targetStructureMap</a:t>
            </a:r>
            <a:r>
              <a:rPr lang="en-AU" sz="1200" dirty="0"/>
              <a:t> that converts </a:t>
            </a:r>
            <a:br>
              <a:rPr lang="en-AU" sz="1200" dirty="0"/>
            </a:br>
            <a:r>
              <a:rPr lang="en-AU" sz="1200" dirty="0"/>
              <a:t>to a resource or a transaction Bundle of resources</a:t>
            </a:r>
          </a:p>
          <a:p>
            <a:r>
              <a:rPr lang="en-AU" sz="1400" dirty="0"/>
              <a:t>Can perform nearly any sort of transformation</a:t>
            </a:r>
          </a:p>
          <a:p>
            <a:pPr lvl="1"/>
            <a:r>
              <a:rPr lang="en-AU" sz="1000" dirty="0"/>
              <a:t>Can invoke code translations, have complex logic</a:t>
            </a:r>
          </a:p>
          <a:p>
            <a:r>
              <a:rPr lang="en-AU" sz="1400" dirty="0"/>
              <a:t>Requires knowledge of </a:t>
            </a:r>
            <a:r>
              <a:rPr lang="en-AU" sz="1400" dirty="0" err="1"/>
              <a:t>StructureMap</a:t>
            </a:r>
            <a:endParaRPr lang="en-AU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Pros</a:t>
            </a:r>
          </a:p>
          <a:p>
            <a:pPr lvl="1"/>
            <a:r>
              <a:rPr lang="en-US" sz="1800" dirty="0"/>
              <a:t>Can map almost anything</a:t>
            </a:r>
          </a:p>
          <a:p>
            <a:pPr lvl="1"/>
            <a:r>
              <a:rPr lang="en-US" sz="1800" dirty="0" err="1"/>
              <a:t>StructureMaps</a:t>
            </a:r>
            <a:r>
              <a:rPr lang="en-US" sz="1800" dirty="0"/>
              <a:t> can build from other </a:t>
            </a:r>
            <a:r>
              <a:rPr lang="en-US" sz="1800" dirty="0" err="1"/>
              <a:t>StructureMaps</a:t>
            </a:r>
            <a:endParaRPr lang="en-US" sz="1800" dirty="0"/>
          </a:p>
          <a:p>
            <a:pPr lvl="1"/>
            <a:r>
              <a:rPr lang="en-US" sz="1800" dirty="0"/>
              <a:t>Can validate ‘correctness’ without instances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800" dirty="0"/>
              <a:t>Can only drive from ‘what exists’ using if-exists and similar entry rules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 err="1"/>
              <a:t>StructureMap</a:t>
            </a:r>
            <a:r>
              <a:rPr lang="en-US" sz="1800" dirty="0"/>
              <a:t> fails, there won’t be any extraction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StructureMap</a:t>
            </a:r>
            <a:r>
              <a:rPr lang="en-US" dirty="0"/>
              <a:t>-extract Questionnaire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https://build.fhir.org/ig/HL7/sdc/Questionnaire-SDOHCC-QuestionnaireHungerVitalSign.json.html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Map: </a:t>
            </a:r>
            <a:r>
              <a:rPr lang="en-CA" dirty="0">
                <a:hlinkClick r:id="rId3"/>
              </a:rPr>
              <a:t>https://build.fhir.org/ig/HL7/sdc/StructureMap-SDOHCCHungerVitalSignMap.html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541-6959-6B4B-B717-135D4F4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2A53-6C62-B6B3-287C-E5AB57157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6D56-852E-B320-2B30-9416B4F1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4B55AE-42B3-D40F-FEE1-F49F58601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277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86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NOTE: Not (yet) defined in SDC</a:t>
            </a:r>
          </a:p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‘Completed’ QuestionnaireResponse</a:t>
            </a:r>
          </a:p>
          <a:p>
            <a:pPr lvl="1"/>
            <a:r>
              <a:rPr lang="en-AU" sz="1200" dirty="0"/>
              <a:t>Can be supplemented by data queried directly by CQL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Will need an extension that points to the CQL to run on extraction</a:t>
            </a:r>
          </a:p>
          <a:p>
            <a:pPr lvl="1"/>
            <a:r>
              <a:rPr lang="en-AU" sz="1200" dirty="0"/>
              <a:t>Instance selector on desired resource, then set various properties</a:t>
            </a:r>
          </a:p>
          <a:p>
            <a:r>
              <a:rPr lang="en-AU" sz="1400" dirty="0"/>
              <a:t>Most flexible, requires knowledge of CQL to create the mappings</a:t>
            </a:r>
          </a:p>
          <a:p>
            <a:r>
              <a:rPr lang="en-AU" sz="1400" dirty="0"/>
              <a:t>Can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Most capable of all mechanisms</a:t>
            </a:r>
          </a:p>
          <a:p>
            <a:pPr lvl="1"/>
            <a:r>
              <a:rPr lang="en-US" sz="1600" dirty="0"/>
              <a:t>Can invoke operations (such as code translation)</a:t>
            </a:r>
          </a:p>
          <a:p>
            <a:pPr lvl="1"/>
            <a:r>
              <a:rPr lang="en-US" sz="1600" dirty="0"/>
              <a:t>Can perform queries to retrieve data not present in answers (e.g. following </a:t>
            </a:r>
            <a:r>
              <a:rPr lang="en-US" sz="1600" dirty="0" err="1"/>
              <a:t>answer.valueReference</a:t>
            </a:r>
            <a:r>
              <a:rPr lang="en-US" sz="1600" dirty="0"/>
              <a:t>) </a:t>
            </a:r>
          </a:p>
          <a:p>
            <a:pPr lvl="1"/>
            <a:r>
              <a:rPr lang="en-US" sz="1600" dirty="0"/>
              <a:t>Only approach that could conceivably create narrative</a:t>
            </a:r>
          </a:p>
          <a:p>
            <a:pPr lvl="1"/>
            <a:r>
              <a:rPr lang="en-US" sz="1600" dirty="0"/>
              <a:t>Can include complex algorithms and transformations</a:t>
            </a:r>
          </a:p>
          <a:p>
            <a:pPr lvl="1"/>
            <a:r>
              <a:rPr lang="en-US" sz="1600" dirty="0"/>
              <a:t>Can use Libraries to support code re-use</a:t>
            </a:r>
          </a:p>
          <a:p>
            <a:pPr lvl="1"/>
            <a:r>
              <a:rPr lang="en-US" sz="1600" dirty="0"/>
              <a:t>Syntax agnostic and platform-agnostic</a:t>
            </a:r>
          </a:p>
          <a:p>
            <a:r>
              <a:rPr lang="en-CA" sz="1800" dirty="0"/>
              <a:t>Requires use of a language not many are familiar with</a:t>
            </a:r>
          </a:p>
          <a:p>
            <a:r>
              <a:rPr lang="en-CA" sz="1800" dirty="0"/>
              <a:t>Not sure anyone’s actually done this…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Don’t have one published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“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”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family: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=‘5’).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given: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=‘6’).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“Extract” : Patient 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F34E-F6D7-1157-A8E5-53D190B4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A848-5065-820F-403F-EE2B6C4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BDAD-11FE-F851-5B58-1497DA8BA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C64D3D-1D71-CE71-0E7D-D7612CE34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355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93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Exercise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Questionnaire that uses a combination of observation-based and Definition-based extraction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Patient’s most recent blood glucose</a:t>
            </a:r>
          </a:p>
          <a:p>
            <a:pPr marL="0" indent="0">
              <a:buNone/>
            </a:pPr>
            <a:r>
              <a:rPr lang="en-CA" dirty="0"/>
              <a:t>Repeat the process using template-based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r>
              <a:rPr lang="en-US" sz="1800" b="1" dirty="0"/>
              <a:t> (essential prerequisite)</a:t>
            </a:r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  <a:r>
              <a:rPr lang="en-US" sz="1800" b="1" dirty="0"/>
              <a:t> (recommended prerequisite)</a:t>
            </a:r>
            <a:endParaRPr lang="en-US" sz="1800" dirty="0"/>
          </a:p>
          <a:p>
            <a:r>
              <a:rPr lang="en-US" sz="1800" b="1" dirty="0"/>
              <a:t>SDC Extraction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Describe the benefits and challenges of form extraction</a:t>
            </a:r>
          </a:p>
          <a:p>
            <a:pPr lvl="1"/>
            <a:r>
              <a:rPr lang="en-CA" sz="1800" dirty="0"/>
              <a:t>List the 5 extraction mechanisms and explain the pros and cons of each</a:t>
            </a:r>
          </a:p>
          <a:p>
            <a:pPr lvl="1"/>
            <a:r>
              <a:rPr lang="en-CA" sz="1800" dirty="0"/>
              <a:t>Be able to design questionnaires using both observation-based </a:t>
            </a:r>
            <a:r>
              <a:rPr lang="en-CA" sz="1800"/>
              <a:t>and definition-based </a:t>
            </a:r>
            <a:r>
              <a:rPr lang="en-CA" sz="1800" dirty="0"/>
              <a:t>extraction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3358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A848-4EAB-821A-D528-93752B7A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4986-C8FF-9913-7A8A-18EC757BC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33AA-84C4-1205-5836-E9300173A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FEBB0C-6D44-8F0A-E833-D9DAEF763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55312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extraction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Questionnaires aren’t ‘standard’ / interoperable</a:t>
            </a:r>
          </a:p>
          <a:p>
            <a:r>
              <a:rPr lang="en-US" dirty="0"/>
              <a:t>QuestionnaireResponses aren’t very searchable</a:t>
            </a:r>
          </a:p>
          <a:p>
            <a:r>
              <a:rPr lang="en-US" dirty="0"/>
              <a:t>Relevant data should appear in ‘one’ place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27380</TotalTime>
  <Words>3088</Words>
  <Application>Microsoft Office PowerPoint</Application>
  <PresentationFormat>On-screen Show (16:9)</PresentationFormat>
  <Paragraphs>432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verdana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extraction</vt:lpstr>
      <vt:lpstr>Extraction pre-requisites</vt:lpstr>
      <vt:lpstr>Similarities with population</vt:lpstr>
      <vt:lpstr>Operation vs. local</vt:lpstr>
      <vt:lpstr>Creation vs. update</vt:lpstr>
      <vt:lpstr>Extraction results</vt:lpstr>
      <vt:lpstr>Linking the QR to extracted resources</vt:lpstr>
      <vt:lpstr>Additional complexities</vt:lpstr>
      <vt:lpstr>Current extraction options</vt:lpstr>
      <vt:lpstr>Extraction in the SDC Spec</vt:lpstr>
      <vt:lpstr>PowerPoint Presentation</vt:lpstr>
      <vt:lpstr>Extraction – Observation based</vt:lpstr>
      <vt:lpstr>PowerPoint Presentation</vt:lpstr>
      <vt:lpstr>Observation-based considerations</vt:lpstr>
      <vt:lpstr>Let’s make one…</vt:lpstr>
      <vt:lpstr>PowerPoint Presentation</vt:lpstr>
      <vt:lpstr>Extraction – Definition-based</vt:lpstr>
      <vt:lpstr>sdc-questionnaire-extractDefinition</vt:lpstr>
      <vt:lpstr>sdc-questionnaire-extractDefinition</vt:lpstr>
      <vt:lpstr>Questionnaire.item.definition</vt:lpstr>
      <vt:lpstr>sdc-questionnaire-extractAllocateId</vt:lpstr>
      <vt:lpstr>Sdc-questionnaire-extractValue</vt:lpstr>
      <vt:lpstr>Definition-based considerations</vt:lpstr>
      <vt:lpstr>Definition-based limitations</vt:lpstr>
      <vt:lpstr>Testing definition-based extraction</vt:lpstr>
      <vt:lpstr>PowerPoint Presentation</vt:lpstr>
      <vt:lpstr>Extraction – Template-based</vt:lpstr>
      <vt:lpstr>Two approaches</vt:lpstr>
      <vt:lpstr>Template extensions</vt:lpstr>
      <vt:lpstr>Template extensions (cont’d)</vt:lpstr>
      <vt:lpstr>Testing definition-based extraction</vt:lpstr>
      <vt:lpstr>PowerPoint Presentation</vt:lpstr>
      <vt:lpstr>Extraction – StructureMap based</vt:lpstr>
      <vt:lpstr>Pros and cons</vt:lpstr>
      <vt:lpstr>Example StructureMap-extract Questionnaire</vt:lpstr>
      <vt:lpstr>PowerPoint Presentation</vt:lpstr>
      <vt:lpstr>Extraction – CQL</vt:lpstr>
      <vt:lpstr>Pros and cons</vt:lpstr>
      <vt:lpstr>CQL example</vt:lpstr>
      <vt:lpstr>PowerPoint Presentation</vt:lpstr>
      <vt:lpstr>Extraction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181</cp:revision>
  <dcterms:created xsi:type="dcterms:W3CDTF">2019-03-22T18:05:01Z</dcterms:created>
  <dcterms:modified xsi:type="dcterms:W3CDTF">2025-01-13T18:29:09Z</dcterms:modified>
</cp:coreProperties>
</file>