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672" r:id="rId2"/>
    <p:sldId id="690" r:id="rId3"/>
    <p:sldId id="665" r:id="rId4"/>
    <p:sldId id="680" r:id="rId5"/>
    <p:sldId id="758" r:id="rId6"/>
    <p:sldId id="313" r:id="rId7"/>
    <p:sldId id="4817" r:id="rId8"/>
    <p:sldId id="312" r:id="rId9"/>
    <p:sldId id="4906" r:id="rId10"/>
    <p:sldId id="4907" r:id="rId11"/>
    <p:sldId id="4908" r:id="rId12"/>
    <p:sldId id="4909" r:id="rId13"/>
    <p:sldId id="4910" r:id="rId14"/>
    <p:sldId id="4911" r:id="rId15"/>
    <p:sldId id="4912" r:id="rId16"/>
    <p:sldId id="4861" r:id="rId17"/>
    <p:sldId id="4802" r:id="rId18"/>
    <p:sldId id="4913" r:id="rId19"/>
    <p:sldId id="759" r:id="rId20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3B7BF1A-48CE-4925-8F93-96FAB591DFC7}">
          <p14:sldIdLst>
            <p14:sldId id="672"/>
          </p14:sldIdLst>
        </p14:section>
        <p14:section name="Expressions Introduction" id="{2A578097-FEE4-49B0-858C-B6A0014658D4}">
          <p14:sldIdLst>
            <p14:sldId id="690"/>
            <p14:sldId id="665"/>
            <p14:sldId id="680"/>
            <p14:sldId id="758"/>
            <p14:sldId id="313"/>
          </p14:sldIdLst>
        </p14:section>
        <p14:section name="Adaptive Forms" id="{695EE475-FC50-41D1-90DA-04675E84D08B}">
          <p14:sldIdLst>
            <p14:sldId id="4817"/>
            <p14:sldId id="312"/>
            <p14:sldId id="4906"/>
            <p14:sldId id="4907"/>
            <p14:sldId id="4908"/>
            <p14:sldId id="4909"/>
            <p14:sldId id="4910"/>
            <p14:sldId id="4911"/>
            <p14:sldId id="4912"/>
            <p14:sldId id="4861"/>
          </p14:sldIdLst>
        </p14:section>
        <p14:section name="Adaptive Questions" id="{C125BBFB-E8EC-4EA3-8D87-67C91AA3B670}">
          <p14:sldIdLst>
            <p14:sldId id="4802"/>
            <p14:sldId id="4913"/>
            <p14:sldId id="7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D9F1"/>
    <a:srgbClr val="99CCFF"/>
    <a:srgbClr val="FFFF99"/>
    <a:srgbClr val="4F81BD"/>
    <a:srgbClr val="C3D69B"/>
    <a:srgbClr val="000000"/>
    <a:srgbClr val="747679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76835" autoAdjust="0"/>
  </p:normalViewPr>
  <p:slideViewPr>
    <p:cSldViewPr snapToGrid="0" snapToObjects="1">
      <p:cViewPr varScale="1">
        <p:scale>
          <a:sx n="114" d="100"/>
          <a:sy n="114" d="100"/>
        </p:scale>
        <p:origin x="1446" y="96"/>
      </p:cViewPr>
      <p:guideLst/>
    </p:cSldViewPr>
  </p:slideViewPr>
  <p:outlineViewPr>
    <p:cViewPr>
      <p:scale>
        <a:sx n="33" d="100"/>
        <a:sy n="33" d="100"/>
      </p:scale>
      <p:origin x="0" y="-172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63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1/13/2025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1/13/2025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30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LOINC codes were added after the fact when Dan </a:t>
            </a:r>
            <a:r>
              <a:rPr lang="en-CA" dirty="0" err="1"/>
              <a:t>Vreeman</a:t>
            </a:r>
            <a:r>
              <a:rPr lang="en-CA" dirty="0"/>
              <a:t> pointed out that there are standard codes for these questions </a:t>
            </a:r>
            <a:r>
              <a:rPr lang="en-CA" dirty="0">
                <a:sym typeface="Wingdings" panose="05000000000000000000" pitchFamily="2" charset="2"/>
              </a:rPr>
              <a:t>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endParaRPr lang="en-US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99FD18-1303-4E12-ABA1-B30CBBB3B10A}"/>
              </a:ext>
            </a:extLst>
          </p:cNvPr>
          <p:cNvGrpSpPr/>
          <p:nvPr userDrawn="1"/>
        </p:nvGrpSpPr>
        <p:grpSpPr>
          <a:xfrm>
            <a:off x="6645645" y="3000375"/>
            <a:ext cx="2056517" cy="1252151"/>
            <a:chOff x="6630283" y="795070"/>
            <a:chExt cx="2056517" cy="12521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F04412-3440-441C-8799-7AB8A90AFB9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9A414C-D2EB-4759-97E6-ED87C3525D3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29983A-86AA-4395-862B-35F54B597C08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378635"/>
            <a:ext cx="3879312" cy="2667682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378635"/>
            <a:ext cx="3878748" cy="2667681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BCC205-8E7B-4AA3-95ED-09EC96073ECB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CF979AB-4E21-41A9-8B50-C00610DA71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140687-0519-41DE-8FC8-8A628288D98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5EFE6E-97AF-425C-859B-E543AB8780C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862BAA-696F-4798-800F-9A4D69F70B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2AAD881-7F35-423D-8412-E6533C3EE1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294229"/>
            <a:ext cx="2636010" cy="275208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9FDB1F-A010-4A85-8A85-34BA74CA4C7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DC42F94-2A5A-4F74-A03C-8C60748FB50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C46431-D3EF-41DF-8094-61ABF37BFE9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05A8E2-A818-4CDB-8B7D-0239DF68981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D54103-E15C-497F-AB5F-39E6AF10A3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0D2338D-25E7-46AC-B05A-D940D1C3E7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322372"/>
            <a:ext cx="5405424" cy="2967992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ACDC7E-BC51-4A84-A7A5-9ED7214F4E1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C768D59-702C-483F-AE48-6013A0C0CF5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84133E-9621-4DD2-AF35-FBC6A946937F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71FA54-38E9-48CE-AF75-589DEE2388AD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5B38CF-52E0-468B-90CC-CDE35D79B65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C925748-E04E-428B-A679-11177909B2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faul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75E3256-602A-9944-B375-6EBB43B9189F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29596E6-F01C-EB43-AA68-142474A85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5341B44-179A-4F47-AA97-AB95A29955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497928"/>
            <a:ext cx="4098472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216E6ED0-8732-B942-88F9-219B1803ED2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58941" y="1497807"/>
            <a:ext cx="3656409" cy="3169444"/>
          </a:xfrm>
          <a:prstGeom prst="rect">
            <a:avLst/>
          </a:prstGeom>
        </p:spPr>
        <p:txBody>
          <a:bodyPr/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F96A1AE-60A2-954D-93F9-C653492916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49" y="62456"/>
            <a:ext cx="2080802" cy="3266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269485B-D6D3-B946-B615-3E58FA9B176C}"/>
              </a:ext>
            </a:extLst>
          </p:cNvPr>
          <p:cNvSpPr txBox="1"/>
          <p:nvPr userDrawn="1"/>
        </p:nvSpPr>
        <p:spPr>
          <a:xfrm>
            <a:off x="8634943" y="4869097"/>
            <a:ext cx="307127" cy="16061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9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975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C5BD69-57D5-1D91-28BB-D3DE8C9357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894578" y="49876"/>
            <a:ext cx="1142698" cy="39338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7446816-B4B0-C077-A4E6-D2FC3C3B3DF2}"/>
              </a:ext>
            </a:extLst>
          </p:cNvPr>
          <p:cNvSpPr/>
          <p:nvPr userDrawn="1"/>
        </p:nvSpPr>
        <p:spPr>
          <a:xfrm>
            <a:off x="0" y="443264"/>
            <a:ext cx="9144000" cy="1004600"/>
          </a:xfrm>
          <a:prstGeom prst="rect">
            <a:avLst/>
          </a:prstGeom>
          <a:gradFill flip="none" rotWithShape="1">
            <a:gsLst>
              <a:gs pos="0">
                <a:srgbClr val="F2F2F2"/>
              </a:gs>
              <a:gs pos="34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64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stly White single p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9EFF973-2C06-D542-8981-F37E7CDEC096}"/>
              </a:ext>
            </a:extLst>
          </p:cNvPr>
          <p:cNvSpPr/>
          <p:nvPr userDrawn="1"/>
        </p:nvSpPr>
        <p:spPr>
          <a:xfrm>
            <a:off x="0" y="443264"/>
            <a:ext cx="9144000" cy="1004600"/>
          </a:xfrm>
          <a:prstGeom prst="rect">
            <a:avLst/>
          </a:prstGeom>
          <a:gradFill flip="none" rotWithShape="1">
            <a:gsLst>
              <a:gs pos="0">
                <a:srgbClr val="F2F2F2"/>
              </a:gs>
              <a:gs pos="34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E9A428-E265-304B-A132-D1DD107070AE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BBEF625-8115-6343-AAB2-B14EA683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B998AB6-3D8D-0D43-85C3-D940C24B89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49" y="1497928"/>
            <a:ext cx="7886700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889E760-4062-2745-A3F6-2D1C5C7122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49" y="62456"/>
            <a:ext cx="2080802" cy="32660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F0F5E62-64C0-2E4C-9F72-04EAF024CF30}"/>
              </a:ext>
            </a:extLst>
          </p:cNvPr>
          <p:cNvSpPr txBox="1"/>
          <p:nvPr userDrawn="1"/>
        </p:nvSpPr>
        <p:spPr>
          <a:xfrm>
            <a:off x="8634943" y="4869097"/>
            <a:ext cx="307127" cy="16061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9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975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2005699-151B-144F-B548-29C2BF77C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894578" y="49876"/>
            <a:ext cx="1142698" cy="39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434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efaul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08024E-4361-1144-A38B-B52CE109AE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49" y="62456"/>
            <a:ext cx="2080802" cy="3266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320EB9-8144-DE4C-8FF8-4C8858A070D2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AA410F-6254-3D47-8947-C8872551A9E9}"/>
              </a:ext>
            </a:extLst>
          </p:cNvPr>
          <p:cNvSpPr txBox="1"/>
          <p:nvPr userDrawn="1"/>
        </p:nvSpPr>
        <p:spPr>
          <a:xfrm>
            <a:off x="8634943" y="4869097"/>
            <a:ext cx="307127" cy="16061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9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975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DE29EF-C41F-E731-E0E3-D32489513F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894578" y="49876"/>
            <a:ext cx="1142698" cy="39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92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4EA17-2754-44B0-A863-18EF09569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7B1A6-717F-4637-830A-B6DB9AD2D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CCCE6-BDB8-4D28-A17C-E36651DD2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95C2-806B-4997-8C0A-E780F2B14CC7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4F2A9-B910-41CD-911A-245BEA27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A4569-2F20-486D-8F78-C9DDBACC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39F9-1A4D-4CBA-92D7-C7A88A035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FFAF6C-E531-4263-8B2F-5108DADF280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CCE22E-B8DD-4202-B231-D694FC6E58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418CBC-F9C2-4E25-B898-AC26A9D6E395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EDE521-8A7A-4F74-9337-2AAF56570CD1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8228883" cy="3098780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869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02BA210-377F-40B6-BC83-21E5F682E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4" y="1132990"/>
            <a:ext cx="4040188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228694F-11C9-4083-A0AB-0F2262CAD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19676"/>
            <a:ext cx="4040188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EB188F0A-06CB-4C4E-BFA8-582E29129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6" y="1132990"/>
            <a:ext cx="4041775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40FDEFA2-BA6F-4322-B58B-B7A922CFA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6" y="1619676"/>
            <a:ext cx="4041775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559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24621-FF5E-4367-89ED-1FF4EF021AB5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7E85232-B652-47BC-958F-0947FF5F825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0AFD54-680E-4610-81B9-27342515F34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419A9B-D55F-47E0-B812-995EF37E865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2A631C-B692-4940-9EA9-5F6D3B36DF0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F11B3A8-69B0-4A8B-B70F-FBF8ABAD74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5D75FA-CEFA-4526-B11A-E0FAA3B36686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5251757-8055-4E8E-A601-736A653A366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CCE245-C580-41A4-8461-A65EB4A208F4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9C2914-E6CC-4ADB-9AEF-D358FAF04227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2DF30C-A907-46B6-9318-E82A75F471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B6AD21BD-1F8B-4D6D-9EF7-775AF8162E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1D46F-B6B2-4EFF-AF90-10F02E8E906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BB4535E-33EE-46FE-B34A-E1CAE8458A8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B2EFDB-762C-4AC2-821F-20E807C3237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317F32-CA1E-4F18-BB57-446E87F2ED6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2F5FE4-1C10-46CE-B0E7-02E7A868578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B6276D1-642D-4614-82A4-F43D106980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99" r:id="rId4"/>
    <p:sldLayoutId id="2147483700" r:id="rId5"/>
    <p:sldLayoutId id="2147483690" r:id="rId6"/>
    <p:sldLayoutId id="2147483691" r:id="rId7"/>
    <p:sldLayoutId id="2147483685" r:id="rId8"/>
    <p:sldLayoutId id="2147483684" r:id="rId9"/>
    <p:sldLayoutId id="2147483687" r:id="rId10"/>
    <p:sldLayoutId id="2147483688" r:id="rId11"/>
    <p:sldLayoutId id="2147483689" r:id="rId12"/>
    <p:sldLayoutId id="2147483701" r:id="rId13"/>
    <p:sldLayoutId id="2147483702" r:id="rId14"/>
    <p:sldLayoutId id="2147483704" r:id="rId15"/>
    <p:sldLayoutId id="2147483706" r:id="rId16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build.fhir.org/ig/HL7/sdc/behavior.html#entryMode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build.fhir.org/ig/HL7/sdc/StructureDefinition-sdc-questionnaire-questionnaireAdaptive.html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build.fhir.org/ig/HL7/sdc/adaptive.html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uv/sdc" TargetMode="External"/><Relationship Id="rId7" Type="http://schemas.openxmlformats.org/officeDocument/2006/relationships/image" Target="../media/image16.png"/><Relationship Id="rId2" Type="http://schemas.openxmlformats.org/officeDocument/2006/relationships/hyperlink" Target="mailto:lloyd@dogwoodhealthconsulting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://chat.fhir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mailto:lmckenzie@gevityinc.com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github.com/FHIR/documents/tree/master/presentations/2024-10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s-thank-you-message-grateful-1314887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check-mark-check-box-green-mark-303498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arget-dart-aim-success-goal-1414775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editor/6698208975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Structured Data Capture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Adaptive Forms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EAEE4D-DFDC-4EFC-B01D-4E1EAA0847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Lloyd McKenzie</a:t>
            </a:r>
          </a:p>
          <a:p>
            <a:r>
              <a:rPr lang="en-US" dirty="0"/>
              <a:t>??Date??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B8BFEF-A591-4AA8-9418-E34A204D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© 2024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02A91-314E-47EE-9F6F-3A18A2FFF0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72538" y="4792663"/>
            <a:ext cx="271462" cy="15875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924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B33F2-C440-C65A-BBF1-61792455D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$next-question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B1C32-CC79-B9D3-6251-F806C8AD5A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Adds new items to contained Questionnaire or marks it as ‘complete’</a:t>
            </a:r>
          </a:p>
          <a:p>
            <a:r>
              <a:rPr lang="en-US" sz="2000" dirty="0"/>
              <a:t>Can add 1 new item or multiple</a:t>
            </a:r>
          </a:p>
          <a:p>
            <a:r>
              <a:rPr lang="en-US" sz="2000" dirty="0"/>
              <a:t>For each item, can vary:</a:t>
            </a:r>
          </a:p>
          <a:p>
            <a:pPr lvl="1"/>
            <a:r>
              <a:rPr lang="en-US" sz="1800" dirty="0"/>
              <a:t>Allowed answer choices</a:t>
            </a:r>
          </a:p>
          <a:p>
            <a:pPr lvl="1"/>
            <a:r>
              <a:rPr lang="en-US" sz="1800" dirty="0"/>
              <a:t>Required/optional, repeating/not, formatting, question text, etc.</a:t>
            </a:r>
          </a:p>
          <a:p>
            <a:pPr lvl="1"/>
            <a:r>
              <a:rPr lang="en-US" sz="1800" dirty="0"/>
              <a:t>Population logic</a:t>
            </a:r>
          </a:p>
          <a:p>
            <a:pPr marL="0" indent="-102870">
              <a:buNone/>
            </a:pPr>
            <a:r>
              <a:rPr lang="en-US" sz="1600" dirty="0"/>
              <a:t>(i.e. no </a:t>
            </a:r>
            <a:r>
              <a:rPr lang="en-US" sz="1600" dirty="0" err="1"/>
              <a:t>FHIRPath</a:t>
            </a:r>
            <a:r>
              <a:rPr lang="en-US" sz="1600" dirty="0"/>
              <a:t> or CQL for any of this)</a:t>
            </a:r>
          </a:p>
          <a:p>
            <a:r>
              <a:rPr lang="en-US" sz="2000" dirty="0"/>
              <a:t>Alternatively, can indicate that previous QR wasn’t valid and provide an </a:t>
            </a:r>
            <a:r>
              <a:rPr lang="en-US" sz="2000" dirty="0" err="1"/>
              <a:t>OperationOutcome</a:t>
            </a:r>
            <a:endParaRPr lang="en-CA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FF560-412B-B66D-8CF5-A3F0794CF0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FC7F7-86A2-8901-4768-5310E6C74E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67082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45110-3CE1-5698-0A6E-DF3AA2605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adaptive doesn’t avoid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A66B1-8044-77D9-3342-2051177C2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Form filler still needs to:</a:t>
            </a:r>
          </a:p>
          <a:p>
            <a:pPr lvl="1"/>
            <a:r>
              <a:rPr lang="en-US" dirty="0"/>
              <a:t>Run population logic if server can’t</a:t>
            </a:r>
          </a:p>
          <a:p>
            <a:pPr lvl="1"/>
            <a:r>
              <a:rPr lang="en-US" dirty="0"/>
              <a:t>Handle the different ‘complex display’ capabilities</a:t>
            </a:r>
          </a:p>
          <a:p>
            <a:pPr lvl="1"/>
            <a:r>
              <a:rPr lang="en-US" dirty="0"/>
              <a:t>Ideally, perform some level of answer validation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DDF636-5B2D-978D-21A4-03CFFC6E68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5DF5D8-6B70-8BFA-56D4-5C38CA7D9E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58005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1DBDB-5D4C-F8AC-CD6E-D284A5B4E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 user changes a prior answer?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BB2BF-481E-CB2A-902B-CA464FED18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 stop them from doing this with</a:t>
            </a:r>
            <a:r>
              <a:rPr lang="en-US" dirty="0">
                <a:latin typeface="+mj-lt"/>
              </a:rPr>
              <a:t> </a:t>
            </a:r>
            <a:r>
              <a:rPr lang="en-CA" b="0" i="0" u="none" strike="noStrike" dirty="0" err="1">
                <a:effectLst/>
                <a:latin typeface="+mj-lt"/>
                <a:hlinkClick r:id="rId2"/>
              </a:rPr>
              <a:t>sdc</a:t>
            </a:r>
            <a:r>
              <a:rPr lang="en-CA" b="0" i="0" u="none" strike="noStrike" dirty="0">
                <a:effectLst/>
                <a:latin typeface="+mj-lt"/>
                <a:hlinkClick r:id="rId2"/>
              </a:rPr>
              <a:t>-questionnaire-</a:t>
            </a:r>
            <a:r>
              <a:rPr lang="en-CA" b="0" i="0" u="none" strike="noStrike" dirty="0" err="1">
                <a:effectLst/>
                <a:latin typeface="+mj-lt"/>
                <a:hlinkClick r:id="rId2"/>
              </a:rPr>
              <a:t>entryMode</a:t>
            </a:r>
            <a:endParaRPr lang="en-CA" b="0" i="0" u="none" strike="noStrike" dirty="0">
              <a:effectLst/>
              <a:latin typeface="+mj-lt"/>
            </a:endParaRPr>
          </a:p>
          <a:p>
            <a:r>
              <a:rPr lang="en-CA" dirty="0">
                <a:latin typeface="+mj-lt"/>
              </a:rPr>
              <a:t>Alternatively, throw away all answers after the answer changed and start from there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72DD7-ED7B-67B2-313F-2FD039322C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FCA8B7-EDC8-52B3-8741-085645E04A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2437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0C75-D35C-38C7-2C23-165761204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for adaptive forms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2D271-78A3-E113-A478-222C64440C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Can’t be a contained Questionnaire when searching</a:t>
            </a:r>
          </a:p>
          <a:p>
            <a:r>
              <a:rPr lang="en-US" dirty="0"/>
              <a:t>Searchable adaptive form will have metadata, but no items</a:t>
            </a:r>
          </a:p>
          <a:p>
            <a:r>
              <a:rPr lang="en-US" dirty="0">
                <a:latin typeface="+mj-lt"/>
                <a:ea typeface="Verdana" panose="020B0604030504040204" pitchFamily="34" charset="0"/>
              </a:rPr>
              <a:t>Will include </a:t>
            </a:r>
            <a:r>
              <a:rPr lang="en-CA" b="0" i="0" u="none" strike="noStrike" dirty="0" err="1">
                <a:effectLst/>
                <a:latin typeface="+mj-lt"/>
                <a:ea typeface="Verdana" panose="020B0604030504040204" pitchFamily="34" charset="0"/>
                <a:hlinkClick r:id="rId2"/>
              </a:rPr>
              <a:t>sdc</a:t>
            </a:r>
            <a:r>
              <a:rPr lang="en-CA" b="0" i="0" u="none" strike="noStrike" dirty="0">
                <a:effectLst/>
                <a:latin typeface="+mj-lt"/>
                <a:ea typeface="Verdana" panose="020B0604030504040204" pitchFamily="34" charset="0"/>
                <a:hlinkClick r:id="rId2"/>
              </a:rPr>
              <a:t>-questionnaire-</a:t>
            </a:r>
            <a:r>
              <a:rPr lang="en-CA" b="0" i="0" u="none" strike="noStrike" dirty="0" err="1">
                <a:effectLst/>
                <a:latin typeface="+mj-lt"/>
                <a:ea typeface="Verdana" panose="020B0604030504040204" pitchFamily="34" charset="0"/>
                <a:hlinkClick r:id="rId2"/>
              </a:rPr>
              <a:t>questionnaireAdaptive</a:t>
            </a:r>
            <a:endParaRPr lang="en-CA" u="none" strike="noStrike" dirty="0">
              <a:solidFill>
                <a:srgbClr val="333333"/>
              </a:solidFill>
              <a:latin typeface="+mj-lt"/>
              <a:ea typeface="Verdana" panose="020B0604030504040204" pitchFamily="34" charset="0"/>
            </a:endParaRPr>
          </a:p>
          <a:p>
            <a:pPr lvl="1"/>
            <a:r>
              <a:rPr lang="en-CA" dirty="0" err="1">
                <a:solidFill>
                  <a:srgbClr val="333333"/>
                </a:solidFill>
                <a:latin typeface="+mj-lt"/>
                <a:ea typeface="Verdana" panose="020B0604030504040204" pitchFamily="34" charset="0"/>
              </a:rPr>
              <a:t>boolean</a:t>
            </a:r>
            <a:r>
              <a:rPr lang="en-CA" dirty="0">
                <a:solidFill>
                  <a:srgbClr val="333333"/>
                </a:solidFill>
                <a:latin typeface="+mj-lt"/>
                <a:ea typeface="Verdana" panose="020B0604030504040204" pitchFamily="34" charset="0"/>
              </a:rPr>
              <a:t> or</a:t>
            </a:r>
          </a:p>
          <a:p>
            <a:pPr lvl="1"/>
            <a:r>
              <a:rPr lang="en-CA" dirty="0">
                <a:solidFill>
                  <a:srgbClr val="333333"/>
                </a:solidFill>
                <a:latin typeface="+mj-lt"/>
                <a:ea typeface="Verdana" panose="020B0604030504040204" pitchFamily="34" charset="0"/>
              </a:rPr>
              <a:t>List of servers that can support that Questionnaire with</a:t>
            </a:r>
            <a:br>
              <a:rPr lang="en-CA" dirty="0">
                <a:solidFill>
                  <a:srgbClr val="333333"/>
                </a:solidFill>
                <a:latin typeface="+mj-lt"/>
                <a:ea typeface="Verdana" panose="020B0604030504040204" pitchFamily="34" charset="0"/>
              </a:rPr>
            </a:br>
            <a:r>
              <a:rPr lang="en-CA" dirty="0">
                <a:solidFill>
                  <a:srgbClr val="333333"/>
                </a:solidFill>
                <a:latin typeface="+mj-lt"/>
                <a:ea typeface="Verdana" panose="020B0604030504040204" pitchFamily="34" charset="0"/>
              </a:rPr>
              <a:t>$next-question</a:t>
            </a:r>
            <a:endParaRPr lang="en-US" dirty="0">
              <a:latin typeface="+mj-lt"/>
              <a:ea typeface="Verdana" panose="020B0604030504040204" pitchFamily="34" charset="0"/>
            </a:endParaRP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DE46A1-FA57-F000-647A-644C8177CB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31E85-8717-86BB-D99B-869564E201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92920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1FF7-6832-FEEF-DF68-EBC42D5C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Populating adaptive forms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75B06-3B7C-AAB0-C485-8C8EC7F6B5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Population </a:t>
            </a:r>
            <a:r>
              <a:rPr lang="en-US" b="1" dirty="0"/>
              <a:t>could</a:t>
            </a:r>
            <a:r>
              <a:rPr lang="en-US" dirty="0"/>
              <a:t> be done by $next-question</a:t>
            </a:r>
          </a:p>
          <a:p>
            <a:pPr lvl="1"/>
            <a:r>
              <a:rPr lang="en-US" dirty="0"/>
              <a:t>Server would need access to the relevant data, no token passed</a:t>
            </a:r>
          </a:p>
          <a:p>
            <a:r>
              <a:rPr lang="en-US" dirty="0"/>
              <a:t>Can’t do </a:t>
            </a:r>
            <a:r>
              <a:rPr lang="en-US" dirty="0" err="1"/>
              <a:t>StructureMap</a:t>
            </a:r>
            <a:r>
              <a:rPr lang="en-US" dirty="0"/>
              <a:t>-based</a:t>
            </a:r>
          </a:p>
          <a:p>
            <a:r>
              <a:rPr lang="en-US" dirty="0"/>
              <a:t>If doing expression-based or CQL, need to hold onto existing variables in memory</a:t>
            </a:r>
          </a:p>
          <a:p>
            <a:r>
              <a:rPr lang="en-US" dirty="0"/>
              <a:t>Might list all Libraries up-front, may add new ones as they become relevant, or mixture of both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A01A4-597B-1697-7EF4-DC069227C9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325B2-8E37-93D2-B39E-E814156D7D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27539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DEA8F-4129-3AC1-F7CB-452A899FC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completed forms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12AB9-978F-AD5C-E1B1-4D956431A9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When adaptive form is ‘complete’, that doesn’t mean it’s ‘submitted’</a:t>
            </a:r>
          </a:p>
          <a:p>
            <a:r>
              <a:rPr lang="en-US" dirty="0"/>
              <a:t>$submit is a separate process (as is $extract)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135CB3-2D3E-BEB2-378C-D24531CBC9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63FF-8272-23CD-E697-87089D1AF8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41718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EE80F2-E551-1FB3-B881-E4F44DEC1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Adaptive Forms </a:t>
            </a:r>
            <a:r>
              <a:rPr lang="en-US" dirty="0"/>
              <a:t>in the SDC Spec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97C32-2ED6-21A0-8EFE-3094FB53FA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A234E-1D68-C869-880B-1FA12FF1E0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0BC388-C449-76DC-33A2-A4F449C02919}"/>
              </a:ext>
            </a:extLst>
          </p:cNvPr>
          <p:cNvSpPr txBox="1"/>
          <p:nvPr/>
        </p:nvSpPr>
        <p:spPr>
          <a:xfrm>
            <a:off x="6233020" y="988306"/>
            <a:ext cx="217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Link</a:t>
            </a:r>
            <a:endParaRPr lang="en-CA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A98687-01A0-0B14-EC0A-52D567216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525" y="988306"/>
            <a:ext cx="2136950" cy="370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82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81B0-7950-F7B3-0EA3-3FF43DB2F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Questions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57653-8BC4-5706-3A28-D8E1AD89A1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CA" dirty="0"/>
              <a:t>How many items will an adaptive search Questionnaire have?</a:t>
            </a:r>
          </a:p>
          <a:p>
            <a:pPr marL="457200" indent="-457200">
              <a:buAutoNum type="arabicPeriod"/>
            </a:pPr>
            <a:r>
              <a:rPr lang="en-CA" dirty="0"/>
              <a:t>How many items can $next-question add to an adaptive Questionnaire?</a:t>
            </a:r>
          </a:p>
          <a:p>
            <a:pPr marL="457200" indent="-457200">
              <a:buAutoNum type="arabicPeriod"/>
            </a:pPr>
            <a:r>
              <a:rPr lang="en-CA" dirty="0"/>
              <a:t>What population approach is incompatible with adaptive Questionnaires?</a:t>
            </a:r>
          </a:p>
          <a:p>
            <a:pPr marL="457200" indent="-457200">
              <a:buAutoNum type="arabicPeriod"/>
            </a:pPr>
            <a:r>
              <a:rPr lang="en-CA" dirty="0"/>
              <a:t>What values can the </a:t>
            </a:r>
            <a:r>
              <a:rPr lang="en-CA" dirty="0" err="1"/>
              <a:t>sdc</a:t>
            </a:r>
            <a:r>
              <a:rPr lang="en-CA" dirty="0"/>
              <a:t>-questionnaire-</a:t>
            </a:r>
            <a:r>
              <a:rPr lang="en-CA" dirty="0" err="1"/>
              <a:t>questionnaireAdaptive</a:t>
            </a:r>
            <a:r>
              <a:rPr lang="en-CA" dirty="0"/>
              <a:t> extension have?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EE1AE-A93F-AB55-8489-EA018C625A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3953C-DB91-760F-54D1-E572FFC450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5408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F67A7-0E12-8CD4-42C3-0A92DA42D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Adaptive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06DBC-20C3-7057-F5C8-9D7412E70D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5. Which of the following is </a:t>
            </a:r>
            <a:r>
              <a:rPr lang="en-CA" b="1" dirty="0"/>
              <a:t>not</a:t>
            </a:r>
            <a:r>
              <a:rPr lang="en-CA" dirty="0"/>
              <a:t> a common reason for using adaptive forms</a:t>
            </a:r>
          </a:p>
          <a:p>
            <a:pPr marL="914400" lvl="1" indent="-457200">
              <a:buAutoNum type="alphaLcParenR"/>
            </a:pPr>
            <a:r>
              <a:rPr lang="en-CA" dirty="0"/>
              <a:t>Simpler for form fillers</a:t>
            </a:r>
          </a:p>
          <a:p>
            <a:pPr marL="914400" lvl="1" indent="-457200">
              <a:buAutoNum type="alphaLcParenR"/>
            </a:pPr>
            <a:r>
              <a:rPr lang="en-CA" dirty="0"/>
              <a:t>Can extract resources earlier</a:t>
            </a:r>
          </a:p>
          <a:p>
            <a:pPr marL="914400" lvl="1" indent="-457200">
              <a:buAutoNum type="alphaLcParenR"/>
            </a:pPr>
            <a:r>
              <a:rPr lang="en-CA" dirty="0"/>
              <a:t>Form logic includes sensitive IP</a:t>
            </a:r>
          </a:p>
          <a:p>
            <a:pPr marL="914400" lvl="1" indent="-457200">
              <a:buAutoNum type="alphaLcParenR"/>
            </a:pPr>
            <a:r>
              <a:rPr lang="en-CA" dirty="0"/>
              <a:t>Form authors don’t want to write </a:t>
            </a:r>
            <a:r>
              <a:rPr lang="en-CA" dirty="0" err="1"/>
              <a:t>FHIRPath</a:t>
            </a:r>
            <a:r>
              <a:rPr lang="en-CA" dirty="0"/>
              <a:t> or CQL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448638-C45C-91B8-2701-E0F24B8F4A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1B823D-E15C-096F-13DE-0E4D47F863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17799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4FD4-5CA0-4659-8065-121B585E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 /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777B5-A66C-4406-AD5D-A4519495A8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000" dirty="0">
                <a:hlinkClick r:id="rId2"/>
              </a:rPr>
              <a:t>lloyd@dogwoodhealthconsulting.com</a:t>
            </a:r>
            <a:r>
              <a:rPr lang="en-CA" sz="2000" dirty="0"/>
              <a:t>		</a:t>
            </a:r>
            <a:r>
              <a:rPr lang="en-CA" sz="2000" dirty="0">
                <a:hlinkClick r:id="rId3"/>
              </a:rPr>
              <a:t>http://hl7.org/fhir/uv/sdc</a:t>
            </a:r>
            <a:endParaRPr lang="en-CA" sz="2000" dirty="0"/>
          </a:p>
          <a:p>
            <a:endParaRPr lang="en-CA" dirty="0"/>
          </a:p>
          <a:p>
            <a:r>
              <a:rPr lang="en-CA" dirty="0"/>
              <a:t>Or, better yet, include the community and ask/discuss on </a:t>
            </a:r>
            <a:r>
              <a:rPr lang="en-CA" dirty="0">
                <a:hlinkClick r:id="rId4"/>
              </a:rPr>
              <a:t>http://chat.fhir.org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E4424E-E4C1-10F2-8130-25D8162AC073}"/>
              </a:ext>
            </a:extLst>
          </p:cNvPr>
          <p:cNvGrpSpPr/>
          <p:nvPr/>
        </p:nvGrpSpPr>
        <p:grpSpPr>
          <a:xfrm>
            <a:off x="2646128" y="2565307"/>
            <a:ext cx="2572111" cy="2152533"/>
            <a:chOff x="2646128" y="2565307"/>
            <a:chExt cx="2572111" cy="215253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22C7F0A-9133-4E4A-93FB-471895A10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25759" y="3244928"/>
              <a:ext cx="1292480" cy="1472912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084ADD6-8920-456F-8598-EFE37BF9A7B3}"/>
                </a:ext>
              </a:extLst>
            </p:cNvPr>
            <p:cNvSpPr/>
            <p:nvPr/>
          </p:nvSpPr>
          <p:spPr>
            <a:xfrm>
              <a:off x="3982316" y="3082355"/>
              <a:ext cx="1122218" cy="12454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C096A40-77E2-46CD-AD07-1F8170921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97497" y="2844684"/>
              <a:ext cx="1420742" cy="155334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38690A7-9186-4FAD-B512-3BB0AEC6A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6657920">
              <a:off x="2686451" y="2524984"/>
              <a:ext cx="1472700" cy="15533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2066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60BE-5EFD-4D48-9D4F-7BA611A4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am 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28625-56DE-4E6D-944A-39B2939B5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Name: Lloyd McKenzie</a:t>
            </a:r>
          </a:p>
          <a:p>
            <a:r>
              <a:rPr lang="en-US" dirty="0"/>
              <a:t>Company: Dogwood Health</a:t>
            </a:r>
          </a:p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One of FHIR’s 3 initial editors</a:t>
            </a:r>
          </a:p>
          <a:p>
            <a:pPr lvl="1"/>
            <a:r>
              <a:rPr lang="en-US" dirty="0"/>
              <a:t>Co-chair FHIR-Infrastructure, past chair FHIR Management Group</a:t>
            </a:r>
          </a:p>
          <a:p>
            <a:pPr lvl="1"/>
            <a:r>
              <a:rPr lang="en-US" dirty="0"/>
              <a:t>HL7 Fellow</a:t>
            </a:r>
          </a:p>
          <a:p>
            <a:pPr lvl="1"/>
            <a:r>
              <a:rPr lang="en-US" dirty="0"/>
              <a:t>Lead for both the ONC and international FHIR SDC projects</a:t>
            </a:r>
          </a:p>
          <a:p>
            <a:pPr lvl="1"/>
            <a:r>
              <a:rPr lang="en-US" dirty="0">
                <a:hlinkClick r:id="rId2"/>
              </a:rPr>
              <a:t>lloyd@dogwoodhealthconsulting.com</a:t>
            </a:r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0A3FA-C98F-470C-B249-AC7AFCD54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2024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33324-D520-44D6-BABD-140673A5B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pic>
        <p:nvPicPr>
          <p:cNvPr id="8" name="Picture 7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549034C7-C9A0-4642-B53B-ACAA4B927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300" y="597142"/>
            <a:ext cx="2042891" cy="204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36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presentation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 be downloaded here:</a:t>
            </a:r>
          </a:p>
          <a:p>
            <a:pPr lvl="1"/>
            <a:r>
              <a:rPr lang="en-CA" dirty="0">
                <a:hlinkClick r:id="rId2"/>
              </a:rPr>
              <a:t>https://github.com/FHIR/documents/tree/master/presentations/sdc</a:t>
            </a:r>
            <a:endParaRPr lang="en-CA" dirty="0"/>
          </a:p>
          <a:p>
            <a:pPr lvl="0"/>
            <a:r>
              <a:rPr lang="en-US" dirty="0"/>
              <a:t>Is licensed for use under the Creative Commons, specifically:</a:t>
            </a:r>
          </a:p>
          <a:p>
            <a:pPr lvl="1"/>
            <a:r>
              <a:rPr lang="en-CA" dirty="0">
                <a:hlinkClick r:id="rId3"/>
              </a:rPr>
              <a:t>Creative Commons Attribution 3.0 </a:t>
            </a:r>
            <a:r>
              <a:rPr lang="en-CA" dirty="0" err="1">
                <a:hlinkClick r:id="rId3"/>
              </a:rPr>
              <a:t>Unported</a:t>
            </a:r>
            <a:r>
              <a:rPr lang="en-CA" dirty="0">
                <a:hlinkClick r:id="rId3"/>
              </a:rPr>
              <a:t> License</a:t>
            </a:r>
            <a:endParaRPr lang="en-CA" dirty="0"/>
          </a:p>
          <a:p>
            <a:pPr lvl="1"/>
            <a:r>
              <a:rPr lang="en-US" dirty="0"/>
              <a:t>(Do with it as you wish, so long as you give credit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5D67FA5-D1E9-4E1E-B63E-097C12003F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2024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655E1C-9171-4990-BC7C-0027C9FAE1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387" y="3226897"/>
            <a:ext cx="1135626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917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F7B4583-F935-4894-BCDA-C4370AC07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969102-4DC6-4A57-9E3A-CBA4366DFA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These slides include content from Brian Postlethwaite</a:t>
            </a:r>
          </a:p>
          <a:p>
            <a:r>
              <a:rPr lang="en-CA" dirty="0"/>
              <a:t>With updates by Lloyd McKenzie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A36B17-60AD-40D9-B33D-C4B147E58C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2024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16E94-221A-418E-A0E5-BE63452C9B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B45A3F-552B-4961-AC9A-06435CED62A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" name="Picture 2" descr="A close-up of colorful text&#10;&#10;Description automatically generated">
            <a:extLst>
              <a:ext uri="{FF2B5EF4-FFF2-40B4-BE49-F238E27FC236}">
                <a16:creationId xmlns:a16="http://schemas.microsoft.com/office/drawing/2014/main" id="{EB2C76BC-55E1-5249-ECB2-3F41F4CC7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42077" y="2753510"/>
            <a:ext cx="2087548" cy="139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75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FEAC5-7588-FFA5-7808-DD6CACB9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SDC Collection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F06E4-AA8E-0233-8B95-FA7FA4341F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/>
              <a:t>SDC Overview</a:t>
            </a:r>
          </a:p>
          <a:p>
            <a:r>
              <a:rPr lang="en-US" sz="1800" dirty="0"/>
              <a:t>SDC Workflow</a:t>
            </a:r>
          </a:p>
          <a:p>
            <a:r>
              <a:rPr lang="en-US" sz="1800" dirty="0"/>
              <a:t>SDC Expressions</a:t>
            </a:r>
            <a:endParaRPr lang="en-US" sz="1800" b="1" dirty="0"/>
          </a:p>
          <a:p>
            <a:r>
              <a:rPr lang="en-US" sz="1800" dirty="0"/>
              <a:t>SDC Rendering &amp; Behavior</a:t>
            </a:r>
          </a:p>
          <a:p>
            <a:r>
              <a:rPr lang="en-US" sz="1800" dirty="0"/>
              <a:t>SDC Population</a:t>
            </a:r>
          </a:p>
          <a:p>
            <a:r>
              <a:rPr lang="en-US" sz="1800" dirty="0"/>
              <a:t>SDC Extraction</a:t>
            </a:r>
          </a:p>
          <a:p>
            <a:r>
              <a:rPr lang="en-US" sz="1800" b="1" dirty="0"/>
              <a:t>SDC Adaptive Forms </a:t>
            </a:r>
            <a:r>
              <a:rPr lang="en-US" sz="1800" dirty="0"/>
              <a:t>(you are here)</a:t>
            </a:r>
            <a:endParaRPr lang="en-US" sz="1800" b="1" dirty="0"/>
          </a:p>
          <a:p>
            <a:r>
              <a:rPr lang="en-US" sz="1800" dirty="0"/>
              <a:t>SDC Modular &amp; Derived Forms</a:t>
            </a:r>
          </a:p>
          <a:p>
            <a:r>
              <a:rPr lang="en-US" sz="1800" dirty="0"/>
              <a:t>SDC Open Forum</a:t>
            </a:r>
            <a:endParaRPr lang="en-CA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3CAF6-E711-E44D-32E7-0E369101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5D9DB-A44F-677D-5488-97739A333A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pic>
        <p:nvPicPr>
          <p:cNvPr id="9" name="Picture 8" descr="A clipboard with a pen on it&#10;&#10;Description automatically generated">
            <a:extLst>
              <a:ext uri="{FF2B5EF4-FFF2-40B4-BE49-F238E27FC236}">
                <a16:creationId xmlns:a16="http://schemas.microsoft.com/office/drawing/2014/main" id="{CFF6F728-96A8-7235-4C40-599BDBE71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65671" y="1454442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10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796A-703C-4177-BA46-441C4E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D942B-24C0-401F-A1D8-9D7B5AADF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You should be able to:</a:t>
            </a:r>
          </a:p>
          <a:p>
            <a:pPr lvl="1"/>
            <a:r>
              <a:rPr lang="en-CA" sz="1800" dirty="0"/>
              <a:t>Explain some of the benefits for using adaptive instead of standard forms</a:t>
            </a:r>
          </a:p>
          <a:p>
            <a:pPr lvl="1"/>
            <a:r>
              <a:rPr lang="en-CA" sz="1800" dirty="0"/>
              <a:t>Describe the workflow for completing an adaptive form</a:t>
            </a:r>
          </a:p>
          <a:p>
            <a:pPr lvl="1"/>
            <a:r>
              <a:rPr lang="en-CA" sz="1800" dirty="0"/>
              <a:t>Understand the difference between a Questionnaire intended for searching for an adaptive form as opposed to one used for completing an adaptive form</a:t>
            </a:r>
          </a:p>
        </p:txBody>
      </p:sp>
      <p:pic>
        <p:nvPicPr>
          <p:cNvPr id="4" name="Picture 3" descr="A dart in the center of a target&#10;&#10;Description automatically generated">
            <a:extLst>
              <a:ext uri="{FF2B5EF4-FFF2-40B4-BE49-F238E27FC236}">
                <a16:creationId xmlns:a16="http://schemas.microsoft.com/office/drawing/2014/main" id="{86ED6BA6-FC0D-841F-97E3-95B6041EB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58896" y="426119"/>
            <a:ext cx="1124373" cy="112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70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445A3EF-F95F-1ADA-66F9-800ADE9B4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 for adaptive forms</a:t>
            </a: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45FD7C-AA28-D0B4-33C4-A9DDAD2916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4779759" cy="3098780"/>
          </a:xfrm>
        </p:spPr>
        <p:txBody>
          <a:bodyPr/>
          <a:lstStyle/>
          <a:p>
            <a:r>
              <a:rPr lang="en-US" dirty="0"/>
              <a:t>Protect IP</a:t>
            </a:r>
          </a:p>
          <a:p>
            <a:r>
              <a:rPr lang="en-US" dirty="0"/>
              <a:t>Less burden on fillers</a:t>
            </a:r>
          </a:p>
          <a:p>
            <a:r>
              <a:rPr lang="en-US" dirty="0"/>
              <a:t>Forms can get too big</a:t>
            </a:r>
          </a:p>
          <a:p>
            <a:r>
              <a:rPr lang="en-US" dirty="0"/>
              <a:t>Use a familiar language for logic</a:t>
            </a:r>
          </a:p>
          <a:p>
            <a:r>
              <a:rPr lang="en-US" dirty="0"/>
              <a:t>Use back-end functionality for logic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136FED-0229-CDD8-8100-DABD768C7D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4CF50-A2AB-9E57-631F-D717DB7B4C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pic>
        <p:nvPicPr>
          <p:cNvPr id="8" name="Picture 7" descr="A hand holding a yellow paper with black text&#10;&#10;Description automatically generated">
            <a:extLst>
              <a:ext uri="{FF2B5EF4-FFF2-40B4-BE49-F238E27FC236}">
                <a16:creationId xmlns:a16="http://schemas.microsoft.com/office/drawing/2014/main" id="{609A5118-F888-EB8B-E4FB-A7DC35D26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730875" y="1476462"/>
            <a:ext cx="2495725" cy="187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813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25ABA-1165-47B1-BD79-EBA51F3C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Adaptive 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88A71-587A-41FD-B965-124D133417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99105" y="1357310"/>
            <a:ext cx="3644140" cy="3098780"/>
          </a:xfrm>
        </p:spPr>
        <p:txBody>
          <a:bodyPr/>
          <a:lstStyle/>
          <a:p>
            <a:r>
              <a:rPr lang="en-CA" sz="1800" dirty="0"/>
              <a:t>Q:What is your name?</a:t>
            </a:r>
          </a:p>
          <a:p>
            <a:pPr lvl="1"/>
            <a:r>
              <a:rPr lang="en-CA" sz="1600" dirty="0"/>
              <a:t>A: Arthur</a:t>
            </a:r>
          </a:p>
          <a:p>
            <a:r>
              <a:rPr lang="en-CA" sz="1800" dirty="0"/>
              <a:t>Q: What is your quest?</a:t>
            </a:r>
          </a:p>
          <a:p>
            <a:pPr lvl="1"/>
            <a:r>
              <a:rPr lang="en-CA" sz="1600" dirty="0"/>
              <a:t>A: Holy Grail</a:t>
            </a:r>
          </a:p>
          <a:p>
            <a:r>
              <a:rPr lang="en-CA" sz="1800" dirty="0"/>
              <a:t>Q: What is the air-speed velocity of an unladen swallow?</a:t>
            </a:r>
          </a:p>
          <a:p>
            <a:pPr lvl="1"/>
            <a:r>
              <a:rPr lang="en-CA" sz="1600" dirty="0"/>
              <a:t>A: </a:t>
            </a:r>
          </a:p>
        </p:txBody>
      </p:sp>
      <p:pic>
        <p:nvPicPr>
          <p:cNvPr id="1026" name="Picture 2" descr="Adaptive Questionnaire Administration Abstract Model">
            <a:extLst>
              <a:ext uri="{FF2B5EF4-FFF2-40B4-BE49-F238E27FC236}">
                <a16:creationId xmlns:a16="http://schemas.microsoft.com/office/drawing/2014/main" id="{9C9FE738-3AE8-46CA-A598-F00414661D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5" t="13425" r="17108" b="15884"/>
          <a:stretch/>
        </p:blipFill>
        <p:spPr bwMode="auto">
          <a:xfrm>
            <a:off x="340783" y="1208250"/>
            <a:ext cx="4858322" cy="358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356787-70FA-43D0-9CD9-445C0264F732}"/>
              </a:ext>
            </a:extLst>
          </p:cNvPr>
          <p:cNvSpPr txBox="1"/>
          <p:nvPr/>
        </p:nvSpPr>
        <p:spPr>
          <a:xfrm>
            <a:off x="7699244" y="1582249"/>
            <a:ext cx="1144001" cy="20313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54125-0</a:t>
            </a:r>
          </a:p>
          <a:p>
            <a:endParaRPr lang="en-CA" dirty="0">
              <a:solidFill>
                <a:srgbClr val="0070C0"/>
              </a:solidFill>
            </a:endParaRPr>
          </a:p>
          <a:p>
            <a:endParaRPr lang="en-CA" dirty="0">
              <a:solidFill>
                <a:srgbClr val="0070C0"/>
              </a:solidFill>
            </a:endParaRPr>
          </a:p>
          <a:p>
            <a:r>
              <a:rPr lang="en-CA" dirty="0">
                <a:solidFill>
                  <a:srgbClr val="0070C0"/>
                </a:solidFill>
              </a:rPr>
              <a:t>86505-5</a:t>
            </a:r>
          </a:p>
          <a:p>
            <a:endParaRPr lang="en-CA" dirty="0">
              <a:solidFill>
                <a:srgbClr val="0070C0"/>
              </a:solidFill>
            </a:endParaRPr>
          </a:p>
          <a:p>
            <a:endParaRPr lang="en-CA" dirty="0">
              <a:solidFill>
                <a:srgbClr val="0070C0"/>
              </a:solidFill>
            </a:endParaRPr>
          </a:p>
          <a:p>
            <a:r>
              <a:rPr lang="en-CA" dirty="0">
                <a:solidFill>
                  <a:srgbClr val="0070C0"/>
                </a:solidFill>
              </a:rPr>
              <a:t>86508-9</a:t>
            </a:r>
          </a:p>
        </p:txBody>
      </p:sp>
    </p:spTree>
    <p:extLst>
      <p:ext uri="{BB962C8B-B14F-4D97-AF65-F5344CB8AC3E}">
        <p14:creationId xmlns:p14="http://schemas.microsoft.com/office/powerpoint/2010/main" val="342681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C7C46-D4D7-4EB2-0539-C5DC32DC5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elements of an adaptive form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80163-3728-4F39-79CB-C543C1DA35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1" y="1357310"/>
            <a:ext cx="6776339" cy="3098780"/>
          </a:xfrm>
        </p:spPr>
        <p:txBody>
          <a:bodyPr/>
          <a:lstStyle/>
          <a:p>
            <a:r>
              <a:rPr lang="en-US" dirty="0"/>
              <a:t>Separate Q for every QR</a:t>
            </a:r>
          </a:p>
          <a:p>
            <a:r>
              <a:rPr lang="en-US" dirty="0"/>
              <a:t>Q is ‘contained’</a:t>
            </a:r>
          </a:p>
          <a:p>
            <a:r>
              <a:rPr lang="en-US" dirty="0"/>
              <a:t>Contained Q points to ‘base’</a:t>
            </a:r>
            <a:br>
              <a:rPr lang="en-US" dirty="0"/>
            </a:br>
            <a:r>
              <a:rPr lang="en-US" dirty="0"/>
              <a:t> Questionnaire canonical via </a:t>
            </a:r>
            <a:br>
              <a:rPr lang="en-US" dirty="0"/>
            </a:br>
            <a:r>
              <a:rPr lang="en-US" dirty="0" err="1"/>
              <a:t>derivedFrom</a:t>
            </a:r>
            <a:endParaRPr lang="en-US" dirty="0"/>
          </a:p>
          <a:p>
            <a:r>
              <a:rPr lang="en-US" dirty="0"/>
              <a:t>Contained Q has </a:t>
            </a:r>
            <a:r>
              <a:rPr lang="en-US" b="1" dirty="0"/>
              <a:t>no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 or version</a:t>
            </a:r>
          </a:p>
          <a:p>
            <a:r>
              <a:rPr lang="en-US" dirty="0"/>
              <a:t>Call $next-question to get updated list of items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DDEA6-744F-B66A-6B13-565C12320E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D27CE0-6367-67DF-9455-31AC27CBDC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415A73-B5DC-7E45-595B-AC4239F4842A}"/>
              </a:ext>
            </a:extLst>
          </p:cNvPr>
          <p:cNvSpPr/>
          <p:nvPr/>
        </p:nvSpPr>
        <p:spPr>
          <a:xfrm>
            <a:off x="5075339" y="1206308"/>
            <a:ext cx="3540155" cy="21408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QuestionnaireResponse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questionnaire = #someQ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115D4E-9592-A8FB-403A-6D6FEBA7A7E7}"/>
              </a:ext>
            </a:extLst>
          </p:cNvPr>
          <p:cNvSpPr/>
          <p:nvPr/>
        </p:nvSpPr>
        <p:spPr>
          <a:xfrm>
            <a:off x="5185794" y="1593601"/>
            <a:ext cx="3301899" cy="1062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Questionnaire</a:t>
            </a:r>
          </a:p>
          <a:p>
            <a:r>
              <a:rPr lang="en-CA" dirty="0">
                <a:solidFill>
                  <a:schemeClr val="tx1"/>
                </a:solidFill>
              </a:rPr>
              <a:t>	id = </a:t>
            </a:r>
            <a:r>
              <a:rPr lang="en-CA" dirty="0" err="1">
                <a:solidFill>
                  <a:schemeClr val="tx1"/>
                </a:solidFill>
              </a:rPr>
              <a:t>someQ</a:t>
            </a:r>
            <a:br>
              <a:rPr lang="en-CA" dirty="0">
                <a:solidFill>
                  <a:schemeClr val="tx1"/>
                </a:solidFill>
              </a:rPr>
            </a:br>
            <a:r>
              <a:rPr lang="en-CA" dirty="0">
                <a:solidFill>
                  <a:schemeClr val="tx1"/>
                </a:solidFill>
              </a:rPr>
              <a:t>	derived=http://realQ#ver</a:t>
            </a:r>
          </a:p>
        </p:txBody>
      </p:sp>
    </p:spTree>
    <p:extLst>
      <p:ext uri="{BB962C8B-B14F-4D97-AF65-F5344CB8AC3E}">
        <p14:creationId xmlns:p14="http://schemas.microsoft.com/office/powerpoint/2010/main" val="2947599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HL7_PowerPoint_EduWebinar_032119</Template>
  <TotalTime>27503</TotalTime>
  <Words>1105</Words>
  <Application>Microsoft Office PowerPoint</Application>
  <PresentationFormat>On-screen Show (16:9)</PresentationFormat>
  <Paragraphs>156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Office Theme</vt:lpstr>
      <vt:lpstr>Structured Data Capture</vt:lpstr>
      <vt:lpstr>Who am I?</vt:lpstr>
      <vt:lpstr>This presentation</vt:lpstr>
      <vt:lpstr>Credit</vt:lpstr>
      <vt:lpstr>The SDC Collection</vt:lpstr>
      <vt:lpstr>Objectives</vt:lpstr>
      <vt:lpstr>Rationale for adaptive forms</vt:lpstr>
      <vt:lpstr>Adaptive forms</vt:lpstr>
      <vt:lpstr>Key elements of an adaptive form</vt:lpstr>
      <vt:lpstr>$next-question</vt:lpstr>
      <vt:lpstr>What adaptive doesn’t avoid</vt:lpstr>
      <vt:lpstr>What if the user changes a prior answer?</vt:lpstr>
      <vt:lpstr>Searching for adaptive forms</vt:lpstr>
      <vt:lpstr>Populating adaptive forms</vt:lpstr>
      <vt:lpstr>Handling completed forms</vt:lpstr>
      <vt:lpstr>Adaptive Forms in the SDC Spec</vt:lpstr>
      <vt:lpstr>Adaptive Questions</vt:lpstr>
      <vt:lpstr>Adaptive Questions</vt:lpstr>
      <vt:lpstr>Questions /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Patricia Guerra</dc:creator>
  <cp:lastModifiedBy>Lloyd McKenzie</cp:lastModifiedBy>
  <cp:revision>185</cp:revision>
  <dcterms:created xsi:type="dcterms:W3CDTF">2019-03-22T18:05:01Z</dcterms:created>
  <dcterms:modified xsi:type="dcterms:W3CDTF">2025-01-13T18:31:40Z</dcterms:modified>
</cp:coreProperties>
</file>