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672" r:id="rId2"/>
    <p:sldId id="690" r:id="rId3"/>
    <p:sldId id="665" r:id="rId4"/>
    <p:sldId id="680" r:id="rId5"/>
    <p:sldId id="758" r:id="rId6"/>
    <p:sldId id="313" r:id="rId7"/>
    <p:sldId id="4811" r:id="rId8"/>
    <p:sldId id="4810" r:id="rId9"/>
    <p:sldId id="4813" r:id="rId10"/>
    <p:sldId id="4812" r:id="rId11"/>
    <p:sldId id="4802" r:id="rId12"/>
    <p:sldId id="4815" r:id="rId13"/>
    <p:sldId id="4814" r:id="rId14"/>
    <p:sldId id="4816" r:id="rId15"/>
    <p:sldId id="759" r:id="rId1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</p14:sldIdLst>
        </p14:section>
        <p14:section name="Rendering &amp; Behavior" id="{695EE475-FC50-41D1-90DA-04675E84D08B}">
          <p14:sldIdLst>
            <p14:sldId id="4811"/>
            <p14:sldId id="4810"/>
            <p14:sldId id="4813"/>
          </p14:sldIdLst>
        </p14:section>
        <p14:section name="Rendering &amp; Behavior Exercises" id="{C125BBFB-E8EC-4EA3-8D87-67C91AA3B670}">
          <p14:sldIdLst>
            <p14:sldId id="4812"/>
            <p14:sldId id="4802"/>
            <p14:sldId id="4815"/>
            <p14:sldId id="4814"/>
            <p14:sldId id="4816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1446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1/7/2025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1/7/2025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2024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13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://chat.fhir.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render.html" TargetMode="External"/><Relationship Id="rId2" Type="http://schemas.openxmlformats.org/officeDocument/2006/relationships/hyperlink" Target="https://build.fhir.org/ig/HL7/sdc/rendering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d.fhir.org/ig/HL7/sdc/StructureDefinition-sdc-questionnaire-behave.html" TargetMode="External"/><Relationship Id="rId4" Type="http://schemas.openxmlformats.org/officeDocument/2006/relationships/hyperlink" Target="https://build.fhir.org/ig/HL7/sdc/behavior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Structured Data Capture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Rendering &amp; Behavior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  <a:p>
            <a:r>
              <a:rPr lang="en-US" dirty="0"/>
              <a:t>??Date??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7AB7C64-7F56-BFAC-22B6-BD4EFF1D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 Exercises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2BB4A2-6DD7-9AF7-CB0D-258144FF23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EA1EF-6A41-370E-61D4-A46F5635DC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76814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included a formula requiring subscripts and superscripts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CB23F-0748-D475-B1BA-B7DF28E1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50957-97C0-0BCB-7D5B-B72B92A3D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765DC-0CED-AFDB-F0EA-763F4BAD49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extension would you use if a question: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included a formula requiring subscripts and superscripts</a:t>
            </a:r>
          </a:p>
          <a:p>
            <a:pPr marL="960120" lvl="2" indent="0">
              <a:buNone/>
            </a:pPr>
            <a:r>
              <a:rPr lang="en-US" dirty="0"/>
              <a:t>	rendering-</a:t>
            </a:r>
            <a:r>
              <a:rPr lang="en-US" dirty="0" err="1"/>
              <a:t>xhtml</a:t>
            </a:r>
            <a:r>
              <a:rPr lang="en-US" dirty="0"/>
              <a:t> (on </a:t>
            </a:r>
            <a:r>
              <a:rPr lang="en-US" dirty="0" err="1"/>
              <a:t>item.text</a:t>
            </a:r>
            <a:r>
              <a:rPr lang="en-US" dirty="0"/>
              <a:t>)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 dirty="0"/>
              <a:t>Presented a list of questions with columns beside for “strongly agree”, “agree”, “disagree”, and “strongly disagree”</a:t>
            </a:r>
          </a:p>
          <a:p>
            <a:pPr marL="960120" lvl="2" indent="0">
              <a:buNone/>
            </a:pPr>
            <a:r>
              <a:rPr lang="en-US" dirty="0"/>
              <a:t>	</a:t>
            </a:r>
            <a:r>
              <a:rPr lang="en-US" dirty="0" err="1"/>
              <a:t>itemControl</a:t>
            </a:r>
            <a:r>
              <a:rPr lang="en-US" dirty="0"/>
              <a:t> with code of ‘table’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 dirty="0"/>
              <a:t>Need to include a diagram of a patient’s upper torso with labels to guide subsequent answers</a:t>
            </a:r>
          </a:p>
          <a:p>
            <a:pPr marL="960120" lvl="2" indent="0">
              <a:buNone/>
            </a:pPr>
            <a:r>
              <a:rPr lang="en-CA" dirty="0"/>
              <a:t>	display item with </a:t>
            </a:r>
            <a:r>
              <a:rPr lang="en-CA" dirty="0" err="1"/>
              <a:t>itemMedia</a:t>
            </a:r>
            <a:endParaRPr lang="en-CA" dirty="0"/>
          </a:p>
          <a:p>
            <a:pPr marL="1017270" lvl="1" indent="-457200">
              <a:buFont typeface="+mj-lt"/>
              <a:buAutoNum type="arabicPeriod"/>
            </a:pP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D55B95-F090-ECE0-3C5B-E95086F7A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72523-2A8B-F0A0-D74F-2A4B90A1A8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4739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2288-30E9-DCC6-4FD3-6EA08C079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Quiz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72EE-B6FD-2F5E-FF1D-80A9E08F7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enforce the phone number syntax 111-111-1111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not display certain conditions as answer choices if the patient was below age 20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wanted to limit referred to clinicians selected from a dropdown to be cardiologists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5CCF3-5919-D40C-72D0-ED331EE4980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256A9-0643-8417-C464-9260B14EE3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0113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D390D-D40A-FFD1-938D-B9387D0D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5C36-BAE1-0A5C-C58D-AF01CBF0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Answers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EB74A-B91F-65DD-80AC-D5D4101E72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What extension would you use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enforce the phone number syntax 111-111-1111</a:t>
            </a:r>
          </a:p>
          <a:p>
            <a:pPr marL="857250" lvl="2" indent="0">
              <a:buNone/>
            </a:pPr>
            <a:r>
              <a:rPr lang="en-US" sz="1800" i="1" dirty="0"/>
              <a:t>		regex (deprecated) or </a:t>
            </a:r>
            <a:r>
              <a:rPr lang="en-US" sz="1800" i="1" dirty="0" err="1"/>
              <a:t>itemConstraint</a:t>
            </a:r>
            <a:r>
              <a:rPr lang="en-US" sz="1800" i="1" dirty="0"/>
              <a:t> (preferred)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not display certain conditions as answer choices if the patient was below age 20</a:t>
            </a:r>
          </a:p>
          <a:p>
            <a:pPr marL="857250" lvl="2" indent="0">
              <a:buNone/>
            </a:pPr>
            <a:r>
              <a:rPr lang="en-US" sz="1800" i="1" dirty="0"/>
              <a:t>		</a:t>
            </a:r>
            <a:r>
              <a:rPr lang="en-US" sz="1800" i="1" dirty="0" err="1"/>
              <a:t>answerOptionsToggleExpression</a:t>
            </a:r>
            <a:endParaRPr lang="en-US" sz="1800" i="1" dirty="0"/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You wanted to limit referred to clinicians selected from a dropdown to be cardiologists</a:t>
            </a:r>
          </a:p>
          <a:p>
            <a:pPr marL="1314450" lvl="3" indent="0">
              <a:buNone/>
            </a:pPr>
            <a:r>
              <a:rPr lang="en-US" sz="1800" i="1" dirty="0" err="1"/>
              <a:t>allowedProfile</a:t>
            </a:r>
            <a:r>
              <a:rPr lang="en-US" sz="1800" i="1" dirty="0"/>
              <a:t> (where profile enforces qualification of cardiologist)</a:t>
            </a:r>
          </a:p>
          <a:p>
            <a:pPr marL="914400" lvl="1" indent="-457200">
              <a:buFont typeface="+mj-lt"/>
              <a:buAutoNum type="arabicPeriod"/>
            </a:pPr>
            <a:endParaRPr lang="en-US" sz="1800" dirty="0"/>
          </a:p>
          <a:p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FF461-A1FC-0922-EB69-7AFB8D245A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50AD-8B5D-3E3E-09D1-9E23A99DE3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7887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endParaRPr lang="en-CA" dirty="0"/>
          </a:p>
          <a:p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http://chat.fhir.org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https://github.com/FHIR/documents/tree/master/presentations/sdc</a:t>
            </a:r>
            <a:endParaRPr lang="en-CA" dirty="0"/>
          </a:p>
          <a:p>
            <a:pPr lvl="0"/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from Brian Postlethwaite</a:t>
            </a:r>
          </a:p>
          <a:p>
            <a:r>
              <a:rPr lang="en-CA" dirty="0"/>
              <a:t>With updates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2024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</a:p>
          <a:p>
            <a:r>
              <a:rPr lang="en-US" sz="1800" b="1" dirty="0"/>
              <a:t>SDC Rendering &amp; Behavior</a:t>
            </a:r>
            <a:r>
              <a:rPr lang="en-US" sz="1800" dirty="0"/>
              <a:t> (you are here)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dirty="0"/>
              <a:t>SDC Adaptive Forms</a:t>
            </a:r>
          </a:p>
          <a:p>
            <a:r>
              <a:rPr lang="en-US" sz="1800" dirty="0"/>
              <a:t>SDC Modular &amp; Derived Forms</a:t>
            </a:r>
          </a:p>
          <a:p>
            <a:r>
              <a:rPr lang="en-US" sz="1800" dirty="0"/>
              <a:t>SDC Open Forum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/>
              <a:t>Interpret the SDC rendering and behavior profiles</a:t>
            </a:r>
          </a:p>
          <a:p>
            <a:pPr lvl="1"/>
            <a:r>
              <a:rPr lang="en-CA" sz="1800" dirty="0"/>
              <a:t>Find the desired a desired rendering or behavioral capability within the SDC specification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73077B2-B0B6-A57D-6F3F-0894CD17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&amp; Behavior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E14B1-0C42-4AB0-526A-5D8C8B6AC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D52354-635D-8A8A-CB24-7EC4481B49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1643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F0DD36-996D-D2F4-58AE-9AF2B318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vs. Behavior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A16C1-2301-7067-4ADC-5490BE75DB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Rendering</a:t>
            </a:r>
            <a:r>
              <a:rPr lang="en-US" dirty="0"/>
              <a:t>: What do things look like</a:t>
            </a:r>
          </a:p>
          <a:p>
            <a:pPr lvl="1"/>
            <a:r>
              <a:rPr lang="en-US" dirty="0">
                <a:hlinkClick r:id="rId2"/>
              </a:rPr>
              <a:t>https://build.fhir.org/ig/HL7/sdc/rendering.html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https://build.fhir.org/ig/HL7/sdc/StructureDefinition-sdc-questionnaire-render.html</a:t>
            </a:r>
            <a:endParaRPr lang="en-US" dirty="0"/>
          </a:p>
          <a:p>
            <a:r>
              <a:rPr lang="en-US" b="1" dirty="0"/>
              <a:t>Behavior</a:t>
            </a:r>
            <a:r>
              <a:rPr lang="en-US" dirty="0"/>
              <a:t>: What are the validation rules, calculating values</a:t>
            </a:r>
          </a:p>
          <a:p>
            <a:pPr lvl="1"/>
            <a:r>
              <a:rPr lang="en-US" dirty="0"/>
              <a:t>including what’s enabled/disabled</a:t>
            </a:r>
          </a:p>
          <a:p>
            <a:pPr lvl="1"/>
            <a:r>
              <a:rPr lang="en-CA" dirty="0">
                <a:hlinkClick r:id="rId4"/>
              </a:rPr>
              <a:t>https://build.fhir.org/ig/HL7/sdc/behavior.html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https://build.fhir.org/ig/HL7/sdc/StructureDefinition-sdc-questionnaire-behave.html</a:t>
            </a:r>
            <a:endParaRPr lang="en-CA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434361-1D74-CFC0-B25B-156607EC81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3755F-BE14-54E0-3351-CABB1387AE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0860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2F6-4C7B-A720-BBF6-E1E693F5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rendering-critical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866A5-D7EA-4BBA-ACC8-125B541E85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It is not ‘safe’ to display the Questionnaire if the feature isn’t supported</a:t>
            </a:r>
          </a:p>
          <a:p>
            <a:r>
              <a:rPr lang="en-US" dirty="0"/>
              <a:t>Data collected will not be considered ‘valid’</a:t>
            </a:r>
          </a:p>
          <a:p>
            <a:endParaRPr lang="en-US" dirty="0"/>
          </a:p>
          <a:p>
            <a:r>
              <a:rPr lang="en-US" dirty="0"/>
              <a:t>The more you require support for, the smaller the pool of Form Fillers that will work with your form…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C12C4-9155-E54A-944C-82F5CCBD365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2024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16F98-C944-13FD-FB03-3547F5BC00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00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19125</TotalTime>
  <Words>920</Words>
  <Application>Microsoft Office PowerPoint</Application>
  <PresentationFormat>On-screen Show (16:9)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Structured Data Capture</vt:lpstr>
      <vt:lpstr>Who am I?</vt:lpstr>
      <vt:lpstr>This presentation</vt:lpstr>
      <vt:lpstr>Credit</vt:lpstr>
      <vt:lpstr>The SDC Collection</vt:lpstr>
      <vt:lpstr>Objectives</vt:lpstr>
      <vt:lpstr>Rendering &amp; Behavior</vt:lpstr>
      <vt:lpstr>Rendering vs. Behavior</vt:lpstr>
      <vt:lpstr>When to use rendering-critical</vt:lpstr>
      <vt:lpstr>Rendering &amp; Behavior Exercises</vt:lpstr>
      <vt:lpstr>Rendering Quiz</vt:lpstr>
      <vt:lpstr>Rendering Answers</vt:lpstr>
      <vt:lpstr>Behavior Quiz</vt:lpstr>
      <vt:lpstr>Behavior Answers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154</cp:revision>
  <dcterms:created xsi:type="dcterms:W3CDTF">2019-03-22T18:05:01Z</dcterms:created>
  <dcterms:modified xsi:type="dcterms:W3CDTF">2025-01-08T03:33:58Z</dcterms:modified>
</cp:coreProperties>
</file>