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50" r:id="rId8"/>
    <p:sldId id="4878" r:id="rId9"/>
    <p:sldId id="4817" r:id="rId10"/>
    <p:sldId id="309" r:id="rId11"/>
    <p:sldId id="4819" r:id="rId12"/>
    <p:sldId id="4818" r:id="rId13"/>
    <p:sldId id="4822" r:id="rId14"/>
    <p:sldId id="4823" r:id="rId15"/>
    <p:sldId id="4824" r:id="rId16"/>
    <p:sldId id="4825" r:id="rId17"/>
    <p:sldId id="4826" r:id="rId18"/>
    <p:sldId id="4827" r:id="rId19"/>
    <p:sldId id="4820" r:id="rId20"/>
    <p:sldId id="4821" r:id="rId21"/>
    <p:sldId id="4856" r:id="rId22"/>
    <p:sldId id="4863" r:id="rId23"/>
    <p:sldId id="740" r:id="rId24"/>
    <p:sldId id="4861" r:id="rId25"/>
    <p:sldId id="4851" r:id="rId26"/>
    <p:sldId id="4843" r:id="rId27"/>
    <p:sldId id="4844" r:id="rId28"/>
    <p:sldId id="4857" r:id="rId29"/>
    <p:sldId id="4858" r:id="rId30"/>
    <p:sldId id="4859" r:id="rId31"/>
    <p:sldId id="4860" r:id="rId32"/>
    <p:sldId id="4852" r:id="rId33"/>
    <p:sldId id="4845" r:id="rId34"/>
    <p:sldId id="4865" r:id="rId35"/>
    <p:sldId id="4862" r:id="rId36"/>
    <p:sldId id="4866" r:id="rId37"/>
    <p:sldId id="4867" r:id="rId38"/>
    <p:sldId id="4864" r:id="rId39"/>
    <p:sldId id="4870" r:id="rId40"/>
    <p:sldId id="4868" r:id="rId41"/>
    <p:sldId id="4853" r:id="rId42"/>
    <p:sldId id="4869" r:id="rId43"/>
    <p:sldId id="4871" r:id="rId44"/>
    <p:sldId id="4872" r:id="rId45"/>
    <p:sldId id="4854" r:id="rId46"/>
    <p:sldId id="4873" r:id="rId47"/>
    <p:sldId id="4874" r:id="rId48"/>
    <p:sldId id="4875" r:id="rId49"/>
    <p:sldId id="4877" r:id="rId50"/>
    <p:sldId id="4876" r:id="rId51"/>
    <p:sldId id="4879" r:id="rId52"/>
    <p:sldId id="4802" r:id="rId53"/>
    <p:sldId id="759" r:id="rId5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Population Overview" id="{695EE475-FC50-41D1-90DA-04675E84D08B}">
          <p14:sldIdLst>
            <p14:sldId id="4878"/>
            <p14:sldId id="4817"/>
            <p14:sldId id="309"/>
            <p14:sldId id="4819"/>
            <p14:sldId id="4818"/>
            <p14:sldId id="4822"/>
            <p14:sldId id="4823"/>
            <p14:sldId id="4824"/>
            <p14:sldId id="4825"/>
            <p14:sldId id="4826"/>
            <p14:sldId id="4827"/>
            <p14:sldId id="4820"/>
            <p14:sldId id="4821"/>
            <p14:sldId id="4856"/>
            <p14:sldId id="4863"/>
            <p14:sldId id="740"/>
            <p14:sldId id="4861"/>
          </p14:sldIdLst>
        </p14:section>
        <p14:section name="Observation-based" id="{F95D1FBA-AC94-47DE-8188-031B7AFDBB2B}">
          <p14:sldIdLst>
            <p14:sldId id="4851"/>
            <p14:sldId id="4843"/>
            <p14:sldId id="4844"/>
            <p14:sldId id="4857"/>
            <p14:sldId id="4858"/>
            <p14:sldId id="4859"/>
            <p14:sldId id="4860"/>
          </p14:sldIdLst>
        </p14:section>
        <p14:section name="FHIRPath-based" id="{1ABF8FB0-2C57-4459-816D-F6E040D11D7C}">
          <p14:sldIdLst>
            <p14:sldId id="4852"/>
            <p14:sldId id="4845"/>
            <p14:sldId id="4865"/>
            <p14:sldId id="4862"/>
            <p14:sldId id="4866"/>
            <p14:sldId id="4867"/>
            <p14:sldId id="4864"/>
            <p14:sldId id="4870"/>
            <p14:sldId id="4868"/>
          </p14:sldIdLst>
        </p14:section>
        <p14:section name="StructureMap-based" id="{B2D88E75-8A1A-42E9-92E3-170458938981}">
          <p14:sldIdLst>
            <p14:sldId id="485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54"/>
            <p14:sldId id="4873"/>
            <p14:sldId id="4874"/>
            <p14:sldId id="4875"/>
            <p14:sldId id="4877"/>
            <p14:sldId id="4876"/>
          </p14:sldIdLst>
        </p14:section>
        <p14:section name="Population Exercises" id="{C125BBFB-E8EC-4EA3-8D87-67C91AA3B670}">
          <p14:sldIdLst>
            <p14:sldId id="4879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Population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Population Overview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Observation-based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FHIRPath</a:t>
          </a:r>
          <a:r>
            <a:rPr lang="en-US" dirty="0"/>
            <a:t>-based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 err="1"/>
            <a:t>StructureMap</a:t>
          </a:r>
          <a:r>
            <a:rPr lang="en-US" dirty="0"/>
            <a:t>-based</a:t>
          </a:r>
          <a:endParaRPr lang="en-CA" dirty="0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Population Exercises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CQL</a:t>
          </a:r>
          <a:endParaRPr lang="en-CA" dirty="0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6"/>
      <dgm:spPr/>
    </dgm:pt>
    <dgm:pt modelId="{621704B2-FA22-4EE3-984E-858E5EAB6DE7}" type="pres">
      <dgm:prSet presAssocID="{E70E1DDA-4BDD-4261-B47E-1BF1803DBF57}" presName="childText" presStyleLbl="bgAcc1" presStyleIdx="3" presStyleCnt="6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4" presStyleCnt="6"/>
      <dgm:spPr/>
    </dgm:pt>
    <dgm:pt modelId="{19B03D98-AAAA-4D30-B7F6-7DD79414BBE3}" type="pres">
      <dgm:prSet presAssocID="{EC7B46D8-D650-4406-81A7-94E08AD7F265}" presName="childText" presStyleLbl="bgAcc1" presStyleIdx="4" presStyleCnt="6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5" presStyleCnt="6"/>
      <dgm:spPr/>
    </dgm:pt>
    <dgm:pt modelId="{30E969A7-3C44-469D-AE9B-C9DFCD9F079E}" type="pres">
      <dgm:prSet presAssocID="{F7804CF8-A785-466F-9482-3D191ABFD207}" presName="childText" presStyleLbl="bgAcc1" presStyleIdx="5" presStyleCnt="6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5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4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D9871EE0-C20B-45F5-B2E9-08C8E65C72C2}" type="presParOf" srcId="{7E1F6895-DF2C-4347-A034-6956F318B73D}" destId="{632A65B1-1993-44CC-A755-975CD42DCF59}" srcOrd="8" destOrd="0" presId="urn:microsoft.com/office/officeart/2005/8/layout/hierarchy3"/>
    <dgm:cxn modelId="{DAB4E300-9B56-4E70-8EA2-5A279EEFC6B9}" type="presParOf" srcId="{7E1F6895-DF2C-4347-A034-6956F318B73D}" destId="{19B03D98-AAAA-4D30-B7F6-7DD79414BBE3}" srcOrd="9" destOrd="0" presId="urn:microsoft.com/office/officeart/2005/8/layout/hierarchy3"/>
    <dgm:cxn modelId="{159C47FA-61C4-45A1-91C4-C66134849DAC}" type="presParOf" srcId="{7E1F6895-DF2C-4347-A034-6956F318B73D}" destId="{8E1030CD-02DB-4F6F-A18F-7AF9D8830B11}" srcOrd="10" destOrd="0" presId="urn:microsoft.com/office/officeart/2005/8/layout/hierarchy3"/>
    <dgm:cxn modelId="{13839D05-E643-4FF4-A509-EFADD64DB638}" type="presParOf" srcId="{7E1F6895-DF2C-4347-A034-6956F318B73D}" destId="{30E969A7-3C44-469D-AE9B-C9DFCD9F079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8316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SDC Population Outline</a:t>
          </a:r>
          <a:endParaRPr lang="en-CA" sz="1600" kern="1200" dirty="0"/>
        </a:p>
      </dsp:txBody>
      <dsp:txXfrm>
        <a:off x="1602308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4168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60020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Overview</a:t>
          </a:r>
          <a:endParaRPr lang="en-CA" sz="1900" kern="1200" dirty="0"/>
        </a:p>
      </dsp:txBody>
      <dsp:txXfrm>
        <a:off x="2074012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4168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60020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Observation-based</a:t>
          </a:r>
          <a:endParaRPr lang="en-CA" sz="1900" kern="1200" dirty="0"/>
        </a:p>
      </dsp:txBody>
      <dsp:txXfrm>
        <a:off x="2074012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4168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60020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FHIRPath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1807122"/>
        <a:ext cx="2412991" cy="449754"/>
      </dsp:txXfrm>
    </dsp:sp>
    <dsp:sp modelId="{2895527E-CD92-40EB-B2D9-AD3C10336918}">
      <dsp:nvSpPr>
        <dsp:cNvPr id="0" name=""/>
        <dsp:cNvSpPr/>
      </dsp:nvSpPr>
      <dsp:spPr>
        <a:xfrm>
          <a:off x="1824168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060020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StructureMap</a:t>
          </a:r>
          <a:r>
            <a:rPr lang="en-US" sz="1900" kern="1200" dirty="0"/>
            <a:t>-based</a:t>
          </a:r>
          <a:endParaRPr lang="en-CA" sz="1900" kern="1200" dirty="0"/>
        </a:p>
      </dsp:txBody>
      <dsp:txXfrm>
        <a:off x="2074012" y="2404295"/>
        <a:ext cx="2412991" cy="449754"/>
      </dsp:txXfrm>
    </dsp:sp>
    <dsp:sp modelId="{632A65B1-1993-44CC-A755-975CD42DCF59}">
      <dsp:nvSpPr>
        <dsp:cNvPr id="0" name=""/>
        <dsp:cNvSpPr/>
      </dsp:nvSpPr>
      <dsp:spPr>
        <a:xfrm>
          <a:off x="1824168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060020" y="2987476"/>
          <a:ext cx="2447663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CQL</a:t>
          </a:r>
          <a:endParaRPr lang="en-CA" sz="1900" kern="1200" dirty="0"/>
        </a:p>
      </dsp:txBody>
      <dsp:txXfrm>
        <a:off x="2074012" y="3001468"/>
        <a:ext cx="2419679" cy="449754"/>
      </dsp:txXfrm>
    </dsp:sp>
    <dsp:sp modelId="{8E1030CD-02DB-4F6F-A18F-7AF9D8830B11}">
      <dsp:nvSpPr>
        <dsp:cNvPr id="0" name=""/>
        <dsp:cNvSpPr/>
      </dsp:nvSpPr>
      <dsp:spPr>
        <a:xfrm>
          <a:off x="1824168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60020" y="3584649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Exercises</a:t>
          </a:r>
          <a:endParaRPr lang="en-CA" sz="1900" kern="1200" dirty="0"/>
        </a:p>
      </dsp:txBody>
      <dsp:txXfrm>
        <a:off x="2074012" y="3598641"/>
        <a:ext cx="2412991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1/12/2025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1/12/2025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56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coded, scanned faxes, not </a:t>
            </a:r>
            <a:r>
              <a:rPr lang="en-US" dirty="0" err="1"/>
              <a:t>queriable</a:t>
            </a:r>
            <a:endParaRPr lang="en-US" dirty="0"/>
          </a:p>
          <a:p>
            <a:r>
              <a:rPr lang="en-CA" dirty="0"/>
              <a:t>Inconsistent within a system or across systems</a:t>
            </a:r>
          </a:p>
          <a:p>
            <a:r>
              <a:rPr lang="en-CA" dirty="0"/>
              <a:t>Different data types, different code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55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sticinehouse.com/how-to-build-pier-shed-found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vgsilh.com/image/97849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graph-pie-chart-business-finance-96301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pedia.org/handwriting/c/challenge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populate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Questionnaire-questionnaire-sdc-test-fhirpath-prepop-candexpr.json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sourceQueri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QuestionnairePopulationTransform.html" TargetMode="External"/><Relationship Id="rId2" Type="http://schemas.openxmlformats.org/officeDocument/2006/relationships/hyperlink" Target="https://build.fhir.org/ig/HL7/sdc/Questionnaire-questionnaire-sdc-test-fhirpath-prepop-source-query.json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cqframework/cqf-us/Library-MNACInitialExpressions.html" TargetMode="External"/><Relationship Id="rId2" Type="http://schemas.openxmlformats.org/officeDocument/2006/relationships/hyperlink" Target="https://build.fhir.org/ig/cqframework/cqf-us/Questionnaire-MNACQuestionnaire.json.html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chat.fhi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Population pre-requisites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 (FHIR)</a:t>
            </a:r>
          </a:p>
          <a:p>
            <a:pPr lvl="2"/>
            <a:r>
              <a:rPr lang="en-AU" sz="2400" dirty="0"/>
              <a:t>Consistent profiles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F77-B34D-7E6E-0CBE-CD7CD9F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modes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F680F-5070-5A8E-5C21-C0FCB4C9B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006681" cy="1411057"/>
          </a:xfrm>
        </p:spPr>
        <p:txBody>
          <a:bodyPr/>
          <a:lstStyle/>
          <a:p>
            <a:r>
              <a:rPr lang="en-US" dirty="0"/>
              <a:t>Full population</a:t>
            </a:r>
          </a:p>
          <a:p>
            <a:r>
              <a:rPr lang="en-US" dirty="0"/>
              <a:t>Choice selection</a:t>
            </a:r>
          </a:p>
          <a:p>
            <a:r>
              <a:rPr lang="en-US" dirty="0"/>
              <a:t>Answer context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2ABF-0B8F-2C38-C429-2102FFCA22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F815E-4582-BC8F-B28D-22DB3C3DA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F174F-AB32-1F49-DCD2-E73A7C03F414}"/>
              </a:ext>
            </a:extLst>
          </p:cNvPr>
          <p:cNvGrpSpPr/>
          <p:nvPr/>
        </p:nvGrpSpPr>
        <p:grpSpPr>
          <a:xfrm>
            <a:off x="4569056" y="249478"/>
            <a:ext cx="3330430" cy="923330"/>
            <a:chOff x="4194495" y="1526796"/>
            <a:chExt cx="3330430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CB95E-5C19-C905-3A89-404855D8555C}"/>
                </a:ext>
              </a:extLst>
            </p:cNvPr>
            <p:cNvSpPr txBox="1"/>
            <p:nvPr/>
          </p:nvSpPr>
          <p:spPr>
            <a:xfrm>
              <a:off x="4194495" y="1526796"/>
              <a:ext cx="333043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1. First name:	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Lloyd</a:t>
              </a:r>
            </a:p>
            <a:p>
              <a:r>
                <a:rPr lang="en-US" dirty="0"/>
                <a:t>2. Last name:	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McKenzie</a:t>
              </a:r>
            </a:p>
            <a:p>
              <a:r>
                <a:rPr lang="en-US" dirty="0"/>
                <a:t>3. Gender:		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male</a:t>
              </a:r>
              <a:endParaRPr lang="en-CA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539EB0-DF3A-A118-BBFF-E51A781DFA8A}"/>
                </a:ext>
              </a:extLst>
            </p:cNvPr>
            <p:cNvSpPr/>
            <p:nvPr/>
          </p:nvSpPr>
          <p:spPr>
            <a:xfrm>
              <a:off x="6006518" y="1619074"/>
              <a:ext cx="1459684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730362-F085-8C84-0011-17753B20796C}"/>
                </a:ext>
              </a:extLst>
            </p:cNvPr>
            <p:cNvSpPr/>
            <p:nvPr/>
          </p:nvSpPr>
          <p:spPr>
            <a:xfrm>
              <a:off x="6006518" y="1893114"/>
              <a:ext cx="1459684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65C4B2-645D-879D-CC60-6A9FC97E4037}"/>
                </a:ext>
              </a:extLst>
            </p:cNvPr>
            <p:cNvSpPr/>
            <p:nvPr/>
          </p:nvSpPr>
          <p:spPr>
            <a:xfrm>
              <a:off x="6006518" y="2175543"/>
              <a:ext cx="880844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B5820-799B-BB8E-5104-2CACF7E14B27}"/>
              </a:ext>
            </a:extLst>
          </p:cNvPr>
          <p:cNvGrpSpPr/>
          <p:nvPr/>
        </p:nvGrpSpPr>
        <p:grpSpPr>
          <a:xfrm>
            <a:off x="4572000" y="1287458"/>
            <a:ext cx="4169328" cy="2335215"/>
            <a:chOff x="4572000" y="1245513"/>
            <a:chExt cx="4169328" cy="23352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836F30-7956-A64C-808F-A09A0F0F0F26}"/>
                </a:ext>
              </a:extLst>
            </p:cNvPr>
            <p:cNvSpPr/>
            <p:nvPr/>
          </p:nvSpPr>
          <p:spPr>
            <a:xfrm>
              <a:off x="6417579" y="1971413"/>
              <a:ext cx="2223082" cy="1173390"/>
            </a:xfrm>
            <a:prstGeom prst="rect">
              <a:avLst/>
            </a:prstGeom>
            <a:ln w="63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Current meds: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Amlodipine besylate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Atorvastatin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Hydrocortisone cream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400" dirty="0"/>
                <a:t>Loratadine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C44EFD-05BA-A4BF-99B4-3A802FE604A0}"/>
                </a:ext>
              </a:extLst>
            </p:cNvPr>
            <p:cNvSpPr/>
            <p:nvPr/>
          </p:nvSpPr>
          <p:spPr>
            <a:xfrm>
              <a:off x="6417579" y="2247030"/>
              <a:ext cx="2223081" cy="1115736"/>
            </a:xfrm>
            <a:prstGeom prst="rect">
              <a:avLst/>
            </a:prstGeom>
            <a:solidFill>
              <a:srgbClr val="99CCFF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4A9776-0F5C-E769-3698-326A3EFCE2A7}"/>
                </a:ext>
              </a:extLst>
            </p:cNvPr>
            <p:cNvSpPr/>
            <p:nvPr/>
          </p:nvSpPr>
          <p:spPr>
            <a:xfrm>
              <a:off x="4652890" y="1324879"/>
              <a:ext cx="3606727" cy="22558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24. Please list potentially relevant concomitant medications:</a:t>
              </a:r>
            </a:p>
            <a:p>
              <a:pPr defTabSz="382588"/>
              <a:endParaRPr lang="en-US" sz="1600" u="sng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Atorvastatin	</a:t>
              </a: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Tylenol			</a:t>
              </a: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</a:p>
            <a:p>
              <a:pPr defTabSz="382588"/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</a:t>
              </a:r>
            </a:p>
            <a:p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F094D6-3589-ACBC-3E7F-973B206B205D}"/>
                </a:ext>
              </a:extLst>
            </p:cNvPr>
            <p:cNvSpPr/>
            <p:nvPr/>
          </p:nvSpPr>
          <p:spPr>
            <a:xfrm>
              <a:off x="4725447" y="2029066"/>
              <a:ext cx="1551963" cy="1333699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84F159-6A21-BCF0-B263-D276DA1DF896}"/>
                </a:ext>
              </a:extLst>
            </p:cNvPr>
            <p:cNvSpPr/>
            <p:nvPr/>
          </p:nvSpPr>
          <p:spPr>
            <a:xfrm>
              <a:off x="4572000" y="1245513"/>
              <a:ext cx="4169328" cy="2193974"/>
            </a:xfrm>
            <a:prstGeom prst="rect">
              <a:avLst/>
            </a:prstGeom>
            <a:no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F5EFE-3196-FB23-9A25-5E826F246067}"/>
              </a:ext>
            </a:extLst>
          </p:cNvPr>
          <p:cNvGrpSpPr/>
          <p:nvPr/>
        </p:nvGrpSpPr>
        <p:grpSpPr>
          <a:xfrm>
            <a:off x="4569056" y="3595314"/>
            <a:ext cx="4172272" cy="1077218"/>
            <a:chOff x="4194495" y="1526796"/>
            <a:chExt cx="4172272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030E9B-2828-B4AC-34E1-551EE74737D2}"/>
                </a:ext>
              </a:extLst>
            </p:cNvPr>
            <p:cNvSpPr txBox="1"/>
            <p:nvPr/>
          </p:nvSpPr>
          <p:spPr>
            <a:xfrm>
              <a:off x="4194495" y="1526796"/>
              <a:ext cx="417227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37. Has the patient had similar procedures in the past?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Click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to see list of past procedures</a:t>
              </a:r>
              <a:endParaRPr lang="en-CA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8F7DA06-5B4D-958C-F657-3C4C838B052E}"/>
                </a:ext>
              </a:extLst>
            </p:cNvPr>
            <p:cNvSpPr/>
            <p:nvPr/>
          </p:nvSpPr>
          <p:spPr>
            <a:xfrm>
              <a:off x="6795083" y="1883960"/>
              <a:ext cx="502743" cy="209725"/>
            </a:xfrm>
            <a:prstGeom prst="rect">
              <a:avLst/>
            </a:prstGeom>
            <a:solidFill>
              <a:srgbClr val="FFFF99">
                <a:alpha val="20000"/>
              </a:srgb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2459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03CB-BDD7-1081-C3B5-44827071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1EB69-A420-CF35-1F80-85BE25BA6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25C1E-64EF-BECA-D12F-64E795190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01F8-8153-A1E8-ED8C-FD50D7E0DD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E57884-8788-19E6-5544-1A0BE69A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3758" y="696286"/>
            <a:ext cx="3215977" cy="34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2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2D3A-8516-A4E4-7132-FD31A979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F1C4-7AF0-9E83-E324-60263007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CC07-153F-1EAD-F5EC-E8CC6D106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3638856" cy="3098780"/>
          </a:xfrm>
        </p:spPr>
        <p:txBody>
          <a:bodyPr/>
          <a:lstStyle/>
          <a:p>
            <a:r>
              <a:rPr lang="en-US" b="1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6A7F2-883D-7F9F-BC3E-86EB2CB4BD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0039-578C-2FF3-C6DC-3D965FA63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AFB45-330D-E5B0-7C47-E7A4806D0095}"/>
              </a:ext>
            </a:extLst>
          </p:cNvPr>
          <p:cNvSpPr txBox="1"/>
          <p:nvPr/>
        </p:nvSpPr>
        <p:spPr>
          <a:xfrm>
            <a:off x="4728447" y="1357310"/>
            <a:ext cx="3801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all population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take longer before form is available to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issues accessing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leverage answers to questions as part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a FHIR QuestionnaireResponse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303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BA852-864B-4504-8EFB-3319C112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788-234C-A237-FCA2-581155CC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CA86-227A-B180-D4F0-32ABF61FC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3638856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b="1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3236E-4630-19DA-C87C-788B1CADE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DCA8A-4A6A-DDE4-20BF-7A688A0D1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502E7-BCFD-4475-3340-CF719E6249B4}"/>
              </a:ext>
            </a:extLst>
          </p:cNvPr>
          <p:cNvSpPr txBox="1"/>
          <p:nvPr/>
        </p:nvSpPr>
        <p:spPr>
          <a:xfrm>
            <a:off x="4728447" y="1357310"/>
            <a:ext cx="3801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use </a:t>
            </a:r>
            <a:r>
              <a:rPr lang="en-US" dirty="0" err="1"/>
              <a:t>StructureMap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to initial form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issues accessing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leverage answers to questions as part of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approach that works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a FHIR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234412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360BD-8849-3BB7-9C26-4683FD6F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EF35-E847-4C1A-177A-FDE51D37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A680-B2FE-0CED-54B1-6A1F4F60B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3638856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b="1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FD063-93FA-962A-DC2E-4926E8F4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127E-B0F0-2F0B-E619-2EC259166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DF854-6B8C-B626-18DC-E73C39B555A9}"/>
              </a:ext>
            </a:extLst>
          </p:cNvPr>
          <p:cNvSpPr txBox="1"/>
          <p:nvPr/>
        </p:nvSpPr>
        <p:spPr>
          <a:xfrm>
            <a:off x="4728447" y="1357310"/>
            <a:ext cx="3801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any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(that server supports)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population only, but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pass token to allow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Provides a FHIR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386492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4DED9-A9CE-036F-8C41-1E1AD3A2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5F13-C168-6FD9-9ACE-A54A1123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4E3D-8DCC-C28E-AF53-7EFBA06EB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801189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b="1" dirty="0"/>
              <a:t>Remote - $</a:t>
            </a:r>
            <a:r>
              <a:rPr lang="en-US" b="1" dirty="0" err="1"/>
              <a:t>populateHtml</a:t>
            </a:r>
            <a:endParaRPr lang="en-US" b="1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7B36D-BEDA-4437-F5A4-5D8A5C5E9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86FB4-1411-7CF7-787C-30A90A889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0D75-D934-66FF-3466-A467D168FC98}"/>
              </a:ext>
            </a:extLst>
          </p:cNvPr>
          <p:cNvSpPr txBox="1"/>
          <p:nvPr/>
        </p:nvSpPr>
        <p:spPr>
          <a:xfrm>
            <a:off x="4728447" y="1357310"/>
            <a:ext cx="3801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any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(that server supports)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population only, but slower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pass token to allow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work well with choice selection/answer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Client must support HTML forms (and trust active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228636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A6FF-AFCB-E599-C3C0-66857824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991D-2E91-BB5A-57A7-18B5613C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D2D1-707F-461D-B38D-49984BE49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801189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b="1" dirty="0"/>
              <a:t>Remote - $</a:t>
            </a:r>
            <a:r>
              <a:rPr lang="en-US" b="1" dirty="0" err="1"/>
              <a:t>populateLink</a:t>
            </a:r>
            <a:endParaRPr lang="en-US" b="1" dirty="0"/>
          </a:p>
          <a:p>
            <a:endParaRPr lang="en-CA" dirty="0"/>
          </a:p>
          <a:p>
            <a:r>
              <a:rPr lang="en-CA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DC4FD-7A4D-C1D0-BF7B-27812EAF3C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F7685-3743-CDCC-4399-40CCFDDB43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01128-FF1B-79FD-1406-718817847383}"/>
              </a:ext>
            </a:extLst>
          </p:cNvPr>
          <p:cNvSpPr txBox="1"/>
          <p:nvPr/>
        </p:nvSpPr>
        <p:spPr>
          <a:xfrm>
            <a:off x="4728447" y="1357310"/>
            <a:ext cx="3801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any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(that server supports)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theory can do continuous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pass token to allow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work for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QuestionnaireResponse</a:t>
            </a:r>
          </a:p>
        </p:txBody>
      </p:sp>
    </p:spTree>
    <p:extLst>
      <p:ext uri="{BB962C8B-B14F-4D97-AF65-F5344CB8AC3E}">
        <p14:creationId xmlns:p14="http://schemas.microsoft.com/office/powerpoint/2010/main" val="334313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3880-474D-EDE8-2952-E976B7D8D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7EA0-1E38-61EF-BFC2-A38BA7D6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workflows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35CCE-8E68-CFF7-B06B-C67BA4D07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801189" cy="3098780"/>
          </a:xfrm>
        </p:spPr>
        <p:txBody>
          <a:bodyPr/>
          <a:lstStyle/>
          <a:p>
            <a:r>
              <a:rPr lang="en-US" dirty="0"/>
              <a:t>Local – initial only</a:t>
            </a:r>
          </a:p>
          <a:p>
            <a:r>
              <a:rPr lang="en-US" dirty="0"/>
              <a:t>Local – continuous</a:t>
            </a:r>
          </a:p>
          <a:p>
            <a:r>
              <a:rPr lang="en-US" dirty="0"/>
              <a:t>Remote - $populate</a:t>
            </a:r>
          </a:p>
          <a:p>
            <a:r>
              <a:rPr lang="en-US" dirty="0"/>
              <a:t>Remote - $</a:t>
            </a:r>
            <a:r>
              <a:rPr lang="en-US" dirty="0" err="1"/>
              <a:t>populateHtml</a:t>
            </a:r>
            <a:endParaRPr lang="en-US" dirty="0"/>
          </a:p>
          <a:p>
            <a:r>
              <a:rPr lang="en-US" dirty="0"/>
              <a:t>Remote - $</a:t>
            </a:r>
            <a:r>
              <a:rPr lang="en-US" dirty="0" err="1"/>
              <a:t>populateLink</a:t>
            </a:r>
            <a:endParaRPr lang="en-US" dirty="0"/>
          </a:p>
          <a:p>
            <a:endParaRPr lang="en-CA" dirty="0"/>
          </a:p>
          <a:p>
            <a:r>
              <a:rPr lang="en-CA" b="1" dirty="0"/>
              <a:t>Re-population?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587EB-F567-355D-E7E7-6FEDAAF5B8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52EE5-CBEE-F787-3CFC-7F5898510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961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9287-A69C-3756-191F-CD7BAA05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data challenges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7E8E-2BFE-8581-66AC-AAE9A548B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may not be discoverable</a:t>
            </a:r>
          </a:p>
          <a:p>
            <a:r>
              <a:rPr lang="en-US" dirty="0"/>
              <a:t>Data may be inconsistent</a:t>
            </a:r>
          </a:p>
          <a:p>
            <a:r>
              <a:rPr lang="en-US" dirty="0"/>
              <a:t>Data may not map easily to answer syntax</a:t>
            </a:r>
          </a:p>
          <a:p>
            <a:r>
              <a:rPr lang="en-US" dirty="0"/>
              <a:t>Data may change before submission</a:t>
            </a:r>
          </a:p>
          <a:p>
            <a:r>
              <a:rPr lang="en-US" dirty="0"/>
              <a:t>Data may be wrong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2FA46-5A6E-326C-68D2-8532E1D26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97271-CAC8-CE88-DCC2-FC83F08065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" name="Picture 6" descr="A magnifying glass over a pie chart&#10;&#10;Description automatically generated">
            <a:extLst>
              <a:ext uri="{FF2B5EF4-FFF2-40B4-BE49-F238E27FC236}">
                <a16:creationId xmlns:a16="http://schemas.microsoft.com/office/drawing/2014/main" id="{AADC560A-829D-6A39-EA1A-39D354944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9356" y="2571750"/>
            <a:ext cx="3013889" cy="20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0644F3-3431-87C4-7E35-AD94814F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99447" y="350612"/>
            <a:ext cx="2417342" cy="1611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F8BC2-3696-38DF-8929-E50B5EA7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population challenges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186E-92C4-2118-2B81-783BB4208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needs data access – to everything?</a:t>
            </a:r>
          </a:p>
          <a:p>
            <a:r>
              <a:rPr lang="en-US" dirty="0"/>
              <a:t>Query load is potentially high</a:t>
            </a:r>
          </a:p>
          <a:p>
            <a:r>
              <a:rPr lang="en-US" dirty="0"/>
              <a:t>Possible lag in rendering form for entry</a:t>
            </a:r>
          </a:p>
          <a:p>
            <a:r>
              <a:rPr lang="en-US" dirty="0"/>
              <a:t>Maintaining population logic may be a lot of work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BD3B4-EF48-D113-05CB-D78DB9F5A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553B-1189-0E40-D413-1F0CE8503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6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28AD-6DD6-2170-BA94-3B787D72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thoughts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0C60-B5D1-0726-B207-FC92C0FA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Population doesn’t have to be patient-centric</a:t>
            </a:r>
          </a:p>
          <a:p>
            <a:r>
              <a:rPr lang="en-US" sz="2000" dirty="0"/>
              <a:t>Subject can change within the Questionnaire</a:t>
            </a:r>
          </a:p>
          <a:p>
            <a:r>
              <a:rPr lang="en-US" sz="2000" dirty="0"/>
              <a:t>Population </a:t>
            </a:r>
            <a:r>
              <a:rPr lang="en-US" sz="2000" b="1" dirty="0"/>
              <a:t>does</a:t>
            </a:r>
            <a:r>
              <a:rPr lang="en-US" sz="2000" dirty="0"/>
              <a:t> require a context of some sort</a:t>
            </a:r>
          </a:p>
          <a:p>
            <a:r>
              <a:rPr lang="en-US" sz="2000" dirty="0"/>
              <a:t>Sometimes you don’t want to populate even if there’s existing data</a:t>
            </a:r>
          </a:p>
          <a:p>
            <a:r>
              <a:rPr lang="en-US" sz="2000" dirty="0"/>
              <a:t>For initial population, it may make sense to populate elements that aren’t yet enabled</a:t>
            </a:r>
          </a:p>
          <a:p>
            <a:r>
              <a:rPr lang="en-US" sz="2000" dirty="0"/>
              <a:t>Not all form fillers will support the same capabilities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8022-9DA9-F199-67B9-CBE9C3B8D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EA0DD-181B-FDAB-1C16-90C6820AF6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183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4363-E7B8-0F54-58A6-5824539C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population metadata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CB755-054A-FFE9-8246-DD37F30371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Those who author the questions may not be best to add population metadata</a:t>
            </a:r>
          </a:p>
          <a:p>
            <a:pPr lvl="1"/>
            <a:r>
              <a:rPr lang="en-US" dirty="0"/>
              <a:t>Look at ‘form derivation’ to allow injecting metadata in a downstream step</a:t>
            </a:r>
          </a:p>
          <a:p>
            <a:pPr lvl="1"/>
            <a:r>
              <a:rPr lang="en-US" dirty="0"/>
              <a:t>See Derived &amp; Modular forms module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221AE-BB75-6268-6940-9CF7B6FB1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69060-96B8-5936-7590-2C565C22C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519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Current population options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DB3B7-74EF-A58E-10A0-EFCE0B369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6716" y="1357310"/>
            <a:ext cx="4816529" cy="3098780"/>
          </a:xfrm>
        </p:spPr>
        <p:txBody>
          <a:bodyPr/>
          <a:lstStyle/>
          <a:p>
            <a:r>
              <a:rPr lang="en-US" dirty="0"/>
              <a:t>Or combination there-of</a:t>
            </a:r>
          </a:p>
          <a:p>
            <a:pPr lvl="1"/>
            <a:r>
              <a:rPr lang="en-US" dirty="0"/>
              <a:t>Can’t combine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DF5CB-127A-7FD6-3D8A-CCAEA8E0BDE4}"/>
              </a:ext>
            </a:extLst>
          </p:cNvPr>
          <p:cNvGrpSpPr/>
          <p:nvPr/>
        </p:nvGrpSpPr>
        <p:grpSpPr>
          <a:xfrm>
            <a:off x="614362" y="1357310"/>
            <a:ext cx="2440975" cy="2269256"/>
            <a:chOff x="3351512" y="1437122"/>
            <a:chExt cx="2440975" cy="226925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9AF622-7602-537A-ABFD-B9DD2354B17A}"/>
                </a:ext>
              </a:extLst>
            </p:cNvPr>
            <p:cNvGrpSpPr/>
            <p:nvPr/>
          </p:nvGrpSpPr>
          <p:grpSpPr>
            <a:xfrm>
              <a:off x="3351512" y="1437122"/>
              <a:ext cx="2440975" cy="477738"/>
              <a:chOff x="2063364" y="1195958"/>
              <a:chExt cx="2440975" cy="477738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C327EE3-9D65-EDC2-6E2E-0AC72BF62CE4}"/>
                  </a:ext>
                </a:extLst>
              </p:cNvPr>
              <p:cNvSpPr/>
              <p:nvPr/>
            </p:nvSpPr>
            <p:spPr>
              <a:xfrm>
                <a:off x="2063364" y="1195958"/>
                <a:ext cx="2440975" cy="47773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Rectangle: Rounded Corners 4">
                <a:extLst>
                  <a:ext uri="{FF2B5EF4-FFF2-40B4-BE49-F238E27FC236}">
                    <a16:creationId xmlns:a16="http://schemas.microsoft.com/office/drawing/2014/main" id="{C87169E0-1B85-FD03-DDBD-322551D92974}"/>
                  </a:ext>
                </a:extLst>
              </p:cNvPr>
              <p:cNvSpPr txBox="1"/>
              <p:nvPr/>
            </p:nvSpPr>
            <p:spPr>
              <a:xfrm>
                <a:off x="2077356" y="1209950"/>
                <a:ext cx="2412991" cy="4497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Observation-based</a:t>
                </a:r>
                <a:endParaRPr lang="en-CA" sz="1900" kern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DD11E4-4252-7508-CEA8-1AE5F35579FE}"/>
                </a:ext>
              </a:extLst>
            </p:cNvPr>
            <p:cNvGrpSpPr/>
            <p:nvPr/>
          </p:nvGrpSpPr>
          <p:grpSpPr>
            <a:xfrm>
              <a:off x="3351512" y="2034294"/>
              <a:ext cx="2440975" cy="477738"/>
              <a:chOff x="2063364" y="1793130"/>
              <a:chExt cx="2440975" cy="477738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538A6B5-D659-8F69-F99E-B84711359C9F}"/>
                  </a:ext>
                </a:extLst>
              </p:cNvPr>
              <p:cNvSpPr/>
              <p:nvPr/>
            </p:nvSpPr>
            <p:spPr>
              <a:xfrm>
                <a:off x="2063364" y="1793130"/>
                <a:ext cx="2440975" cy="47773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Rectangle: Rounded Corners 6">
                <a:extLst>
                  <a:ext uri="{FF2B5EF4-FFF2-40B4-BE49-F238E27FC236}">
                    <a16:creationId xmlns:a16="http://schemas.microsoft.com/office/drawing/2014/main" id="{9FF01E44-7139-1963-ED54-260EAFF38F55}"/>
                  </a:ext>
                </a:extLst>
              </p:cNvPr>
              <p:cNvSpPr txBox="1"/>
              <p:nvPr/>
            </p:nvSpPr>
            <p:spPr>
              <a:xfrm>
                <a:off x="2077356" y="1807122"/>
                <a:ext cx="2412991" cy="4497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 err="1"/>
                  <a:t>FHIRPath</a:t>
                </a:r>
                <a:r>
                  <a:rPr lang="en-US" sz="1900" kern="1200" dirty="0"/>
                  <a:t>-based</a:t>
                </a:r>
                <a:endParaRPr lang="en-CA" sz="1900" kern="12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E310F4-7B70-39AD-8B97-44410550B712}"/>
                </a:ext>
              </a:extLst>
            </p:cNvPr>
            <p:cNvGrpSpPr/>
            <p:nvPr/>
          </p:nvGrpSpPr>
          <p:grpSpPr>
            <a:xfrm>
              <a:off x="3351512" y="2631467"/>
              <a:ext cx="2440975" cy="477738"/>
              <a:chOff x="2063364" y="2390303"/>
              <a:chExt cx="2440975" cy="477738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0888CFB-D0A5-CCAF-4916-F6D25371DEED}"/>
                  </a:ext>
                </a:extLst>
              </p:cNvPr>
              <p:cNvSpPr/>
              <p:nvPr/>
            </p:nvSpPr>
            <p:spPr>
              <a:xfrm>
                <a:off x="2063364" y="2390303"/>
                <a:ext cx="2440975" cy="47773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3" name="Rectangle: Rounded Corners 8">
                <a:extLst>
                  <a:ext uri="{FF2B5EF4-FFF2-40B4-BE49-F238E27FC236}">
                    <a16:creationId xmlns:a16="http://schemas.microsoft.com/office/drawing/2014/main" id="{3631C27D-659B-1A02-DF5D-014204E65915}"/>
                  </a:ext>
                </a:extLst>
              </p:cNvPr>
              <p:cNvSpPr txBox="1"/>
              <p:nvPr/>
            </p:nvSpPr>
            <p:spPr>
              <a:xfrm>
                <a:off x="2077356" y="2404295"/>
                <a:ext cx="2412991" cy="4497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 err="1"/>
                  <a:t>StructureMap</a:t>
                </a:r>
                <a:r>
                  <a:rPr lang="en-US" sz="1900" kern="1200" dirty="0"/>
                  <a:t>-based</a:t>
                </a:r>
                <a:endParaRPr lang="en-CA" sz="1900" kern="12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F0A6D22-3164-C6D4-27A6-A57DA351342D}"/>
                </a:ext>
              </a:extLst>
            </p:cNvPr>
            <p:cNvGrpSpPr/>
            <p:nvPr/>
          </p:nvGrpSpPr>
          <p:grpSpPr>
            <a:xfrm>
              <a:off x="3351512" y="3228640"/>
              <a:ext cx="2440975" cy="477738"/>
              <a:chOff x="2063364" y="2987476"/>
              <a:chExt cx="764381" cy="47773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6248E5F-8463-F6A6-AB22-751E4D6F4DE9}"/>
                  </a:ext>
                </a:extLst>
              </p:cNvPr>
              <p:cNvSpPr/>
              <p:nvPr/>
            </p:nvSpPr>
            <p:spPr>
              <a:xfrm>
                <a:off x="2063364" y="2987476"/>
                <a:ext cx="764381" cy="47773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48166FE-BE24-A374-C0D8-C33E2243FD41}"/>
                  </a:ext>
                </a:extLst>
              </p:cNvPr>
              <p:cNvSpPr txBox="1"/>
              <p:nvPr/>
            </p:nvSpPr>
            <p:spPr>
              <a:xfrm>
                <a:off x="2077356" y="3001468"/>
                <a:ext cx="736397" cy="449754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195" tIns="24130" rIns="36195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CQL</a:t>
                </a:r>
                <a:endParaRPr lang="en-CA" sz="19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89918-F1F2-A968-F0B9-160212E2C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85" y="909109"/>
            <a:ext cx="2172003" cy="37152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F04C-7D1D-CD2B-AC7C-9B0F5336A348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391BD-3879-3D8C-68FD-4A2F7245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5D54E-7191-D448-5395-C5E47E9B52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4C006-0DCE-CE03-98A0-FFF6B6463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97091C-BEF3-FF65-F488-08D223522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45127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13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89BBD-C933-0BD8-D136-3302B530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06ADCB-335A-5791-1631-F622490A4AEA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</a:t>
            </a:r>
            <a:r>
              <a:rPr lang="fr-FR" sz="1200" dirty="0" err="1">
                <a:highlight>
                  <a:srgbClr val="F2F2F2"/>
                </a:highlight>
              </a:rPr>
              <a:t>status</a:t>
            </a:r>
            <a:r>
              <a:rPr lang="fr-FR" sz="1200">
                <a:highlight>
                  <a:srgbClr val="F2F2F2"/>
                </a:highlight>
              </a:rPr>
              <a:t>=final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 shows how the period applies from the Questionnaire root down to group items and question items, with cases of inheritance, overriding, and items without codes">
            <a:extLst>
              <a:ext uri="{FF2B5EF4-FFF2-40B4-BE49-F238E27FC236}">
                <a16:creationId xmlns:a16="http://schemas.microsoft.com/office/drawing/2014/main" id="{D38C84E6-EF38-27E6-FF43-13635E8D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0"/>
            <a:ext cx="71897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5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Type conversion might be necessary</a:t>
            </a:r>
          </a:p>
          <a:p>
            <a:pPr lvl="1"/>
            <a:r>
              <a:rPr lang="en-US" dirty="0"/>
              <a:t>e.g. integer -&gt; quantity</a:t>
            </a:r>
          </a:p>
          <a:p>
            <a:r>
              <a:rPr lang="en-US" dirty="0"/>
              <a:t>Unit conversion may be necessary</a:t>
            </a:r>
          </a:p>
          <a:p>
            <a:r>
              <a:rPr lang="en-US" dirty="0"/>
              <a:t>Observations might not have a value</a:t>
            </a:r>
          </a:p>
          <a:p>
            <a:r>
              <a:rPr lang="en-US" dirty="0" err="1"/>
              <a:t>Observation.status</a:t>
            </a:r>
            <a:r>
              <a:rPr lang="en-US" dirty="0"/>
              <a:t> and focus must be checked</a:t>
            </a:r>
          </a:p>
          <a:p>
            <a:r>
              <a:rPr lang="en-US" dirty="0"/>
              <a:t>If a group item has a code, child questions can map to </a:t>
            </a:r>
            <a:r>
              <a:rPr lang="en-US" dirty="0" err="1"/>
              <a:t>hasMember</a:t>
            </a:r>
            <a:r>
              <a:rPr lang="en-US" dirty="0"/>
              <a:t> or components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56A8-8407-11A0-CE42-7DF7DCED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Observation-based 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1BECC-D6CE-0F84-D437-8010C1B42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Only works for data in Observations</a:t>
            </a:r>
          </a:p>
          <a:p>
            <a:r>
              <a:rPr lang="en-US" sz="2000" dirty="0"/>
              <a:t>Only grabs most recent value</a:t>
            </a:r>
          </a:p>
          <a:p>
            <a:pPr lvl="1"/>
            <a:r>
              <a:rPr lang="en-US" sz="1800" dirty="0"/>
              <a:t>Doesn’t handle repeating items</a:t>
            </a:r>
          </a:p>
          <a:p>
            <a:r>
              <a:rPr lang="en-US" sz="2000" dirty="0"/>
              <a:t>For components, Questionnaire must have group with child questions mirroring Observation hierarchy</a:t>
            </a:r>
          </a:p>
          <a:p>
            <a:r>
              <a:rPr lang="en-US" sz="2000" dirty="0"/>
              <a:t>Doesn’t support Choice Selection or Answer Context modes</a:t>
            </a:r>
          </a:p>
          <a:p>
            <a:r>
              <a:rPr lang="en-US" sz="2000" dirty="0"/>
              <a:t>Can only support ‘continuous’ based on enable/disable, not on other elements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74D77-2851-9ECD-A980-6827277A9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E8573-588B-CAEE-6334-670188244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063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one…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https://formbuilder.nlm.nih.gov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399FD-0CAC-6706-6441-B272B51D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960A8-B607-23B4-7F9D-5E928BF5BF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0698B-BFDA-2114-9847-D0B8ED27E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96FEB8-0276-65F5-8DB6-F6236162A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47052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08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1"/>
            <a:r>
              <a:rPr lang="en-AU" sz="1200" dirty="0"/>
              <a:t>x-</a:t>
            </a:r>
            <a:r>
              <a:rPr lang="en-AU" sz="1200" dirty="0" err="1"/>
              <a:t>fhir</a:t>
            </a:r>
            <a:r>
              <a:rPr lang="en-AU" sz="1200" dirty="0"/>
              <a:t>-query to access data not passed as context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81BC-B9F4-91A9-FCA1-796CFEAE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</a:t>
            </a:r>
            <a:r>
              <a:rPr lang="en-US" dirty="0" err="1"/>
              <a:t>FHIRPath</a:t>
            </a:r>
            <a:r>
              <a:rPr lang="en-US" dirty="0"/>
              <a:t> extensions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9A150-B006-1E43-F96D-E068447BBF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89D43-68CA-21AB-3FB3-C3BDEF9297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0E4D79-A4DF-4763-D13A-9C49B699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77168"/>
              </p:ext>
            </p:extLst>
          </p:nvPr>
        </p:nvGraphicFramePr>
        <p:xfrm>
          <a:off x="542488" y="1177559"/>
          <a:ext cx="798911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launchContext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 in %patient, %encounter, %user, etc. for use elsewhere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Load data using x-</a:t>
                      </a:r>
                      <a:r>
                        <a:rPr lang="en-US" dirty="0" err="1"/>
                        <a:t>fhir</a:t>
                      </a:r>
                      <a:r>
                        <a:rPr lang="en-US" dirty="0"/>
                        <a:t>-query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Perform calculations for use elsewhere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Make answers available to descendant items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46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itemPopulationContext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repeating questions and groups, establish an element as context for each repetition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initialExpression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 the actual value for the 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2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54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723-10AA-6C66-8F06-E1EBD455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6898F-C0A4-5056-5880-478EA8090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addition to </a:t>
            </a:r>
            <a:r>
              <a:rPr lang="en-US" dirty="0" err="1"/>
              <a:t>initialExpression</a:t>
            </a:r>
            <a:r>
              <a:rPr lang="en-US" dirty="0"/>
              <a:t>, can use: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-questionnaire-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valueExpression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for choice selection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-questionnaire-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contextExpression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for answer context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DBBB5-BCE3-58B9-C787-2D9D28124C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7A0A2-E138-A6A0-D16F-989E6AE396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9708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2F0F-82FC-21B9-3EAA-60C6074B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0745-57BD-6BEF-6A9D-9E0BB5E0DF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https://build.fhir.org/ig/HL7/sdc/Questionnaire-questionnaire-sdc-test-fhirpath-prepop-candexpr.json.html</a:t>
            </a:r>
            <a:endParaRPr lang="en-CA" dirty="0"/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13502-0C80-5527-BF7C-9B0A74640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2F3E1-23C3-C38B-B192-F9835FC44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179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5BF6-6147-217F-4C80-BB40A65B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321D-40E8-AAD5-ECF0-10A2B9ED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FHIRPath</a:t>
            </a:r>
            <a:r>
              <a:rPr lang="en-US" dirty="0"/>
              <a:t>-based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8343-320F-DC8B-0670-BFC7AF616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 err="1"/>
              <a:t>FHIRPaths</a:t>
            </a:r>
            <a:r>
              <a:rPr lang="en-US" sz="2000" dirty="0"/>
              <a:t> may need to be complex</a:t>
            </a:r>
          </a:p>
          <a:p>
            <a:pPr lvl="1"/>
            <a:r>
              <a:rPr lang="en-US" sz="1800" dirty="0"/>
              <a:t>Handle data variation</a:t>
            </a:r>
          </a:p>
          <a:p>
            <a:pPr lvl="1"/>
            <a:r>
              <a:rPr lang="en-US" sz="1800" dirty="0"/>
              <a:t>Handle data filtering (check status, modifiers, etc.)</a:t>
            </a:r>
          </a:p>
          <a:p>
            <a:r>
              <a:rPr lang="en-US" sz="2000" dirty="0"/>
              <a:t>Sibling elements aren’t visible to </a:t>
            </a:r>
            <a:r>
              <a:rPr lang="en-US" sz="2000" dirty="0" err="1"/>
              <a:t>FHIRPath</a:t>
            </a:r>
            <a:endParaRPr lang="en-US" sz="2000" dirty="0"/>
          </a:p>
          <a:p>
            <a:pPr lvl="1"/>
            <a:r>
              <a:rPr lang="en-US" sz="1800" dirty="0"/>
              <a:t>Use variable on a common ancestor</a:t>
            </a:r>
          </a:p>
          <a:p>
            <a:r>
              <a:rPr lang="en-US" sz="2000" dirty="0"/>
              <a:t>Limited type conversion is possible:</a:t>
            </a:r>
          </a:p>
          <a:p>
            <a:pPr lvl="1"/>
            <a:r>
              <a:rPr lang="en-US" sz="1800" dirty="0"/>
              <a:t>Resource -&gt; Reference</a:t>
            </a:r>
          </a:p>
          <a:p>
            <a:pPr lvl="1"/>
            <a:r>
              <a:rPr lang="en-US" sz="1800" dirty="0"/>
              <a:t>Quantity -&gt; integer or decimal</a:t>
            </a:r>
          </a:p>
          <a:p>
            <a:pPr lvl="1"/>
            <a:r>
              <a:rPr lang="en-US" sz="1800" dirty="0"/>
              <a:t>Code -&gt; Coding</a:t>
            </a:r>
          </a:p>
        </p:txBody>
      </p:sp>
    </p:spTree>
    <p:extLst>
      <p:ext uri="{BB962C8B-B14F-4D97-AF65-F5344CB8AC3E}">
        <p14:creationId xmlns:p14="http://schemas.microsoft.com/office/powerpoint/2010/main" val="3636485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50B6-E694-A1E9-ECC6-CE1CFC51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C6FA2-6884-304B-07AA-550244748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Population expressions may depend on answers</a:t>
            </a:r>
          </a:p>
          <a:p>
            <a:r>
              <a:rPr lang="en-US" sz="2000" dirty="0"/>
              <a:t>Other expressions may depend on those expressions</a:t>
            </a:r>
          </a:p>
          <a:p>
            <a:r>
              <a:rPr lang="en-US" sz="2000" dirty="0"/>
              <a:t>I.e. a cascade of updates are possible</a:t>
            </a:r>
          </a:p>
          <a:p>
            <a:r>
              <a:rPr lang="en-US" sz="2000" dirty="0"/>
              <a:t>What elements are in scope changes as elements are enabled/disabled</a:t>
            </a:r>
          </a:p>
          <a:p>
            <a:r>
              <a:rPr lang="en-US" sz="2000" dirty="0"/>
              <a:t>If a user has changed a value from an </a:t>
            </a:r>
            <a:r>
              <a:rPr lang="en-US" sz="2000" dirty="0" err="1"/>
              <a:t>initialValue</a:t>
            </a:r>
            <a:r>
              <a:rPr lang="en-US" sz="2000" dirty="0"/>
              <a:t>, it shouldn’t be changed</a:t>
            </a:r>
          </a:p>
          <a:p>
            <a:r>
              <a:rPr lang="en-US" sz="2000" dirty="0" err="1"/>
              <a:t>I.e</a:t>
            </a:r>
            <a:r>
              <a:rPr lang="en-US" sz="2000" dirty="0"/>
              <a:t> – it gets complicated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37EE3-CC3B-74B7-B510-198EA06C97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AC393-EBE5-CB1E-3347-BA654EE18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4223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75A8-56E9-AE22-1AEB-101FAFA1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FHIRPath</a:t>
            </a:r>
            <a:r>
              <a:rPr lang="en-US" dirty="0"/>
              <a:t>-based Limitations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EAA9D-46EB-E895-E638-A5F3E644D9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do dynamic population</a:t>
            </a:r>
          </a:p>
          <a:p>
            <a:r>
              <a:rPr lang="en-US" dirty="0"/>
              <a:t>Can’t execute </a:t>
            </a:r>
            <a:r>
              <a:rPr lang="en-US" dirty="0" err="1"/>
              <a:t>ConceptMaps</a:t>
            </a:r>
            <a:endParaRPr lang="en-US" dirty="0"/>
          </a:p>
          <a:p>
            <a:r>
              <a:rPr lang="en-US" dirty="0"/>
              <a:t>Struggles to perform complex data transformations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0B480-B204-65AC-4155-2E340753E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02FEE-9D5E-42D1-E80B-7CF81D5D6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550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https://fhirpath-lab.com/Questionnaire/tester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01EF-9445-D0A1-E58E-3604074E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1C10A-8AC6-959F-8B1E-65554F8FA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E5E94-AD32-F3D3-B48E-E73AEDC03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F698B2C-03E0-74F7-8089-CC7F11CC0CB0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562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</a:t>
            </a:r>
            <a:r>
              <a:rPr lang="en-AU" dirty="0" err="1"/>
              <a:t>StructureMap</a:t>
            </a:r>
            <a:r>
              <a:rPr lang="en-AU" dirty="0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Batch Bundle of </a:t>
            </a:r>
            <a:r>
              <a:rPr lang="en-AU" sz="1200" dirty="0" err="1"/>
              <a:t>SearchResult</a:t>
            </a:r>
            <a:r>
              <a:rPr lang="en-AU" sz="1200" dirty="0"/>
              <a:t> Bundles</a:t>
            </a:r>
          </a:p>
          <a:p>
            <a:pPr lvl="1"/>
            <a:r>
              <a:rPr lang="en-AU" sz="1200" dirty="0"/>
              <a:t>Produced by running 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100" b="0" i="0" u="sng" dirty="0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100" b="0" i="0" u="sng" dirty="0" err="1">
                <a:effectLst/>
                <a:latin typeface="verdana" panose="020B0604030504040204" pitchFamily="34" charset="0"/>
                <a:hlinkClick r:id="rId3"/>
              </a:rPr>
              <a:t>sourceQueries</a:t>
            </a:r>
            <a:endParaRPr lang="en-AU" sz="1200" dirty="0"/>
          </a:p>
          <a:p>
            <a:pPr lvl="1"/>
            <a:r>
              <a:rPr lang="en-AU" sz="1200" dirty="0"/>
              <a:t>Queries may be x-</a:t>
            </a:r>
            <a:r>
              <a:rPr lang="en-AU" sz="1200" dirty="0" err="1"/>
              <a:t>fhir</a:t>
            </a:r>
            <a:r>
              <a:rPr lang="en-AU" sz="1200" dirty="0"/>
              <a:t>-queries that could use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 err="1"/>
              <a:t>StructureMap</a:t>
            </a:r>
            <a:r>
              <a:rPr lang="en-AU" sz="1200" dirty="0"/>
              <a:t> that converts the Batch Bundle of search Bundles to a </a:t>
            </a:r>
            <a:br>
              <a:rPr lang="en-AU" sz="1200" dirty="0"/>
            </a:br>
            <a:r>
              <a:rPr lang="en-AU" sz="1200" dirty="0"/>
              <a:t>QuestionnaireResponse</a:t>
            </a:r>
          </a:p>
          <a:p>
            <a:r>
              <a:rPr lang="en-AU" sz="1400" dirty="0"/>
              <a:t>Very powerful, requires knowledge of FHIR Queries and </a:t>
            </a:r>
            <a:r>
              <a:rPr lang="en-AU" sz="1400" dirty="0" err="1"/>
              <a:t>StructureMap</a:t>
            </a:r>
            <a:endParaRPr lang="en-AU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Pros</a:t>
            </a:r>
          </a:p>
          <a:p>
            <a:pPr lvl="1"/>
            <a:r>
              <a:rPr lang="en-US" sz="1800" dirty="0"/>
              <a:t>Can map almost anything</a:t>
            </a:r>
          </a:p>
          <a:p>
            <a:pPr lvl="1"/>
            <a:r>
              <a:rPr lang="en-US" sz="1800" dirty="0" err="1"/>
              <a:t>StructureMaps</a:t>
            </a:r>
            <a:r>
              <a:rPr lang="en-US" sz="1800" dirty="0"/>
              <a:t> can build from other </a:t>
            </a:r>
            <a:r>
              <a:rPr lang="en-US" sz="1800" dirty="0" err="1"/>
              <a:t>StructureMaps</a:t>
            </a:r>
            <a:endParaRPr lang="en-US" sz="1800" dirty="0"/>
          </a:p>
          <a:p>
            <a:pPr lvl="1"/>
            <a:r>
              <a:rPr lang="en-US" sz="1800" dirty="0"/>
              <a:t>Can validate ‘correctness’ without instances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sz="1800" dirty="0"/>
              <a:t>Only for initial population</a:t>
            </a:r>
          </a:p>
          <a:p>
            <a:pPr lvl="1"/>
            <a:r>
              <a:rPr lang="en-US" sz="1800" dirty="0"/>
              <a:t>Can’t be used for Choice Selection or Answer Context modes</a:t>
            </a:r>
          </a:p>
          <a:p>
            <a:pPr lvl="1"/>
            <a:r>
              <a:rPr lang="en-US" sz="1800" dirty="0"/>
              <a:t>Queries are run once and can’t be interdependent</a:t>
            </a:r>
          </a:p>
          <a:p>
            <a:pPr lvl="1"/>
            <a:r>
              <a:rPr lang="en-US" sz="1800" dirty="0"/>
              <a:t>If the </a:t>
            </a:r>
            <a:r>
              <a:rPr lang="en-US" sz="1800" dirty="0" err="1"/>
              <a:t>StructureMap</a:t>
            </a:r>
            <a:r>
              <a:rPr lang="en-US" sz="1800" dirty="0"/>
              <a:t> fails, there won’t be any population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StructureMap</a:t>
            </a:r>
            <a:r>
              <a:rPr lang="en-US" dirty="0"/>
              <a:t>-pop Questionnaire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https://build.fhir.org/ig/HL7/sdc/Questionnaire-questionnaire-sdc-test-fhirpath-prepop-source-query.json.html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/>
              <a:t>Map: </a:t>
            </a:r>
            <a:r>
              <a:rPr lang="en-CA">
                <a:hlinkClick r:id="rId3"/>
              </a:rPr>
              <a:t>https://build.fhir.org/ig/HL7/sdc/StructureMap-QuestionnairePopulationTransform.html</a:t>
            </a:r>
            <a:endParaRPr lang="en-CA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A76C-6698-00B2-1C27-E8C758F27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9EEA0-6886-E7E5-8C58-610484E3E8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C2FF-66D5-E9A8-0DD4-99951D7467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4F22F4F-0E02-16D6-0234-432FAC68E780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554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NOTE: Not (yet) defined in SDC</a:t>
            </a:r>
          </a:p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1"/>
            <a:r>
              <a:rPr lang="en-AU" sz="1200" dirty="0"/>
              <a:t>Data queried directly by CQL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CQL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r>
              <a:rPr lang="en-AU" sz="1400" dirty="0"/>
              <a:t>Most flexible, requires knowledge of CQL and FHIR Queries to create the mappings</a:t>
            </a:r>
          </a:p>
          <a:p>
            <a:r>
              <a:rPr lang="en-AU" sz="1400" dirty="0"/>
              <a:t>Will typically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Most capable of all mechanisms</a:t>
            </a:r>
          </a:p>
          <a:p>
            <a:pPr lvl="1"/>
            <a:r>
              <a:rPr lang="en-US" dirty="0"/>
              <a:t>Can invoke operations (such as code translation)</a:t>
            </a:r>
          </a:p>
          <a:p>
            <a:pPr lvl="1"/>
            <a:r>
              <a:rPr lang="en-US" dirty="0"/>
              <a:t>Can perform queries in response to updates</a:t>
            </a:r>
          </a:p>
          <a:p>
            <a:pPr lvl="1"/>
            <a:r>
              <a:rPr lang="en-US" dirty="0"/>
              <a:t>Can include complex algorithms and transformations</a:t>
            </a:r>
          </a:p>
          <a:p>
            <a:pPr lvl="1"/>
            <a:r>
              <a:rPr lang="en-US" dirty="0"/>
              <a:t>Can use Libraries to support code re-use</a:t>
            </a:r>
          </a:p>
          <a:p>
            <a:pPr lvl="1"/>
            <a:r>
              <a:rPr lang="en-US" dirty="0"/>
              <a:t>Syntax agnostic and platform-agnostic</a:t>
            </a:r>
          </a:p>
          <a:p>
            <a:r>
              <a:rPr lang="en-CA" dirty="0"/>
              <a:t>Requires use of a language not many are familiar with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B67B2E-F58F-ECD2-2957-B746DBAC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notes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51A4-CE71-4F3E-73A6-3746E52EE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CQL isn’t formally discussed in SDC</a:t>
            </a:r>
          </a:p>
          <a:p>
            <a:pPr lvl="1"/>
            <a:r>
              <a:rPr lang="en-US" sz="1800" dirty="0"/>
              <a:t>In theory, it’s covered under the Expression-based approach</a:t>
            </a:r>
          </a:p>
          <a:p>
            <a:r>
              <a:rPr lang="en-US" sz="2000" dirty="0"/>
              <a:t>Differences in approach</a:t>
            </a:r>
          </a:p>
          <a:p>
            <a:pPr lvl="1"/>
            <a:r>
              <a:rPr lang="en-US" sz="1800" dirty="0"/>
              <a:t>Don’t need x-</a:t>
            </a:r>
            <a:r>
              <a:rPr lang="en-US" sz="1800" dirty="0" err="1"/>
              <a:t>fhir</a:t>
            </a:r>
            <a:r>
              <a:rPr lang="en-US" sz="1800" dirty="0"/>
              <a:t>-query to retrieve data</a:t>
            </a:r>
          </a:p>
          <a:p>
            <a:pPr lvl="1"/>
            <a:r>
              <a:rPr lang="en-US" sz="1800" dirty="0"/>
              <a:t>Don’t need ‘variable’ extensions to hold onto shared data</a:t>
            </a:r>
          </a:p>
          <a:p>
            <a:pPr lvl="1"/>
            <a:r>
              <a:rPr lang="en-US" sz="1800" dirty="0"/>
              <a:t>Can perform code translation, unit conversion, etc. on-the-fly</a:t>
            </a:r>
          </a:p>
          <a:p>
            <a:pPr lvl="1"/>
            <a:r>
              <a:rPr lang="en-US" sz="1800" dirty="0"/>
              <a:t>Code is typically managed in a separate library, not in-line in the extensions</a:t>
            </a:r>
          </a:p>
          <a:p>
            <a:pPr lvl="2"/>
            <a:r>
              <a:rPr lang="en-US" sz="1800" dirty="0"/>
              <a:t>Extensions just point to defined identifiers in the CQL library</a:t>
            </a:r>
            <a:endParaRPr lang="en-CA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FADF5B-94DE-AB15-CD75-FB5296F2D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AC67E-B60B-C3FC-1905-E08A2A8A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0632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B331E-09A6-9EF5-C734-D11308DA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90EE6-0920-AABD-3420-E836539A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CQL extensions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B75A9-6864-E837-9C35-7400EC200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3657892"/>
            <a:ext cx="8228883" cy="798198"/>
          </a:xfrm>
        </p:spPr>
        <p:txBody>
          <a:bodyPr/>
          <a:lstStyle/>
          <a:p>
            <a:r>
              <a:rPr lang="en-US" sz="1800" dirty="0"/>
              <a:t>Can still use </a:t>
            </a:r>
            <a:r>
              <a:rPr lang="en-US" sz="1800" dirty="0" err="1"/>
              <a:t>sdc</a:t>
            </a:r>
            <a:r>
              <a:rPr lang="en-US" sz="1800" dirty="0"/>
              <a:t>-questionnaire-</a:t>
            </a:r>
            <a:r>
              <a:rPr lang="en-US" sz="1800" dirty="0" err="1"/>
              <a:t>valueExpression</a:t>
            </a:r>
            <a:r>
              <a:rPr lang="en-US" sz="1800" dirty="0"/>
              <a:t> and </a:t>
            </a:r>
            <a:r>
              <a:rPr lang="en-US" sz="1800" dirty="0" err="1"/>
              <a:t>sdc</a:t>
            </a:r>
            <a:r>
              <a:rPr lang="en-US" sz="1800" dirty="0"/>
              <a:t>-questionnaire-</a:t>
            </a:r>
            <a:r>
              <a:rPr lang="en-US" sz="1800" dirty="0" err="1"/>
              <a:t>contextExpression</a:t>
            </a:r>
            <a:r>
              <a:rPr lang="en-US" sz="1800" dirty="0"/>
              <a:t> for choice selection and answer context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46698-3043-F800-9900-BDBF82EAF4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CC92E-B3C7-0345-D931-34FED03C3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88CCE3-E5FE-BF33-40F6-5291D3D62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1104"/>
              </p:ext>
            </p:extLst>
          </p:nvPr>
        </p:nvGraphicFramePr>
        <p:xfrm>
          <a:off x="542488" y="1177559"/>
          <a:ext cx="798911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launchContext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Pass in %patient, %encounter, %user, etc. for use within the library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itemPopulationContext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 repeating questions and groups, establish an element as context for each repetition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4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questionnaire-</a:t>
                      </a:r>
                      <a:r>
                        <a:rPr lang="en-US" dirty="0" err="1"/>
                        <a:t>initialExpression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Set the actual value for the element (usually just a reference to a CQL identifier)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2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09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r>
              <a:rPr lang="en-US" sz="1800" b="1" dirty="0"/>
              <a:t> (essential prerequisite)</a:t>
            </a:r>
            <a:endParaRPr lang="en-US" sz="1800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b="1" dirty="0"/>
              <a:t>SDC Population </a:t>
            </a:r>
            <a:r>
              <a:rPr lang="en-US" sz="1800" dirty="0"/>
              <a:t>(you are here)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example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Questionnaire: </a:t>
            </a:r>
            <a:r>
              <a:rPr lang="en-CA" dirty="0">
                <a:hlinkClick r:id="rId2"/>
              </a:rPr>
              <a:t>https://build.fhir.org/ig/cqframework/cqf-us/Questionnaire-MNACQuestionnaire.json.html</a:t>
            </a:r>
            <a:endParaRPr lang="en-CA" dirty="0"/>
          </a:p>
          <a:p>
            <a:r>
              <a:rPr lang="en-CA" dirty="0"/>
              <a:t>Library: </a:t>
            </a:r>
            <a:r>
              <a:rPr lang="en-CA" dirty="0">
                <a:hlinkClick r:id="rId3"/>
              </a:rPr>
              <a:t>https://build.fhir.org/ig/cqframework/cqf-us/Library-MNACInitialExpressions.html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CFF6-4567-5527-44C3-1140D277F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D7679-49B3-9AC6-B24E-74BBDA4639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778C-9F58-C58B-09AB-99897ACC3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E6EB9D6-F79F-3C3E-E1D7-497500C4D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0329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85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Exercise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Questionnaire that uses a combination of observation-based and </a:t>
            </a:r>
            <a:r>
              <a:rPr lang="en-US" dirty="0" err="1"/>
              <a:t>FHIRPath</a:t>
            </a:r>
            <a:r>
              <a:rPr lang="en-US" dirty="0"/>
              <a:t>-based population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Patient’s most recent blood glucose</a:t>
            </a:r>
          </a:p>
          <a:p>
            <a:pPr marL="0" indent="0">
              <a:buNone/>
            </a:pPr>
            <a:r>
              <a:rPr lang="en-CA" dirty="0"/>
              <a:t>Now do the same thing using </a:t>
            </a:r>
            <a:r>
              <a:rPr lang="en-CA"/>
              <a:t>template-based extraction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Describe the benefits and challenges of form population</a:t>
            </a:r>
          </a:p>
          <a:p>
            <a:pPr lvl="1"/>
            <a:r>
              <a:rPr lang="en-CA" sz="1800" dirty="0"/>
              <a:t>Explain the 3 modes of population and what they do</a:t>
            </a:r>
          </a:p>
          <a:p>
            <a:pPr lvl="1"/>
            <a:r>
              <a:rPr lang="en-CA" sz="1800" dirty="0"/>
              <a:t>Summarize the workflow options for </a:t>
            </a:r>
            <a:r>
              <a:rPr lang="en-CA" sz="1800"/>
              <a:t>performing population</a:t>
            </a:r>
            <a:endParaRPr lang="en-CA" sz="1800" dirty="0"/>
          </a:p>
          <a:p>
            <a:pPr lvl="1"/>
            <a:r>
              <a:rPr lang="en-CA" sz="1800" dirty="0"/>
              <a:t>List the 4 population mechanisms and explain the pros and cons of each</a:t>
            </a:r>
          </a:p>
          <a:p>
            <a:pPr lvl="1"/>
            <a:r>
              <a:rPr lang="en-CA" sz="1800" dirty="0"/>
              <a:t>Be able to design questionnaires using both observation-based and </a:t>
            </a:r>
            <a:r>
              <a:rPr lang="en-CA" sz="1800" dirty="0" err="1"/>
              <a:t>FHIRPath</a:t>
            </a:r>
            <a:r>
              <a:rPr lang="en-CA" sz="1800" dirty="0"/>
              <a:t>-based population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7B206-C8E8-D217-F540-93BC55D2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5F1D9-1B1F-C4AE-986F-DB753A453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F4127-3C7D-7A55-6B6D-C76C732574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9641AB5-FE27-1D73-C715-AD1E50600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5648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723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pre-population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Save time</a:t>
            </a:r>
          </a:p>
          <a:p>
            <a:r>
              <a:rPr lang="en-US" dirty="0"/>
              <a:t>Reduce transcription errors</a:t>
            </a:r>
          </a:p>
          <a:p>
            <a:r>
              <a:rPr lang="en-US" dirty="0"/>
              <a:t>Improve completeness</a:t>
            </a:r>
          </a:p>
          <a:p>
            <a:r>
              <a:rPr lang="en-US" dirty="0"/>
              <a:t>Improve currency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22894</TotalTime>
  <Words>3132</Words>
  <Application>Microsoft Office PowerPoint</Application>
  <PresentationFormat>On-screen Show (16:9)</PresentationFormat>
  <Paragraphs>504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Courier New</vt:lpstr>
      <vt:lpstr>Verdana</vt:lpstr>
      <vt:lpstr>Wingdings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pre-population</vt:lpstr>
      <vt:lpstr>Population pre-requisites</vt:lpstr>
      <vt:lpstr>Population modes</vt:lpstr>
      <vt:lpstr>Population workflows</vt:lpstr>
      <vt:lpstr>Population workflows</vt:lpstr>
      <vt:lpstr>Population workflows</vt:lpstr>
      <vt:lpstr>Population workflows</vt:lpstr>
      <vt:lpstr>Population workflows</vt:lpstr>
      <vt:lpstr>Population workflows</vt:lpstr>
      <vt:lpstr>Population workflows</vt:lpstr>
      <vt:lpstr>Population data challenges</vt:lpstr>
      <vt:lpstr>Other population challenges</vt:lpstr>
      <vt:lpstr>Additional thoughts</vt:lpstr>
      <vt:lpstr>Maintaining population metadata</vt:lpstr>
      <vt:lpstr>Current population options</vt:lpstr>
      <vt:lpstr>Population in the SDC Spec</vt:lpstr>
      <vt:lpstr>PowerPoint Presentation</vt:lpstr>
      <vt:lpstr>Pre-population – Observation based</vt:lpstr>
      <vt:lpstr>PowerPoint Presentation</vt:lpstr>
      <vt:lpstr>PowerPoint Presentation</vt:lpstr>
      <vt:lpstr>Observation-based considerations</vt:lpstr>
      <vt:lpstr>Observation-based limitations</vt:lpstr>
      <vt:lpstr>Let’s make one…</vt:lpstr>
      <vt:lpstr>PowerPoint Presentation</vt:lpstr>
      <vt:lpstr>Pre-population – FHIRPath based</vt:lpstr>
      <vt:lpstr>Relevant FHIRPath extensions</vt:lpstr>
      <vt:lpstr>Other modes</vt:lpstr>
      <vt:lpstr>What does it look like?</vt:lpstr>
      <vt:lpstr>FHIRPath-based considerations</vt:lpstr>
      <vt:lpstr>Dynamic population</vt:lpstr>
      <vt:lpstr>FHIRPath-based Limitations</vt:lpstr>
      <vt:lpstr>Testing population</vt:lpstr>
      <vt:lpstr>PowerPoint Presentation</vt:lpstr>
      <vt:lpstr>Pre-population – StructureMap based</vt:lpstr>
      <vt:lpstr>Pros and cons</vt:lpstr>
      <vt:lpstr>Example StructureMap-pop Questionnaire</vt:lpstr>
      <vt:lpstr>PowerPoint Presentation</vt:lpstr>
      <vt:lpstr>Pre-population – CQL</vt:lpstr>
      <vt:lpstr>Pros and cons</vt:lpstr>
      <vt:lpstr>CQL notes</vt:lpstr>
      <vt:lpstr>Relevant CQL extensions</vt:lpstr>
      <vt:lpstr>CQL example</vt:lpstr>
      <vt:lpstr>PowerPoint Presentation</vt:lpstr>
      <vt:lpstr>Population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173</cp:revision>
  <dcterms:created xsi:type="dcterms:W3CDTF">2019-03-22T18:05:01Z</dcterms:created>
  <dcterms:modified xsi:type="dcterms:W3CDTF">2025-01-12T21:06:26Z</dcterms:modified>
</cp:coreProperties>
</file>