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672" r:id="rId2"/>
    <p:sldId id="690" r:id="rId3"/>
    <p:sldId id="665" r:id="rId4"/>
    <p:sldId id="680" r:id="rId5"/>
    <p:sldId id="758" r:id="rId6"/>
    <p:sldId id="313" r:id="rId7"/>
    <p:sldId id="4850" r:id="rId8"/>
    <p:sldId id="4880" r:id="rId9"/>
    <p:sldId id="4817" r:id="rId10"/>
    <p:sldId id="309" r:id="rId11"/>
    <p:sldId id="4887" r:id="rId12"/>
    <p:sldId id="4890" r:id="rId13"/>
    <p:sldId id="4888" r:id="rId14"/>
    <p:sldId id="4891" r:id="rId15"/>
    <p:sldId id="4889" r:id="rId16"/>
    <p:sldId id="4886" r:id="rId17"/>
    <p:sldId id="740" r:id="rId18"/>
    <p:sldId id="4861" r:id="rId19"/>
    <p:sldId id="4881" r:id="rId20"/>
    <p:sldId id="4843" r:id="rId21"/>
    <p:sldId id="4844" r:id="rId22"/>
    <p:sldId id="4858" r:id="rId23"/>
    <p:sldId id="4860" r:id="rId24"/>
    <p:sldId id="4882" r:id="rId25"/>
    <p:sldId id="4845" r:id="rId26"/>
    <p:sldId id="4894" r:id="rId27"/>
    <p:sldId id="4895" r:id="rId28"/>
    <p:sldId id="4897" r:id="rId29"/>
    <p:sldId id="4893" r:id="rId30"/>
    <p:sldId id="4896" r:id="rId31"/>
    <p:sldId id="4899" r:id="rId32"/>
    <p:sldId id="4898" r:id="rId33"/>
    <p:sldId id="4868" r:id="rId34"/>
    <p:sldId id="4892" r:id="rId35"/>
    <p:sldId id="4900" r:id="rId36"/>
    <p:sldId id="4901" r:id="rId37"/>
    <p:sldId id="4902" r:id="rId38"/>
    <p:sldId id="4903" r:id="rId39"/>
    <p:sldId id="4904" r:id="rId40"/>
    <p:sldId id="4883" r:id="rId41"/>
    <p:sldId id="4869" r:id="rId42"/>
    <p:sldId id="4871" r:id="rId43"/>
    <p:sldId id="4872" r:id="rId44"/>
    <p:sldId id="4884" r:id="rId45"/>
    <p:sldId id="4873" r:id="rId46"/>
    <p:sldId id="4874" r:id="rId47"/>
    <p:sldId id="4876" r:id="rId48"/>
    <p:sldId id="4885" r:id="rId49"/>
    <p:sldId id="4802" r:id="rId50"/>
    <p:sldId id="759" r:id="rId51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B7BF1A-48CE-4925-8F93-96FAB591DFC7}">
          <p14:sldIdLst>
            <p14:sldId id="672"/>
          </p14:sldIdLst>
        </p14:section>
        <p14:section name="Expressions Introduction" id="{2A578097-FEE4-49B0-858C-B6A0014658D4}">
          <p14:sldIdLst>
            <p14:sldId id="690"/>
            <p14:sldId id="665"/>
            <p14:sldId id="680"/>
            <p14:sldId id="758"/>
            <p14:sldId id="313"/>
            <p14:sldId id="4850"/>
          </p14:sldIdLst>
        </p14:section>
        <p14:section name="Extraction Overview" id="{695EE475-FC50-41D1-90DA-04675E84D08B}">
          <p14:sldIdLst>
            <p14:sldId id="4880"/>
            <p14:sldId id="4817"/>
            <p14:sldId id="309"/>
            <p14:sldId id="4887"/>
            <p14:sldId id="4890"/>
            <p14:sldId id="4888"/>
            <p14:sldId id="4891"/>
            <p14:sldId id="4889"/>
            <p14:sldId id="4886"/>
            <p14:sldId id="740"/>
            <p14:sldId id="4861"/>
          </p14:sldIdLst>
        </p14:section>
        <p14:section name="Observation-based" id="{F95D1FBA-AC94-47DE-8188-031B7AFDBB2B}">
          <p14:sldIdLst>
            <p14:sldId id="4881"/>
            <p14:sldId id="4843"/>
            <p14:sldId id="4844"/>
            <p14:sldId id="4858"/>
            <p14:sldId id="4860"/>
          </p14:sldIdLst>
        </p14:section>
        <p14:section name="Definition-based" id="{1ABF8FB0-2C57-4459-816D-F6E040D11D7C}">
          <p14:sldIdLst>
            <p14:sldId id="4882"/>
            <p14:sldId id="4845"/>
            <p14:sldId id="4894"/>
            <p14:sldId id="4895"/>
            <p14:sldId id="4897"/>
            <p14:sldId id="4893"/>
            <p14:sldId id="4896"/>
            <p14:sldId id="4899"/>
            <p14:sldId id="4898"/>
            <p14:sldId id="4868"/>
          </p14:sldIdLst>
        </p14:section>
        <p14:section name="Template-based" id="{F1D0D168-C1B6-46F0-B747-F6865073E4DA}">
          <p14:sldIdLst>
            <p14:sldId id="4892"/>
            <p14:sldId id="4900"/>
            <p14:sldId id="4901"/>
            <p14:sldId id="4902"/>
            <p14:sldId id="4903"/>
            <p14:sldId id="4904"/>
          </p14:sldIdLst>
        </p14:section>
        <p14:section name="StructureMap-based" id="{B2D88E75-8A1A-42E9-92E3-170458938981}">
          <p14:sldIdLst>
            <p14:sldId id="4883"/>
            <p14:sldId id="4869"/>
            <p14:sldId id="4871"/>
            <p14:sldId id="4872"/>
          </p14:sldIdLst>
        </p14:section>
        <p14:section name="CQL" id="{20C4AB7D-E7A6-4579-904F-B60C0CFD4285}">
          <p14:sldIdLst>
            <p14:sldId id="4884"/>
            <p14:sldId id="4873"/>
            <p14:sldId id="4874"/>
            <p14:sldId id="4876"/>
          </p14:sldIdLst>
        </p14:section>
        <p14:section name="Extraction Exercises" id="{C125BBFB-E8EC-4EA3-8D87-67C91AA3B670}">
          <p14:sldIdLst>
            <p14:sldId id="4885"/>
            <p14:sldId id="4802"/>
            <p14:sldId id="7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D9F1"/>
    <a:srgbClr val="99CCFF"/>
    <a:srgbClr val="FFFF99"/>
    <a:srgbClr val="4F81BD"/>
    <a:srgbClr val="C3D69B"/>
    <a:srgbClr val="000000"/>
    <a:srgbClr val="747679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76835" autoAdjust="0"/>
  </p:normalViewPr>
  <p:slideViewPr>
    <p:cSldViewPr snapToGrid="0" snapToObjects="1">
      <p:cViewPr varScale="1">
        <p:scale>
          <a:sx n="114" d="100"/>
          <a:sy n="114" d="100"/>
        </p:scale>
        <p:origin x="786" y="96"/>
      </p:cViewPr>
      <p:guideLst/>
    </p:cSldViewPr>
  </p:slideViewPr>
  <p:outlineViewPr>
    <p:cViewPr>
      <p:scale>
        <a:sx n="33" d="100"/>
        <a:sy n="33" d="100"/>
      </p:scale>
      <p:origin x="0" y="-17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Extraction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Extraction Overview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Observation-based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Definition-based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err="1"/>
            <a:t>StructureMap</a:t>
          </a:r>
          <a:r>
            <a:rPr lang="en-US" dirty="0"/>
            <a:t>-based</a:t>
          </a:r>
          <a:endParaRPr lang="en-CA" dirty="0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Extraction Exercises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CQL</a:t>
          </a:r>
          <a:endParaRPr lang="en-CA" dirty="0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9005D0ED-406F-47C3-AD4C-5318455D4EE3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Template-based</a:t>
          </a:r>
          <a:endParaRPr lang="en-CA" dirty="0"/>
        </a:p>
      </dgm:t>
    </dgm:pt>
    <dgm:pt modelId="{F998217D-8811-4FAB-8311-B5B31F26A862}" type="parTrans" cxnId="{64068F20-C793-4F70-AD3C-A55980E94F31}">
      <dgm:prSet/>
      <dgm:spPr/>
      <dgm:t>
        <a:bodyPr/>
        <a:lstStyle/>
        <a:p>
          <a:endParaRPr lang="en-CA"/>
        </a:p>
      </dgm:t>
    </dgm:pt>
    <dgm:pt modelId="{84FD2422-5F07-416C-9F21-C1D0E76213C8}" type="sibTrans" cxnId="{64068F20-C793-4F70-AD3C-A55980E94F31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7"/>
      <dgm:spPr/>
    </dgm:pt>
    <dgm:pt modelId="{BCD87F99-4E28-41E7-A30A-39AF0D0AA6C7}" type="pres">
      <dgm:prSet presAssocID="{1B5EB6CD-5828-4438-85A5-8EB0B4BE5381}" presName="childText" presStyleLbl="bgAcc1" presStyleIdx="0" presStyleCnt="7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7"/>
      <dgm:spPr/>
    </dgm:pt>
    <dgm:pt modelId="{548CF520-481D-4C87-8CD0-3DD8C9DE5282}" type="pres">
      <dgm:prSet presAssocID="{795F821A-69E9-4A29-B80B-67A34BAAB294}" presName="childText" presStyleLbl="bgAcc1" presStyleIdx="1" presStyleCnt="7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7"/>
      <dgm:spPr/>
    </dgm:pt>
    <dgm:pt modelId="{5796CA96-1690-4C5C-BD1C-1ED1B547D946}" type="pres">
      <dgm:prSet presAssocID="{AF7AB376-30B7-413E-9774-6A2228D606B7}" presName="childText" presStyleLbl="bgAcc1" presStyleIdx="2" presStyleCnt="7" custScaleX="319340">
        <dgm:presLayoutVars>
          <dgm:bulletEnabled val="1"/>
        </dgm:presLayoutVars>
      </dgm:prSet>
      <dgm:spPr/>
    </dgm:pt>
    <dgm:pt modelId="{9FDA60B8-2F73-463D-AF70-AA943F9E9588}" type="pres">
      <dgm:prSet presAssocID="{F998217D-8811-4FAB-8311-B5B31F26A862}" presName="Name13" presStyleLbl="parChTrans1D2" presStyleIdx="3" presStyleCnt="7"/>
      <dgm:spPr/>
    </dgm:pt>
    <dgm:pt modelId="{33C1260A-D680-4E1C-BA5E-0DD24B8B31DC}" type="pres">
      <dgm:prSet presAssocID="{9005D0ED-406F-47C3-AD4C-5318455D4EE3}" presName="childText" presStyleLbl="bgAcc1" presStyleIdx="3" presStyleCnt="7" custScaleX="318264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4" presStyleCnt="7"/>
      <dgm:spPr/>
    </dgm:pt>
    <dgm:pt modelId="{621704B2-FA22-4EE3-984E-858E5EAB6DE7}" type="pres">
      <dgm:prSet presAssocID="{E70E1DDA-4BDD-4261-B47E-1BF1803DBF57}" presName="childText" presStyleLbl="bgAcc1" presStyleIdx="4" presStyleCnt="7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5" presStyleCnt="7"/>
      <dgm:spPr/>
    </dgm:pt>
    <dgm:pt modelId="{19B03D98-AAAA-4D30-B7F6-7DD79414BBE3}" type="pres">
      <dgm:prSet presAssocID="{EC7B46D8-D650-4406-81A7-94E08AD7F265}" presName="childText" presStyleLbl="bgAcc1" presStyleIdx="5" presStyleCnt="7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6" presStyleCnt="7"/>
      <dgm:spPr/>
    </dgm:pt>
    <dgm:pt modelId="{30E969A7-3C44-469D-AE9B-C9DFCD9F079E}" type="pres">
      <dgm:prSet presAssocID="{F7804CF8-A785-466F-9482-3D191ABFD207}" presName="childText" presStyleLbl="bgAcc1" presStyleIdx="6" presStyleCnt="7" custScaleX="319340">
        <dgm:presLayoutVars>
          <dgm:bulletEnabled val="1"/>
        </dgm:presLayoutVars>
      </dgm:prSet>
      <dgm:spPr/>
    </dgm:pt>
  </dgm:ptLst>
  <dgm:cxnLst>
    <dgm:cxn modelId="{48DCFF08-D09D-4446-BD34-6B5C08CAFD68}" type="presOf" srcId="{9005D0ED-406F-47C3-AD4C-5318455D4EE3}" destId="{33C1260A-D680-4E1C-BA5E-0DD24B8B31DC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4068F20-C793-4F70-AD3C-A55980E94F31}" srcId="{9DF1CC27-E04C-4624-87AB-AA2BC35087D5}" destId="{9005D0ED-406F-47C3-AD4C-5318455D4EE3}" srcOrd="3" destOrd="0" parTransId="{F998217D-8811-4FAB-8311-B5B31F26A862}" sibTransId="{84FD2422-5F07-416C-9F21-C1D0E76213C8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6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4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FA6814A7-67AC-4828-8B6E-2C5900F5D4EC}" type="presOf" srcId="{F998217D-8811-4FAB-8311-B5B31F26A862}" destId="{9FDA60B8-2F73-463D-AF70-AA943F9E9588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5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34797726-E55C-41C4-8D68-0635B58F59AC}" type="presParOf" srcId="{7E1F6895-DF2C-4347-A034-6956F318B73D}" destId="{9FDA60B8-2F73-463D-AF70-AA943F9E9588}" srcOrd="6" destOrd="0" presId="urn:microsoft.com/office/officeart/2005/8/layout/hierarchy3"/>
    <dgm:cxn modelId="{1CE27672-4CD7-4D87-B609-2CC0339FCAA7}" type="presParOf" srcId="{7E1F6895-DF2C-4347-A034-6956F318B73D}" destId="{33C1260A-D680-4E1C-BA5E-0DD24B8B31DC}" srcOrd="7" destOrd="0" presId="urn:microsoft.com/office/officeart/2005/8/layout/hierarchy3"/>
    <dgm:cxn modelId="{52A267B1-4AD0-400B-A27D-E5050D90BF92}" type="presParOf" srcId="{7E1F6895-DF2C-4347-A034-6956F318B73D}" destId="{2895527E-CD92-40EB-B2D9-AD3C10336918}" srcOrd="8" destOrd="0" presId="urn:microsoft.com/office/officeart/2005/8/layout/hierarchy3"/>
    <dgm:cxn modelId="{675C2CA2-E254-4A02-A521-796970F5BEDB}" type="presParOf" srcId="{7E1F6895-DF2C-4347-A034-6956F318B73D}" destId="{621704B2-FA22-4EE3-984E-858E5EAB6DE7}" srcOrd="9" destOrd="0" presId="urn:microsoft.com/office/officeart/2005/8/layout/hierarchy3"/>
    <dgm:cxn modelId="{D9871EE0-C20B-45F5-B2E9-08C8E65C72C2}" type="presParOf" srcId="{7E1F6895-DF2C-4347-A034-6956F318B73D}" destId="{632A65B1-1993-44CC-A755-975CD42DCF59}" srcOrd="10" destOrd="0" presId="urn:microsoft.com/office/officeart/2005/8/layout/hierarchy3"/>
    <dgm:cxn modelId="{DAB4E300-9B56-4E70-8EA2-5A279EEFC6B9}" type="presParOf" srcId="{7E1F6895-DF2C-4347-A034-6956F318B73D}" destId="{19B03D98-AAAA-4D30-B7F6-7DD79414BBE3}" srcOrd="11" destOrd="0" presId="urn:microsoft.com/office/officeart/2005/8/layout/hierarchy3"/>
    <dgm:cxn modelId="{159C47FA-61C4-45A1-91C4-C66134849DAC}" type="presParOf" srcId="{7E1F6895-DF2C-4347-A034-6956F318B73D}" destId="{8E1030CD-02DB-4F6F-A18F-7AF9D8830B11}" srcOrd="12" destOrd="0" presId="urn:microsoft.com/office/officeart/2005/8/layout/hierarchy3"/>
    <dgm:cxn modelId="{13839D05-E643-4FF4-A509-EFADD64DB638}" type="presParOf" srcId="{7E1F6895-DF2C-4347-A034-6956F318B73D}" destId="{30E969A7-3C44-469D-AE9B-C9DFCD9F079E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Extraction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571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Extraction Overview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Observation-based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Definition-based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err="1"/>
            <a:t>StructureMap</a:t>
          </a:r>
          <a:r>
            <a:rPr lang="en-US" dirty="0"/>
            <a:t>-based</a:t>
          </a:r>
          <a:endParaRPr lang="en-CA" dirty="0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Extraction Exercises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CQL</a:t>
          </a:r>
          <a:endParaRPr lang="en-CA" dirty="0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9005D0ED-406F-47C3-AD4C-5318455D4EE3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Template-based</a:t>
          </a:r>
          <a:endParaRPr lang="en-CA" dirty="0"/>
        </a:p>
      </dgm:t>
    </dgm:pt>
    <dgm:pt modelId="{F998217D-8811-4FAB-8311-B5B31F26A862}" type="parTrans" cxnId="{64068F20-C793-4F70-AD3C-A55980E94F31}">
      <dgm:prSet/>
      <dgm:spPr/>
      <dgm:t>
        <a:bodyPr/>
        <a:lstStyle/>
        <a:p>
          <a:endParaRPr lang="en-CA"/>
        </a:p>
      </dgm:t>
    </dgm:pt>
    <dgm:pt modelId="{84FD2422-5F07-416C-9F21-C1D0E76213C8}" type="sibTrans" cxnId="{64068F20-C793-4F70-AD3C-A55980E94F31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7"/>
      <dgm:spPr/>
    </dgm:pt>
    <dgm:pt modelId="{BCD87F99-4E28-41E7-A30A-39AF0D0AA6C7}" type="pres">
      <dgm:prSet presAssocID="{1B5EB6CD-5828-4438-85A5-8EB0B4BE5381}" presName="childText" presStyleLbl="bgAcc1" presStyleIdx="0" presStyleCnt="7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7"/>
      <dgm:spPr/>
    </dgm:pt>
    <dgm:pt modelId="{548CF520-481D-4C87-8CD0-3DD8C9DE5282}" type="pres">
      <dgm:prSet presAssocID="{795F821A-69E9-4A29-B80B-67A34BAAB294}" presName="childText" presStyleLbl="bgAcc1" presStyleIdx="1" presStyleCnt="7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7"/>
      <dgm:spPr/>
    </dgm:pt>
    <dgm:pt modelId="{5796CA96-1690-4C5C-BD1C-1ED1B547D946}" type="pres">
      <dgm:prSet presAssocID="{AF7AB376-30B7-413E-9774-6A2228D606B7}" presName="childText" presStyleLbl="bgAcc1" presStyleIdx="2" presStyleCnt="7" custScaleX="319340">
        <dgm:presLayoutVars>
          <dgm:bulletEnabled val="1"/>
        </dgm:presLayoutVars>
      </dgm:prSet>
      <dgm:spPr/>
    </dgm:pt>
    <dgm:pt modelId="{9FDA60B8-2F73-463D-AF70-AA943F9E9588}" type="pres">
      <dgm:prSet presAssocID="{F998217D-8811-4FAB-8311-B5B31F26A862}" presName="Name13" presStyleLbl="parChTrans1D2" presStyleIdx="3" presStyleCnt="7"/>
      <dgm:spPr/>
    </dgm:pt>
    <dgm:pt modelId="{33C1260A-D680-4E1C-BA5E-0DD24B8B31DC}" type="pres">
      <dgm:prSet presAssocID="{9005D0ED-406F-47C3-AD4C-5318455D4EE3}" presName="childText" presStyleLbl="bgAcc1" presStyleIdx="3" presStyleCnt="7" custScaleX="318264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4" presStyleCnt="7"/>
      <dgm:spPr/>
    </dgm:pt>
    <dgm:pt modelId="{621704B2-FA22-4EE3-984E-858E5EAB6DE7}" type="pres">
      <dgm:prSet presAssocID="{E70E1DDA-4BDD-4261-B47E-1BF1803DBF57}" presName="childText" presStyleLbl="bgAcc1" presStyleIdx="4" presStyleCnt="7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5" presStyleCnt="7"/>
      <dgm:spPr/>
    </dgm:pt>
    <dgm:pt modelId="{19B03D98-AAAA-4D30-B7F6-7DD79414BBE3}" type="pres">
      <dgm:prSet presAssocID="{EC7B46D8-D650-4406-81A7-94E08AD7F265}" presName="childText" presStyleLbl="bgAcc1" presStyleIdx="5" presStyleCnt="7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6" presStyleCnt="7"/>
      <dgm:spPr/>
    </dgm:pt>
    <dgm:pt modelId="{30E969A7-3C44-469D-AE9B-C9DFCD9F079E}" type="pres">
      <dgm:prSet presAssocID="{F7804CF8-A785-466F-9482-3D191ABFD207}" presName="childText" presStyleLbl="bgAcc1" presStyleIdx="6" presStyleCnt="7" custScaleX="319340">
        <dgm:presLayoutVars>
          <dgm:bulletEnabled val="1"/>
        </dgm:presLayoutVars>
      </dgm:prSet>
      <dgm:spPr/>
    </dgm:pt>
  </dgm:ptLst>
  <dgm:cxnLst>
    <dgm:cxn modelId="{48DCFF08-D09D-4446-BD34-6B5C08CAFD68}" type="presOf" srcId="{9005D0ED-406F-47C3-AD4C-5318455D4EE3}" destId="{33C1260A-D680-4E1C-BA5E-0DD24B8B31DC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4068F20-C793-4F70-AD3C-A55980E94F31}" srcId="{9DF1CC27-E04C-4624-87AB-AA2BC35087D5}" destId="{9005D0ED-406F-47C3-AD4C-5318455D4EE3}" srcOrd="3" destOrd="0" parTransId="{F998217D-8811-4FAB-8311-B5B31F26A862}" sibTransId="{84FD2422-5F07-416C-9F21-C1D0E76213C8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6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4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FA6814A7-67AC-4828-8B6E-2C5900F5D4EC}" type="presOf" srcId="{F998217D-8811-4FAB-8311-B5B31F26A862}" destId="{9FDA60B8-2F73-463D-AF70-AA943F9E9588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5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34797726-E55C-41C4-8D68-0635B58F59AC}" type="presParOf" srcId="{7E1F6895-DF2C-4347-A034-6956F318B73D}" destId="{9FDA60B8-2F73-463D-AF70-AA943F9E9588}" srcOrd="6" destOrd="0" presId="urn:microsoft.com/office/officeart/2005/8/layout/hierarchy3"/>
    <dgm:cxn modelId="{1CE27672-4CD7-4D87-B609-2CC0339FCAA7}" type="presParOf" srcId="{7E1F6895-DF2C-4347-A034-6956F318B73D}" destId="{33C1260A-D680-4E1C-BA5E-0DD24B8B31DC}" srcOrd="7" destOrd="0" presId="urn:microsoft.com/office/officeart/2005/8/layout/hierarchy3"/>
    <dgm:cxn modelId="{52A267B1-4AD0-400B-A27D-E5050D90BF92}" type="presParOf" srcId="{7E1F6895-DF2C-4347-A034-6956F318B73D}" destId="{2895527E-CD92-40EB-B2D9-AD3C10336918}" srcOrd="8" destOrd="0" presId="urn:microsoft.com/office/officeart/2005/8/layout/hierarchy3"/>
    <dgm:cxn modelId="{675C2CA2-E254-4A02-A521-796970F5BEDB}" type="presParOf" srcId="{7E1F6895-DF2C-4347-A034-6956F318B73D}" destId="{621704B2-FA22-4EE3-984E-858E5EAB6DE7}" srcOrd="9" destOrd="0" presId="urn:microsoft.com/office/officeart/2005/8/layout/hierarchy3"/>
    <dgm:cxn modelId="{D9871EE0-C20B-45F5-B2E9-08C8E65C72C2}" type="presParOf" srcId="{7E1F6895-DF2C-4347-A034-6956F318B73D}" destId="{632A65B1-1993-44CC-A755-975CD42DCF59}" srcOrd="10" destOrd="0" presId="urn:microsoft.com/office/officeart/2005/8/layout/hierarchy3"/>
    <dgm:cxn modelId="{DAB4E300-9B56-4E70-8EA2-5A279EEFC6B9}" type="presParOf" srcId="{7E1F6895-DF2C-4347-A034-6956F318B73D}" destId="{19B03D98-AAAA-4D30-B7F6-7DD79414BBE3}" srcOrd="11" destOrd="0" presId="urn:microsoft.com/office/officeart/2005/8/layout/hierarchy3"/>
    <dgm:cxn modelId="{159C47FA-61C4-45A1-91C4-C66134849DAC}" type="presParOf" srcId="{7E1F6895-DF2C-4347-A034-6956F318B73D}" destId="{8E1030CD-02DB-4F6F-A18F-7AF9D8830B11}" srcOrd="12" destOrd="0" presId="urn:microsoft.com/office/officeart/2005/8/layout/hierarchy3"/>
    <dgm:cxn modelId="{13839D05-E643-4FF4-A509-EFADD64DB638}" type="presParOf" srcId="{7E1F6895-DF2C-4347-A034-6956F318B73D}" destId="{30E969A7-3C44-469D-AE9B-C9DFCD9F079E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Extraction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Extraction Overview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571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Observation-based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Definition-based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err="1"/>
            <a:t>StructureMap</a:t>
          </a:r>
          <a:r>
            <a:rPr lang="en-US" dirty="0"/>
            <a:t>-based</a:t>
          </a:r>
          <a:endParaRPr lang="en-CA" dirty="0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Extraction Exercises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CQL</a:t>
          </a:r>
          <a:endParaRPr lang="en-CA" dirty="0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9005D0ED-406F-47C3-AD4C-5318455D4EE3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Template-based</a:t>
          </a:r>
          <a:endParaRPr lang="en-CA" dirty="0"/>
        </a:p>
      </dgm:t>
    </dgm:pt>
    <dgm:pt modelId="{F998217D-8811-4FAB-8311-B5B31F26A862}" type="parTrans" cxnId="{64068F20-C793-4F70-AD3C-A55980E94F31}">
      <dgm:prSet/>
      <dgm:spPr/>
      <dgm:t>
        <a:bodyPr/>
        <a:lstStyle/>
        <a:p>
          <a:endParaRPr lang="en-CA"/>
        </a:p>
      </dgm:t>
    </dgm:pt>
    <dgm:pt modelId="{84FD2422-5F07-416C-9F21-C1D0E76213C8}" type="sibTrans" cxnId="{64068F20-C793-4F70-AD3C-A55980E94F31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7"/>
      <dgm:spPr/>
    </dgm:pt>
    <dgm:pt modelId="{BCD87F99-4E28-41E7-A30A-39AF0D0AA6C7}" type="pres">
      <dgm:prSet presAssocID="{1B5EB6CD-5828-4438-85A5-8EB0B4BE5381}" presName="childText" presStyleLbl="bgAcc1" presStyleIdx="0" presStyleCnt="7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7"/>
      <dgm:spPr/>
    </dgm:pt>
    <dgm:pt modelId="{548CF520-481D-4C87-8CD0-3DD8C9DE5282}" type="pres">
      <dgm:prSet presAssocID="{795F821A-69E9-4A29-B80B-67A34BAAB294}" presName="childText" presStyleLbl="bgAcc1" presStyleIdx="1" presStyleCnt="7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7"/>
      <dgm:spPr/>
    </dgm:pt>
    <dgm:pt modelId="{5796CA96-1690-4C5C-BD1C-1ED1B547D946}" type="pres">
      <dgm:prSet presAssocID="{AF7AB376-30B7-413E-9774-6A2228D606B7}" presName="childText" presStyleLbl="bgAcc1" presStyleIdx="2" presStyleCnt="7" custScaleX="319340">
        <dgm:presLayoutVars>
          <dgm:bulletEnabled val="1"/>
        </dgm:presLayoutVars>
      </dgm:prSet>
      <dgm:spPr/>
    </dgm:pt>
    <dgm:pt modelId="{9FDA60B8-2F73-463D-AF70-AA943F9E9588}" type="pres">
      <dgm:prSet presAssocID="{F998217D-8811-4FAB-8311-B5B31F26A862}" presName="Name13" presStyleLbl="parChTrans1D2" presStyleIdx="3" presStyleCnt="7"/>
      <dgm:spPr/>
    </dgm:pt>
    <dgm:pt modelId="{33C1260A-D680-4E1C-BA5E-0DD24B8B31DC}" type="pres">
      <dgm:prSet presAssocID="{9005D0ED-406F-47C3-AD4C-5318455D4EE3}" presName="childText" presStyleLbl="bgAcc1" presStyleIdx="3" presStyleCnt="7" custScaleX="318264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4" presStyleCnt="7"/>
      <dgm:spPr/>
    </dgm:pt>
    <dgm:pt modelId="{621704B2-FA22-4EE3-984E-858E5EAB6DE7}" type="pres">
      <dgm:prSet presAssocID="{E70E1DDA-4BDD-4261-B47E-1BF1803DBF57}" presName="childText" presStyleLbl="bgAcc1" presStyleIdx="4" presStyleCnt="7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5" presStyleCnt="7"/>
      <dgm:spPr/>
    </dgm:pt>
    <dgm:pt modelId="{19B03D98-AAAA-4D30-B7F6-7DD79414BBE3}" type="pres">
      <dgm:prSet presAssocID="{EC7B46D8-D650-4406-81A7-94E08AD7F265}" presName="childText" presStyleLbl="bgAcc1" presStyleIdx="5" presStyleCnt="7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6" presStyleCnt="7"/>
      <dgm:spPr/>
    </dgm:pt>
    <dgm:pt modelId="{30E969A7-3C44-469D-AE9B-C9DFCD9F079E}" type="pres">
      <dgm:prSet presAssocID="{F7804CF8-A785-466F-9482-3D191ABFD207}" presName="childText" presStyleLbl="bgAcc1" presStyleIdx="6" presStyleCnt="7" custScaleX="319340">
        <dgm:presLayoutVars>
          <dgm:bulletEnabled val="1"/>
        </dgm:presLayoutVars>
      </dgm:prSet>
      <dgm:spPr/>
    </dgm:pt>
  </dgm:ptLst>
  <dgm:cxnLst>
    <dgm:cxn modelId="{48DCFF08-D09D-4446-BD34-6B5C08CAFD68}" type="presOf" srcId="{9005D0ED-406F-47C3-AD4C-5318455D4EE3}" destId="{33C1260A-D680-4E1C-BA5E-0DD24B8B31DC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4068F20-C793-4F70-AD3C-A55980E94F31}" srcId="{9DF1CC27-E04C-4624-87AB-AA2BC35087D5}" destId="{9005D0ED-406F-47C3-AD4C-5318455D4EE3}" srcOrd="3" destOrd="0" parTransId="{F998217D-8811-4FAB-8311-B5B31F26A862}" sibTransId="{84FD2422-5F07-416C-9F21-C1D0E76213C8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6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4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FA6814A7-67AC-4828-8B6E-2C5900F5D4EC}" type="presOf" srcId="{F998217D-8811-4FAB-8311-B5B31F26A862}" destId="{9FDA60B8-2F73-463D-AF70-AA943F9E9588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5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34797726-E55C-41C4-8D68-0635B58F59AC}" type="presParOf" srcId="{7E1F6895-DF2C-4347-A034-6956F318B73D}" destId="{9FDA60B8-2F73-463D-AF70-AA943F9E9588}" srcOrd="6" destOrd="0" presId="urn:microsoft.com/office/officeart/2005/8/layout/hierarchy3"/>
    <dgm:cxn modelId="{1CE27672-4CD7-4D87-B609-2CC0339FCAA7}" type="presParOf" srcId="{7E1F6895-DF2C-4347-A034-6956F318B73D}" destId="{33C1260A-D680-4E1C-BA5E-0DD24B8B31DC}" srcOrd="7" destOrd="0" presId="urn:microsoft.com/office/officeart/2005/8/layout/hierarchy3"/>
    <dgm:cxn modelId="{52A267B1-4AD0-400B-A27D-E5050D90BF92}" type="presParOf" srcId="{7E1F6895-DF2C-4347-A034-6956F318B73D}" destId="{2895527E-CD92-40EB-B2D9-AD3C10336918}" srcOrd="8" destOrd="0" presId="urn:microsoft.com/office/officeart/2005/8/layout/hierarchy3"/>
    <dgm:cxn modelId="{675C2CA2-E254-4A02-A521-796970F5BEDB}" type="presParOf" srcId="{7E1F6895-DF2C-4347-A034-6956F318B73D}" destId="{621704B2-FA22-4EE3-984E-858E5EAB6DE7}" srcOrd="9" destOrd="0" presId="urn:microsoft.com/office/officeart/2005/8/layout/hierarchy3"/>
    <dgm:cxn modelId="{D9871EE0-C20B-45F5-B2E9-08C8E65C72C2}" type="presParOf" srcId="{7E1F6895-DF2C-4347-A034-6956F318B73D}" destId="{632A65B1-1993-44CC-A755-975CD42DCF59}" srcOrd="10" destOrd="0" presId="urn:microsoft.com/office/officeart/2005/8/layout/hierarchy3"/>
    <dgm:cxn modelId="{DAB4E300-9B56-4E70-8EA2-5A279EEFC6B9}" type="presParOf" srcId="{7E1F6895-DF2C-4347-A034-6956F318B73D}" destId="{19B03D98-AAAA-4D30-B7F6-7DD79414BBE3}" srcOrd="11" destOrd="0" presId="urn:microsoft.com/office/officeart/2005/8/layout/hierarchy3"/>
    <dgm:cxn modelId="{159C47FA-61C4-45A1-91C4-C66134849DAC}" type="presParOf" srcId="{7E1F6895-DF2C-4347-A034-6956F318B73D}" destId="{8E1030CD-02DB-4F6F-A18F-7AF9D8830B11}" srcOrd="12" destOrd="0" presId="urn:microsoft.com/office/officeart/2005/8/layout/hierarchy3"/>
    <dgm:cxn modelId="{13839D05-E643-4FF4-A509-EFADD64DB638}" type="presParOf" srcId="{7E1F6895-DF2C-4347-A034-6956F318B73D}" destId="{30E969A7-3C44-469D-AE9B-C9DFCD9F079E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Extraction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Extraction Overview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Observation-based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 w="57150"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Definition-based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err="1"/>
            <a:t>StructureMap</a:t>
          </a:r>
          <a:r>
            <a:rPr lang="en-US" dirty="0"/>
            <a:t>-based</a:t>
          </a:r>
          <a:endParaRPr lang="en-CA" dirty="0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Extraction Exercises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CQL</a:t>
          </a:r>
          <a:endParaRPr lang="en-CA" dirty="0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9005D0ED-406F-47C3-AD4C-5318455D4EE3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Template-based</a:t>
          </a:r>
          <a:endParaRPr lang="en-CA" dirty="0"/>
        </a:p>
      </dgm:t>
    </dgm:pt>
    <dgm:pt modelId="{F998217D-8811-4FAB-8311-B5B31F26A862}" type="parTrans" cxnId="{64068F20-C793-4F70-AD3C-A55980E94F31}">
      <dgm:prSet/>
      <dgm:spPr/>
      <dgm:t>
        <a:bodyPr/>
        <a:lstStyle/>
        <a:p>
          <a:endParaRPr lang="en-CA"/>
        </a:p>
      </dgm:t>
    </dgm:pt>
    <dgm:pt modelId="{84FD2422-5F07-416C-9F21-C1D0E76213C8}" type="sibTrans" cxnId="{64068F20-C793-4F70-AD3C-A55980E94F31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7"/>
      <dgm:spPr/>
    </dgm:pt>
    <dgm:pt modelId="{BCD87F99-4E28-41E7-A30A-39AF0D0AA6C7}" type="pres">
      <dgm:prSet presAssocID="{1B5EB6CD-5828-4438-85A5-8EB0B4BE5381}" presName="childText" presStyleLbl="bgAcc1" presStyleIdx="0" presStyleCnt="7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7"/>
      <dgm:spPr/>
    </dgm:pt>
    <dgm:pt modelId="{548CF520-481D-4C87-8CD0-3DD8C9DE5282}" type="pres">
      <dgm:prSet presAssocID="{795F821A-69E9-4A29-B80B-67A34BAAB294}" presName="childText" presStyleLbl="bgAcc1" presStyleIdx="1" presStyleCnt="7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7"/>
      <dgm:spPr/>
    </dgm:pt>
    <dgm:pt modelId="{5796CA96-1690-4C5C-BD1C-1ED1B547D946}" type="pres">
      <dgm:prSet presAssocID="{AF7AB376-30B7-413E-9774-6A2228D606B7}" presName="childText" presStyleLbl="bgAcc1" presStyleIdx="2" presStyleCnt="7" custScaleX="319340">
        <dgm:presLayoutVars>
          <dgm:bulletEnabled val="1"/>
        </dgm:presLayoutVars>
      </dgm:prSet>
      <dgm:spPr/>
    </dgm:pt>
    <dgm:pt modelId="{9FDA60B8-2F73-463D-AF70-AA943F9E9588}" type="pres">
      <dgm:prSet presAssocID="{F998217D-8811-4FAB-8311-B5B31F26A862}" presName="Name13" presStyleLbl="parChTrans1D2" presStyleIdx="3" presStyleCnt="7"/>
      <dgm:spPr/>
    </dgm:pt>
    <dgm:pt modelId="{33C1260A-D680-4E1C-BA5E-0DD24B8B31DC}" type="pres">
      <dgm:prSet presAssocID="{9005D0ED-406F-47C3-AD4C-5318455D4EE3}" presName="childText" presStyleLbl="bgAcc1" presStyleIdx="3" presStyleCnt="7" custScaleX="318264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4" presStyleCnt="7"/>
      <dgm:spPr/>
    </dgm:pt>
    <dgm:pt modelId="{621704B2-FA22-4EE3-984E-858E5EAB6DE7}" type="pres">
      <dgm:prSet presAssocID="{E70E1DDA-4BDD-4261-B47E-1BF1803DBF57}" presName="childText" presStyleLbl="bgAcc1" presStyleIdx="4" presStyleCnt="7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5" presStyleCnt="7"/>
      <dgm:spPr/>
    </dgm:pt>
    <dgm:pt modelId="{19B03D98-AAAA-4D30-B7F6-7DD79414BBE3}" type="pres">
      <dgm:prSet presAssocID="{EC7B46D8-D650-4406-81A7-94E08AD7F265}" presName="childText" presStyleLbl="bgAcc1" presStyleIdx="5" presStyleCnt="7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6" presStyleCnt="7"/>
      <dgm:spPr/>
    </dgm:pt>
    <dgm:pt modelId="{30E969A7-3C44-469D-AE9B-C9DFCD9F079E}" type="pres">
      <dgm:prSet presAssocID="{F7804CF8-A785-466F-9482-3D191ABFD207}" presName="childText" presStyleLbl="bgAcc1" presStyleIdx="6" presStyleCnt="7" custScaleX="319340">
        <dgm:presLayoutVars>
          <dgm:bulletEnabled val="1"/>
        </dgm:presLayoutVars>
      </dgm:prSet>
      <dgm:spPr/>
    </dgm:pt>
  </dgm:ptLst>
  <dgm:cxnLst>
    <dgm:cxn modelId="{48DCFF08-D09D-4446-BD34-6B5C08CAFD68}" type="presOf" srcId="{9005D0ED-406F-47C3-AD4C-5318455D4EE3}" destId="{33C1260A-D680-4E1C-BA5E-0DD24B8B31DC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4068F20-C793-4F70-AD3C-A55980E94F31}" srcId="{9DF1CC27-E04C-4624-87AB-AA2BC35087D5}" destId="{9005D0ED-406F-47C3-AD4C-5318455D4EE3}" srcOrd="3" destOrd="0" parTransId="{F998217D-8811-4FAB-8311-B5B31F26A862}" sibTransId="{84FD2422-5F07-416C-9F21-C1D0E76213C8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6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4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FA6814A7-67AC-4828-8B6E-2C5900F5D4EC}" type="presOf" srcId="{F998217D-8811-4FAB-8311-B5B31F26A862}" destId="{9FDA60B8-2F73-463D-AF70-AA943F9E9588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5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34797726-E55C-41C4-8D68-0635B58F59AC}" type="presParOf" srcId="{7E1F6895-DF2C-4347-A034-6956F318B73D}" destId="{9FDA60B8-2F73-463D-AF70-AA943F9E9588}" srcOrd="6" destOrd="0" presId="urn:microsoft.com/office/officeart/2005/8/layout/hierarchy3"/>
    <dgm:cxn modelId="{1CE27672-4CD7-4D87-B609-2CC0339FCAA7}" type="presParOf" srcId="{7E1F6895-DF2C-4347-A034-6956F318B73D}" destId="{33C1260A-D680-4E1C-BA5E-0DD24B8B31DC}" srcOrd="7" destOrd="0" presId="urn:microsoft.com/office/officeart/2005/8/layout/hierarchy3"/>
    <dgm:cxn modelId="{52A267B1-4AD0-400B-A27D-E5050D90BF92}" type="presParOf" srcId="{7E1F6895-DF2C-4347-A034-6956F318B73D}" destId="{2895527E-CD92-40EB-B2D9-AD3C10336918}" srcOrd="8" destOrd="0" presId="urn:microsoft.com/office/officeart/2005/8/layout/hierarchy3"/>
    <dgm:cxn modelId="{675C2CA2-E254-4A02-A521-796970F5BEDB}" type="presParOf" srcId="{7E1F6895-DF2C-4347-A034-6956F318B73D}" destId="{621704B2-FA22-4EE3-984E-858E5EAB6DE7}" srcOrd="9" destOrd="0" presId="urn:microsoft.com/office/officeart/2005/8/layout/hierarchy3"/>
    <dgm:cxn modelId="{D9871EE0-C20B-45F5-B2E9-08C8E65C72C2}" type="presParOf" srcId="{7E1F6895-DF2C-4347-A034-6956F318B73D}" destId="{632A65B1-1993-44CC-A755-975CD42DCF59}" srcOrd="10" destOrd="0" presId="urn:microsoft.com/office/officeart/2005/8/layout/hierarchy3"/>
    <dgm:cxn modelId="{DAB4E300-9B56-4E70-8EA2-5A279EEFC6B9}" type="presParOf" srcId="{7E1F6895-DF2C-4347-A034-6956F318B73D}" destId="{19B03D98-AAAA-4D30-B7F6-7DD79414BBE3}" srcOrd="11" destOrd="0" presId="urn:microsoft.com/office/officeart/2005/8/layout/hierarchy3"/>
    <dgm:cxn modelId="{159C47FA-61C4-45A1-91C4-C66134849DAC}" type="presParOf" srcId="{7E1F6895-DF2C-4347-A034-6956F318B73D}" destId="{8E1030CD-02DB-4F6F-A18F-7AF9D8830B11}" srcOrd="12" destOrd="0" presId="urn:microsoft.com/office/officeart/2005/8/layout/hierarchy3"/>
    <dgm:cxn modelId="{13839D05-E643-4FF4-A509-EFADD64DB638}" type="presParOf" srcId="{7E1F6895-DF2C-4347-A034-6956F318B73D}" destId="{30E969A7-3C44-469D-AE9B-C9DFCD9F079E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Extraction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Extraction Overview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Observation-based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Definition-based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err="1"/>
            <a:t>StructureMap</a:t>
          </a:r>
          <a:r>
            <a:rPr lang="en-US" dirty="0"/>
            <a:t>-based</a:t>
          </a:r>
          <a:endParaRPr lang="en-CA" dirty="0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Extraction Exercises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CQL</a:t>
          </a:r>
          <a:endParaRPr lang="en-CA" dirty="0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9005D0ED-406F-47C3-AD4C-5318455D4EE3}">
      <dgm:prSet phldrT="[Text]"/>
      <dgm:spPr>
        <a:ln w="57150"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Template-based</a:t>
          </a:r>
          <a:endParaRPr lang="en-CA" dirty="0"/>
        </a:p>
      </dgm:t>
    </dgm:pt>
    <dgm:pt modelId="{F998217D-8811-4FAB-8311-B5B31F26A862}" type="parTrans" cxnId="{64068F20-C793-4F70-AD3C-A55980E94F31}">
      <dgm:prSet/>
      <dgm:spPr/>
      <dgm:t>
        <a:bodyPr/>
        <a:lstStyle/>
        <a:p>
          <a:endParaRPr lang="en-CA"/>
        </a:p>
      </dgm:t>
    </dgm:pt>
    <dgm:pt modelId="{84FD2422-5F07-416C-9F21-C1D0E76213C8}" type="sibTrans" cxnId="{64068F20-C793-4F70-AD3C-A55980E94F31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7"/>
      <dgm:spPr/>
    </dgm:pt>
    <dgm:pt modelId="{BCD87F99-4E28-41E7-A30A-39AF0D0AA6C7}" type="pres">
      <dgm:prSet presAssocID="{1B5EB6CD-5828-4438-85A5-8EB0B4BE5381}" presName="childText" presStyleLbl="bgAcc1" presStyleIdx="0" presStyleCnt="7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7"/>
      <dgm:spPr/>
    </dgm:pt>
    <dgm:pt modelId="{548CF520-481D-4C87-8CD0-3DD8C9DE5282}" type="pres">
      <dgm:prSet presAssocID="{795F821A-69E9-4A29-B80B-67A34BAAB294}" presName="childText" presStyleLbl="bgAcc1" presStyleIdx="1" presStyleCnt="7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7"/>
      <dgm:spPr/>
    </dgm:pt>
    <dgm:pt modelId="{5796CA96-1690-4C5C-BD1C-1ED1B547D946}" type="pres">
      <dgm:prSet presAssocID="{AF7AB376-30B7-413E-9774-6A2228D606B7}" presName="childText" presStyleLbl="bgAcc1" presStyleIdx="2" presStyleCnt="7" custScaleX="319340">
        <dgm:presLayoutVars>
          <dgm:bulletEnabled val="1"/>
        </dgm:presLayoutVars>
      </dgm:prSet>
      <dgm:spPr/>
    </dgm:pt>
    <dgm:pt modelId="{9FDA60B8-2F73-463D-AF70-AA943F9E9588}" type="pres">
      <dgm:prSet presAssocID="{F998217D-8811-4FAB-8311-B5B31F26A862}" presName="Name13" presStyleLbl="parChTrans1D2" presStyleIdx="3" presStyleCnt="7"/>
      <dgm:spPr/>
    </dgm:pt>
    <dgm:pt modelId="{33C1260A-D680-4E1C-BA5E-0DD24B8B31DC}" type="pres">
      <dgm:prSet presAssocID="{9005D0ED-406F-47C3-AD4C-5318455D4EE3}" presName="childText" presStyleLbl="bgAcc1" presStyleIdx="3" presStyleCnt="7" custScaleX="318264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4" presStyleCnt="7"/>
      <dgm:spPr/>
    </dgm:pt>
    <dgm:pt modelId="{621704B2-FA22-4EE3-984E-858E5EAB6DE7}" type="pres">
      <dgm:prSet presAssocID="{E70E1DDA-4BDD-4261-B47E-1BF1803DBF57}" presName="childText" presStyleLbl="bgAcc1" presStyleIdx="4" presStyleCnt="7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5" presStyleCnt="7"/>
      <dgm:spPr/>
    </dgm:pt>
    <dgm:pt modelId="{19B03D98-AAAA-4D30-B7F6-7DD79414BBE3}" type="pres">
      <dgm:prSet presAssocID="{EC7B46D8-D650-4406-81A7-94E08AD7F265}" presName="childText" presStyleLbl="bgAcc1" presStyleIdx="5" presStyleCnt="7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6" presStyleCnt="7"/>
      <dgm:spPr/>
    </dgm:pt>
    <dgm:pt modelId="{30E969A7-3C44-469D-AE9B-C9DFCD9F079E}" type="pres">
      <dgm:prSet presAssocID="{F7804CF8-A785-466F-9482-3D191ABFD207}" presName="childText" presStyleLbl="bgAcc1" presStyleIdx="6" presStyleCnt="7" custScaleX="319340">
        <dgm:presLayoutVars>
          <dgm:bulletEnabled val="1"/>
        </dgm:presLayoutVars>
      </dgm:prSet>
      <dgm:spPr/>
    </dgm:pt>
  </dgm:ptLst>
  <dgm:cxnLst>
    <dgm:cxn modelId="{48DCFF08-D09D-4446-BD34-6B5C08CAFD68}" type="presOf" srcId="{9005D0ED-406F-47C3-AD4C-5318455D4EE3}" destId="{33C1260A-D680-4E1C-BA5E-0DD24B8B31DC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4068F20-C793-4F70-AD3C-A55980E94F31}" srcId="{9DF1CC27-E04C-4624-87AB-AA2BC35087D5}" destId="{9005D0ED-406F-47C3-AD4C-5318455D4EE3}" srcOrd="3" destOrd="0" parTransId="{F998217D-8811-4FAB-8311-B5B31F26A862}" sibTransId="{84FD2422-5F07-416C-9F21-C1D0E76213C8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6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4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FA6814A7-67AC-4828-8B6E-2C5900F5D4EC}" type="presOf" srcId="{F998217D-8811-4FAB-8311-B5B31F26A862}" destId="{9FDA60B8-2F73-463D-AF70-AA943F9E9588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5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34797726-E55C-41C4-8D68-0635B58F59AC}" type="presParOf" srcId="{7E1F6895-DF2C-4347-A034-6956F318B73D}" destId="{9FDA60B8-2F73-463D-AF70-AA943F9E9588}" srcOrd="6" destOrd="0" presId="urn:microsoft.com/office/officeart/2005/8/layout/hierarchy3"/>
    <dgm:cxn modelId="{1CE27672-4CD7-4D87-B609-2CC0339FCAA7}" type="presParOf" srcId="{7E1F6895-DF2C-4347-A034-6956F318B73D}" destId="{33C1260A-D680-4E1C-BA5E-0DD24B8B31DC}" srcOrd="7" destOrd="0" presId="urn:microsoft.com/office/officeart/2005/8/layout/hierarchy3"/>
    <dgm:cxn modelId="{52A267B1-4AD0-400B-A27D-E5050D90BF92}" type="presParOf" srcId="{7E1F6895-DF2C-4347-A034-6956F318B73D}" destId="{2895527E-CD92-40EB-B2D9-AD3C10336918}" srcOrd="8" destOrd="0" presId="urn:microsoft.com/office/officeart/2005/8/layout/hierarchy3"/>
    <dgm:cxn modelId="{675C2CA2-E254-4A02-A521-796970F5BEDB}" type="presParOf" srcId="{7E1F6895-DF2C-4347-A034-6956F318B73D}" destId="{621704B2-FA22-4EE3-984E-858E5EAB6DE7}" srcOrd="9" destOrd="0" presId="urn:microsoft.com/office/officeart/2005/8/layout/hierarchy3"/>
    <dgm:cxn modelId="{D9871EE0-C20B-45F5-B2E9-08C8E65C72C2}" type="presParOf" srcId="{7E1F6895-DF2C-4347-A034-6956F318B73D}" destId="{632A65B1-1993-44CC-A755-975CD42DCF59}" srcOrd="10" destOrd="0" presId="urn:microsoft.com/office/officeart/2005/8/layout/hierarchy3"/>
    <dgm:cxn modelId="{DAB4E300-9B56-4E70-8EA2-5A279EEFC6B9}" type="presParOf" srcId="{7E1F6895-DF2C-4347-A034-6956F318B73D}" destId="{19B03D98-AAAA-4D30-B7F6-7DD79414BBE3}" srcOrd="11" destOrd="0" presId="urn:microsoft.com/office/officeart/2005/8/layout/hierarchy3"/>
    <dgm:cxn modelId="{159C47FA-61C4-45A1-91C4-C66134849DAC}" type="presParOf" srcId="{7E1F6895-DF2C-4347-A034-6956F318B73D}" destId="{8E1030CD-02DB-4F6F-A18F-7AF9D8830B11}" srcOrd="12" destOrd="0" presId="urn:microsoft.com/office/officeart/2005/8/layout/hierarchy3"/>
    <dgm:cxn modelId="{13839D05-E643-4FF4-A509-EFADD64DB638}" type="presParOf" srcId="{7E1F6895-DF2C-4347-A034-6956F318B73D}" destId="{30E969A7-3C44-469D-AE9B-C9DFCD9F079E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Extraction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Extraction Overview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Observation-based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Definition-based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 w="57150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err="1"/>
            <a:t>StructureMap</a:t>
          </a:r>
          <a:r>
            <a:rPr lang="en-US" dirty="0"/>
            <a:t>-based</a:t>
          </a:r>
          <a:endParaRPr lang="en-CA" dirty="0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Extraction Exercises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CQL</a:t>
          </a:r>
          <a:endParaRPr lang="en-CA" dirty="0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9005D0ED-406F-47C3-AD4C-5318455D4EE3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Template-based</a:t>
          </a:r>
          <a:endParaRPr lang="en-CA" dirty="0"/>
        </a:p>
      </dgm:t>
    </dgm:pt>
    <dgm:pt modelId="{F998217D-8811-4FAB-8311-B5B31F26A862}" type="parTrans" cxnId="{64068F20-C793-4F70-AD3C-A55980E94F31}">
      <dgm:prSet/>
      <dgm:spPr/>
      <dgm:t>
        <a:bodyPr/>
        <a:lstStyle/>
        <a:p>
          <a:endParaRPr lang="en-CA"/>
        </a:p>
      </dgm:t>
    </dgm:pt>
    <dgm:pt modelId="{84FD2422-5F07-416C-9F21-C1D0E76213C8}" type="sibTrans" cxnId="{64068F20-C793-4F70-AD3C-A55980E94F31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7"/>
      <dgm:spPr/>
    </dgm:pt>
    <dgm:pt modelId="{BCD87F99-4E28-41E7-A30A-39AF0D0AA6C7}" type="pres">
      <dgm:prSet presAssocID="{1B5EB6CD-5828-4438-85A5-8EB0B4BE5381}" presName="childText" presStyleLbl="bgAcc1" presStyleIdx="0" presStyleCnt="7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7"/>
      <dgm:spPr/>
    </dgm:pt>
    <dgm:pt modelId="{548CF520-481D-4C87-8CD0-3DD8C9DE5282}" type="pres">
      <dgm:prSet presAssocID="{795F821A-69E9-4A29-B80B-67A34BAAB294}" presName="childText" presStyleLbl="bgAcc1" presStyleIdx="1" presStyleCnt="7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7"/>
      <dgm:spPr/>
    </dgm:pt>
    <dgm:pt modelId="{5796CA96-1690-4C5C-BD1C-1ED1B547D946}" type="pres">
      <dgm:prSet presAssocID="{AF7AB376-30B7-413E-9774-6A2228D606B7}" presName="childText" presStyleLbl="bgAcc1" presStyleIdx="2" presStyleCnt="7" custScaleX="319340">
        <dgm:presLayoutVars>
          <dgm:bulletEnabled val="1"/>
        </dgm:presLayoutVars>
      </dgm:prSet>
      <dgm:spPr/>
    </dgm:pt>
    <dgm:pt modelId="{9FDA60B8-2F73-463D-AF70-AA943F9E9588}" type="pres">
      <dgm:prSet presAssocID="{F998217D-8811-4FAB-8311-B5B31F26A862}" presName="Name13" presStyleLbl="parChTrans1D2" presStyleIdx="3" presStyleCnt="7"/>
      <dgm:spPr/>
    </dgm:pt>
    <dgm:pt modelId="{33C1260A-D680-4E1C-BA5E-0DD24B8B31DC}" type="pres">
      <dgm:prSet presAssocID="{9005D0ED-406F-47C3-AD4C-5318455D4EE3}" presName="childText" presStyleLbl="bgAcc1" presStyleIdx="3" presStyleCnt="7" custScaleX="318264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4" presStyleCnt="7"/>
      <dgm:spPr/>
    </dgm:pt>
    <dgm:pt modelId="{621704B2-FA22-4EE3-984E-858E5EAB6DE7}" type="pres">
      <dgm:prSet presAssocID="{E70E1DDA-4BDD-4261-B47E-1BF1803DBF57}" presName="childText" presStyleLbl="bgAcc1" presStyleIdx="4" presStyleCnt="7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5" presStyleCnt="7"/>
      <dgm:spPr/>
    </dgm:pt>
    <dgm:pt modelId="{19B03D98-AAAA-4D30-B7F6-7DD79414BBE3}" type="pres">
      <dgm:prSet presAssocID="{EC7B46D8-D650-4406-81A7-94E08AD7F265}" presName="childText" presStyleLbl="bgAcc1" presStyleIdx="5" presStyleCnt="7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6" presStyleCnt="7"/>
      <dgm:spPr/>
    </dgm:pt>
    <dgm:pt modelId="{30E969A7-3C44-469D-AE9B-C9DFCD9F079E}" type="pres">
      <dgm:prSet presAssocID="{F7804CF8-A785-466F-9482-3D191ABFD207}" presName="childText" presStyleLbl="bgAcc1" presStyleIdx="6" presStyleCnt="7" custScaleX="319340">
        <dgm:presLayoutVars>
          <dgm:bulletEnabled val="1"/>
        </dgm:presLayoutVars>
      </dgm:prSet>
      <dgm:spPr/>
    </dgm:pt>
  </dgm:ptLst>
  <dgm:cxnLst>
    <dgm:cxn modelId="{48DCFF08-D09D-4446-BD34-6B5C08CAFD68}" type="presOf" srcId="{9005D0ED-406F-47C3-AD4C-5318455D4EE3}" destId="{33C1260A-D680-4E1C-BA5E-0DD24B8B31DC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4068F20-C793-4F70-AD3C-A55980E94F31}" srcId="{9DF1CC27-E04C-4624-87AB-AA2BC35087D5}" destId="{9005D0ED-406F-47C3-AD4C-5318455D4EE3}" srcOrd="3" destOrd="0" parTransId="{F998217D-8811-4FAB-8311-B5B31F26A862}" sibTransId="{84FD2422-5F07-416C-9F21-C1D0E76213C8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6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4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FA6814A7-67AC-4828-8B6E-2C5900F5D4EC}" type="presOf" srcId="{F998217D-8811-4FAB-8311-B5B31F26A862}" destId="{9FDA60B8-2F73-463D-AF70-AA943F9E9588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5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34797726-E55C-41C4-8D68-0635B58F59AC}" type="presParOf" srcId="{7E1F6895-DF2C-4347-A034-6956F318B73D}" destId="{9FDA60B8-2F73-463D-AF70-AA943F9E9588}" srcOrd="6" destOrd="0" presId="urn:microsoft.com/office/officeart/2005/8/layout/hierarchy3"/>
    <dgm:cxn modelId="{1CE27672-4CD7-4D87-B609-2CC0339FCAA7}" type="presParOf" srcId="{7E1F6895-DF2C-4347-A034-6956F318B73D}" destId="{33C1260A-D680-4E1C-BA5E-0DD24B8B31DC}" srcOrd="7" destOrd="0" presId="urn:microsoft.com/office/officeart/2005/8/layout/hierarchy3"/>
    <dgm:cxn modelId="{52A267B1-4AD0-400B-A27D-E5050D90BF92}" type="presParOf" srcId="{7E1F6895-DF2C-4347-A034-6956F318B73D}" destId="{2895527E-CD92-40EB-B2D9-AD3C10336918}" srcOrd="8" destOrd="0" presId="urn:microsoft.com/office/officeart/2005/8/layout/hierarchy3"/>
    <dgm:cxn modelId="{675C2CA2-E254-4A02-A521-796970F5BEDB}" type="presParOf" srcId="{7E1F6895-DF2C-4347-A034-6956F318B73D}" destId="{621704B2-FA22-4EE3-984E-858E5EAB6DE7}" srcOrd="9" destOrd="0" presId="urn:microsoft.com/office/officeart/2005/8/layout/hierarchy3"/>
    <dgm:cxn modelId="{D9871EE0-C20B-45F5-B2E9-08C8E65C72C2}" type="presParOf" srcId="{7E1F6895-DF2C-4347-A034-6956F318B73D}" destId="{632A65B1-1993-44CC-A755-975CD42DCF59}" srcOrd="10" destOrd="0" presId="urn:microsoft.com/office/officeart/2005/8/layout/hierarchy3"/>
    <dgm:cxn modelId="{DAB4E300-9B56-4E70-8EA2-5A279EEFC6B9}" type="presParOf" srcId="{7E1F6895-DF2C-4347-A034-6956F318B73D}" destId="{19B03D98-AAAA-4D30-B7F6-7DD79414BBE3}" srcOrd="11" destOrd="0" presId="urn:microsoft.com/office/officeart/2005/8/layout/hierarchy3"/>
    <dgm:cxn modelId="{159C47FA-61C4-45A1-91C4-C66134849DAC}" type="presParOf" srcId="{7E1F6895-DF2C-4347-A034-6956F318B73D}" destId="{8E1030CD-02DB-4F6F-A18F-7AF9D8830B11}" srcOrd="12" destOrd="0" presId="urn:microsoft.com/office/officeart/2005/8/layout/hierarchy3"/>
    <dgm:cxn modelId="{13839D05-E643-4FF4-A509-EFADD64DB638}" type="presParOf" srcId="{7E1F6895-DF2C-4347-A034-6956F318B73D}" destId="{30E969A7-3C44-469D-AE9B-C9DFCD9F079E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Extraction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Extraction Overview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Observation-based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Definition-based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err="1"/>
            <a:t>StructureMap</a:t>
          </a:r>
          <a:r>
            <a:rPr lang="en-US" dirty="0"/>
            <a:t>-based</a:t>
          </a:r>
          <a:endParaRPr lang="en-CA" dirty="0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Extraction Exercises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 w="57150"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CQL</a:t>
          </a:r>
          <a:endParaRPr lang="en-CA" dirty="0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9005D0ED-406F-47C3-AD4C-5318455D4EE3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Template-based</a:t>
          </a:r>
          <a:endParaRPr lang="en-CA" dirty="0"/>
        </a:p>
      </dgm:t>
    </dgm:pt>
    <dgm:pt modelId="{F998217D-8811-4FAB-8311-B5B31F26A862}" type="parTrans" cxnId="{64068F20-C793-4F70-AD3C-A55980E94F31}">
      <dgm:prSet/>
      <dgm:spPr/>
      <dgm:t>
        <a:bodyPr/>
        <a:lstStyle/>
        <a:p>
          <a:endParaRPr lang="en-CA"/>
        </a:p>
      </dgm:t>
    </dgm:pt>
    <dgm:pt modelId="{84FD2422-5F07-416C-9F21-C1D0E76213C8}" type="sibTrans" cxnId="{64068F20-C793-4F70-AD3C-A55980E94F31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7"/>
      <dgm:spPr/>
    </dgm:pt>
    <dgm:pt modelId="{BCD87F99-4E28-41E7-A30A-39AF0D0AA6C7}" type="pres">
      <dgm:prSet presAssocID="{1B5EB6CD-5828-4438-85A5-8EB0B4BE5381}" presName="childText" presStyleLbl="bgAcc1" presStyleIdx="0" presStyleCnt="7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7"/>
      <dgm:spPr/>
    </dgm:pt>
    <dgm:pt modelId="{548CF520-481D-4C87-8CD0-3DD8C9DE5282}" type="pres">
      <dgm:prSet presAssocID="{795F821A-69E9-4A29-B80B-67A34BAAB294}" presName="childText" presStyleLbl="bgAcc1" presStyleIdx="1" presStyleCnt="7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7"/>
      <dgm:spPr/>
    </dgm:pt>
    <dgm:pt modelId="{5796CA96-1690-4C5C-BD1C-1ED1B547D946}" type="pres">
      <dgm:prSet presAssocID="{AF7AB376-30B7-413E-9774-6A2228D606B7}" presName="childText" presStyleLbl="bgAcc1" presStyleIdx="2" presStyleCnt="7" custScaleX="319340">
        <dgm:presLayoutVars>
          <dgm:bulletEnabled val="1"/>
        </dgm:presLayoutVars>
      </dgm:prSet>
      <dgm:spPr/>
    </dgm:pt>
    <dgm:pt modelId="{9FDA60B8-2F73-463D-AF70-AA943F9E9588}" type="pres">
      <dgm:prSet presAssocID="{F998217D-8811-4FAB-8311-B5B31F26A862}" presName="Name13" presStyleLbl="parChTrans1D2" presStyleIdx="3" presStyleCnt="7"/>
      <dgm:spPr/>
    </dgm:pt>
    <dgm:pt modelId="{33C1260A-D680-4E1C-BA5E-0DD24B8B31DC}" type="pres">
      <dgm:prSet presAssocID="{9005D0ED-406F-47C3-AD4C-5318455D4EE3}" presName="childText" presStyleLbl="bgAcc1" presStyleIdx="3" presStyleCnt="7" custScaleX="318264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4" presStyleCnt="7"/>
      <dgm:spPr/>
    </dgm:pt>
    <dgm:pt modelId="{621704B2-FA22-4EE3-984E-858E5EAB6DE7}" type="pres">
      <dgm:prSet presAssocID="{E70E1DDA-4BDD-4261-B47E-1BF1803DBF57}" presName="childText" presStyleLbl="bgAcc1" presStyleIdx="4" presStyleCnt="7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5" presStyleCnt="7"/>
      <dgm:spPr/>
    </dgm:pt>
    <dgm:pt modelId="{19B03D98-AAAA-4D30-B7F6-7DD79414BBE3}" type="pres">
      <dgm:prSet presAssocID="{EC7B46D8-D650-4406-81A7-94E08AD7F265}" presName="childText" presStyleLbl="bgAcc1" presStyleIdx="5" presStyleCnt="7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6" presStyleCnt="7"/>
      <dgm:spPr/>
    </dgm:pt>
    <dgm:pt modelId="{30E969A7-3C44-469D-AE9B-C9DFCD9F079E}" type="pres">
      <dgm:prSet presAssocID="{F7804CF8-A785-466F-9482-3D191ABFD207}" presName="childText" presStyleLbl="bgAcc1" presStyleIdx="6" presStyleCnt="7" custScaleX="319340">
        <dgm:presLayoutVars>
          <dgm:bulletEnabled val="1"/>
        </dgm:presLayoutVars>
      </dgm:prSet>
      <dgm:spPr/>
    </dgm:pt>
  </dgm:ptLst>
  <dgm:cxnLst>
    <dgm:cxn modelId="{48DCFF08-D09D-4446-BD34-6B5C08CAFD68}" type="presOf" srcId="{9005D0ED-406F-47C3-AD4C-5318455D4EE3}" destId="{33C1260A-D680-4E1C-BA5E-0DD24B8B31DC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4068F20-C793-4F70-AD3C-A55980E94F31}" srcId="{9DF1CC27-E04C-4624-87AB-AA2BC35087D5}" destId="{9005D0ED-406F-47C3-AD4C-5318455D4EE3}" srcOrd="3" destOrd="0" parTransId="{F998217D-8811-4FAB-8311-B5B31F26A862}" sibTransId="{84FD2422-5F07-416C-9F21-C1D0E76213C8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6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4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FA6814A7-67AC-4828-8B6E-2C5900F5D4EC}" type="presOf" srcId="{F998217D-8811-4FAB-8311-B5B31F26A862}" destId="{9FDA60B8-2F73-463D-AF70-AA943F9E9588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5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34797726-E55C-41C4-8D68-0635B58F59AC}" type="presParOf" srcId="{7E1F6895-DF2C-4347-A034-6956F318B73D}" destId="{9FDA60B8-2F73-463D-AF70-AA943F9E9588}" srcOrd="6" destOrd="0" presId="urn:microsoft.com/office/officeart/2005/8/layout/hierarchy3"/>
    <dgm:cxn modelId="{1CE27672-4CD7-4D87-B609-2CC0339FCAA7}" type="presParOf" srcId="{7E1F6895-DF2C-4347-A034-6956F318B73D}" destId="{33C1260A-D680-4E1C-BA5E-0DD24B8B31DC}" srcOrd="7" destOrd="0" presId="urn:microsoft.com/office/officeart/2005/8/layout/hierarchy3"/>
    <dgm:cxn modelId="{52A267B1-4AD0-400B-A27D-E5050D90BF92}" type="presParOf" srcId="{7E1F6895-DF2C-4347-A034-6956F318B73D}" destId="{2895527E-CD92-40EB-B2D9-AD3C10336918}" srcOrd="8" destOrd="0" presId="urn:microsoft.com/office/officeart/2005/8/layout/hierarchy3"/>
    <dgm:cxn modelId="{675C2CA2-E254-4A02-A521-796970F5BEDB}" type="presParOf" srcId="{7E1F6895-DF2C-4347-A034-6956F318B73D}" destId="{621704B2-FA22-4EE3-984E-858E5EAB6DE7}" srcOrd="9" destOrd="0" presId="urn:microsoft.com/office/officeart/2005/8/layout/hierarchy3"/>
    <dgm:cxn modelId="{D9871EE0-C20B-45F5-B2E9-08C8E65C72C2}" type="presParOf" srcId="{7E1F6895-DF2C-4347-A034-6956F318B73D}" destId="{632A65B1-1993-44CC-A755-975CD42DCF59}" srcOrd="10" destOrd="0" presId="urn:microsoft.com/office/officeart/2005/8/layout/hierarchy3"/>
    <dgm:cxn modelId="{DAB4E300-9B56-4E70-8EA2-5A279EEFC6B9}" type="presParOf" srcId="{7E1F6895-DF2C-4347-A034-6956F318B73D}" destId="{19B03D98-AAAA-4D30-B7F6-7DD79414BBE3}" srcOrd="11" destOrd="0" presId="urn:microsoft.com/office/officeart/2005/8/layout/hierarchy3"/>
    <dgm:cxn modelId="{159C47FA-61C4-45A1-91C4-C66134849DAC}" type="presParOf" srcId="{7E1F6895-DF2C-4347-A034-6956F318B73D}" destId="{8E1030CD-02DB-4F6F-A18F-7AF9D8830B11}" srcOrd="12" destOrd="0" presId="urn:microsoft.com/office/officeart/2005/8/layout/hierarchy3"/>
    <dgm:cxn modelId="{13839D05-E643-4FF4-A509-EFADD64DB638}" type="presParOf" srcId="{7E1F6895-DF2C-4347-A034-6956F318B73D}" destId="{30E969A7-3C44-469D-AE9B-C9DFCD9F079E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Extraction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Extraction Overview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Observation-based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Definition-based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err="1"/>
            <a:t>StructureMap</a:t>
          </a:r>
          <a:r>
            <a:rPr lang="en-US" dirty="0"/>
            <a:t>-based</a:t>
          </a:r>
          <a:endParaRPr lang="en-CA" dirty="0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>
        <a:ln w="57150"/>
      </dgm:spPr>
      <dgm:t>
        <a:bodyPr/>
        <a:lstStyle/>
        <a:p>
          <a:r>
            <a:rPr lang="en-US" dirty="0"/>
            <a:t>Extraction Exercises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CQL</a:t>
          </a:r>
          <a:endParaRPr lang="en-CA" dirty="0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9005D0ED-406F-47C3-AD4C-5318455D4EE3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Template-based</a:t>
          </a:r>
          <a:endParaRPr lang="en-CA" dirty="0"/>
        </a:p>
      </dgm:t>
    </dgm:pt>
    <dgm:pt modelId="{F998217D-8811-4FAB-8311-B5B31F26A862}" type="parTrans" cxnId="{64068F20-C793-4F70-AD3C-A55980E94F31}">
      <dgm:prSet/>
      <dgm:spPr/>
      <dgm:t>
        <a:bodyPr/>
        <a:lstStyle/>
        <a:p>
          <a:endParaRPr lang="en-CA"/>
        </a:p>
      </dgm:t>
    </dgm:pt>
    <dgm:pt modelId="{84FD2422-5F07-416C-9F21-C1D0E76213C8}" type="sibTrans" cxnId="{64068F20-C793-4F70-AD3C-A55980E94F31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7"/>
      <dgm:spPr/>
    </dgm:pt>
    <dgm:pt modelId="{BCD87F99-4E28-41E7-A30A-39AF0D0AA6C7}" type="pres">
      <dgm:prSet presAssocID="{1B5EB6CD-5828-4438-85A5-8EB0B4BE5381}" presName="childText" presStyleLbl="bgAcc1" presStyleIdx="0" presStyleCnt="7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7"/>
      <dgm:spPr/>
    </dgm:pt>
    <dgm:pt modelId="{548CF520-481D-4C87-8CD0-3DD8C9DE5282}" type="pres">
      <dgm:prSet presAssocID="{795F821A-69E9-4A29-B80B-67A34BAAB294}" presName="childText" presStyleLbl="bgAcc1" presStyleIdx="1" presStyleCnt="7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7"/>
      <dgm:spPr/>
    </dgm:pt>
    <dgm:pt modelId="{5796CA96-1690-4C5C-BD1C-1ED1B547D946}" type="pres">
      <dgm:prSet presAssocID="{AF7AB376-30B7-413E-9774-6A2228D606B7}" presName="childText" presStyleLbl="bgAcc1" presStyleIdx="2" presStyleCnt="7" custScaleX="319340">
        <dgm:presLayoutVars>
          <dgm:bulletEnabled val="1"/>
        </dgm:presLayoutVars>
      </dgm:prSet>
      <dgm:spPr/>
    </dgm:pt>
    <dgm:pt modelId="{9FDA60B8-2F73-463D-AF70-AA943F9E9588}" type="pres">
      <dgm:prSet presAssocID="{F998217D-8811-4FAB-8311-B5B31F26A862}" presName="Name13" presStyleLbl="parChTrans1D2" presStyleIdx="3" presStyleCnt="7"/>
      <dgm:spPr/>
    </dgm:pt>
    <dgm:pt modelId="{33C1260A-D680-4E1C-BA5E-0DD24B8B31DC}" type="pres">
      <dgm:prSet presAssocID="{9005D0ED-406F-47C3-AD4C-5318455D4EE3}" presName="childText" presStyleLbl="bgAcc1" presStyleIdx="3" presStyleCnt="7" custScaleX="318264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4" presStyleCnt="7"/>
      <dgm:spPr/>
    </dgm:pt>
    <dgm:pt modelId="{621704B2-FA22-4EE3-984E-858E5EAB6DE7}" type="pres">
      <dgm:prSet presAssocID="{E70E1DDA-4BDD-4261-B47E-1BF1803DBF57}" presName="childText" presStyleLbl="bgAcc1" presStyleIdx="4" presStyleCnt="7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5" presStyleCnt="7"/>
      <dgm:spPr/>
    </dgm:pt>
    <dgm:pt modelId="{19B03D98-AAAA-4D30-B7F6-7DD79414BBE3}" type="pres">
      <dgm:prSet presAssocID="{EC7B46D8-D650-4406-81A7-94E08AD7F265}" presName="childText" presStyleLbl="bgAcc1" presStyleIdx="5" presStyleCnt="7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6" presStyleCnt="7"/>
      <dgm:spPr/>
    </dgm:pt>
    <dgm:pt modelId="{30E969A7-3C44-469D-AE9B-C9DFCD9F079E}" type="pres">
      <dgm:prSet presAssocID="{F7804CF8-A785-466F-9482-3D191ABFD207}" presName="childText" presStyleLbl="bgAcc1" presStyleIdx="6" presStyleCnt="7" custScaleX="319340">
        <dgm:presLayoutVars>
          <dgm:bulletEnabled val="1"/>
        </dgm:presLayoutVars>
      </dgm:prSet>
      <dgm:spPr/>
    </dgm:pt>
  </dgm:ptLst>
  <dgm:cxnLst>
    <dgm:cxn modelId="{48DCFF08-D09D-4446-BD34-6B5C08CAFD68}" type="presOf" srcId="{9005D0ED-406F-47C3-AD4C-5318455D4EE3}" destId="{33C1260A-D680-4E1C-BA5E-0DD24B8B31DC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4068F20-C793-4F70-AD3C-A55980E94F31}" srcId="{9DF1CC27-E04C-4624-87AB-AA2BC35087D5}" destId="{9005D0ED-406F-47C3-AD4C-5318455D4EE3}" srcOrd="3" destOrd="0" parTransId="{F998217D-8811-4FAB-8311-B5B31F26A862}" sibTransId="{84FD2422-5F07-416C-9F21-C1D0E76213C8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6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4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FA6814A7-67AC-4828-8B6E-2C5900F5D4EC}" type="presOf" srcId="{F998217D-8811-4FAB-8311-B5B31F26A862}" destId="{9FDA60B8-2F73-463D-AF70-AA943F9E9588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5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34797726-E55C-41C4-8D68-0635B58F59AC}" type="presParOf" srcId="{7E1F6895-DF2C-4347-A034-6956F318B73D}" destId="{9FDA60B8-2F73-463D-AF70-AA943F9E9588}" srcOrd="6" destOrd="0" presId="urn:microsoft.com/office/officeart/2005/8/layout/hierarchy3"/>
    <dgm:cxn modelId="{1CE27672-4CD7-4D87-B609-2CC0339FCAA7}" type="presParOf" srcId="{7E1F6895-DF2C-4347-A034-6956F318B73D}" destId="{33C1260A-D680-4E1C-BA5E-0DD24B8B31DC}" srcOrd="7" destOrd="0" presId="urn:microsoft.com/office/officeart/2005/8/layout/hierarchy3"/>
    <dgm:cxn modelId="{52A267B1-4AD0-400B-A27D-E5050D90BF92}" type="presParOf" srcId="{7E1F6895-DF2C-4347-A034-6956F318B73D}" destId="{2895527E-CD92-40EB-B2D9-AD3C10336918}" srcOrd="8" destOrd="0" presId="urn:microsoft.com/office/officeart/2005/8/layout/hierarchy3"/>
    <dgm:cxn modelId="{675C2CA2-E254-4A02-A521-796970F5BEDB}" type="presParOf" srcId="{7E1F6895-DF2C-4347-A034-6956F318B73D}" destId="{621704B2-FA22-4EE3-984E-858E5EAB6DE7}" srcOrd="9" destOrd="0" presId="urn:microsoft.com/office/officeart/2005/8/layout/hierarchy3"/>
    <dgm:cxn modelId="{D9871EE0-C20B-45F5-B2E9-08C8E65C72C2}" type="presParOf" srcId="{7E1F6895-DF2C-4347-A034-6956F318B73D}" destId="{632A65B1-1993-44CC-A755-975CD42DCF59}" srcOrd="10" destOrd="0" presId="urn:microsoft.com/office/officeart/2005/8/layout/hierarchy3"/>
    <dgm:cxn modelId="{DAB4E300-9B56-4E70-8EA2-5A279EEFC6B9}" type="presParOf" srcId="{7E1F6895-DF2C-4347-A034-6956F318B73D}" destId="{19B03D98-AAAA-4D30-B7F6-7DD79414BBE3}" srcOrd="11" destOrd="0" presId="urn:microsoft.com/office/officeart/2005/8/layout/hierarchy3"/>
    <dgm:cxn modelId="{159C47FA-61C4-45A1-91C4-C66134849DAC}" type="presParOf" srcId="{7E1F6895-DF2C-4347-A034-6956F318B73D}" destId="{8E1030CD-02DB-4F6F-A18F-7AF9D8830B11}" srcOrd="12" destOrd="0" presId="urn:microsoft.com/office/officeart/2005/8/layout/hierarchy3"/>
    <dgm:cxn modelId="{13839D05-E643-4FF4-A509-EFADD64DB638}" type="presParOf" srcId="{7E1F6895-DF2C-4347-A034-6956F318B73D}" destId="{30E969A7-3C44-469D-AE9B-C9DFCD9F079E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774755" y="496"/>
          <a:ext cx="2057273" cy="416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SDC Extraction Outline</a:t>
          </a:r>
          <a:endParaRPr lang="en-CA" sz="1500" kern="1200" dirty="0"/>
        </a:p>
      </dsp:txBody>
      <dsp:txXfrm>
        <a:off x="1786960" y="12701"/>
        <a:ext cx="2032863" cy="392308"/>
      </dsp:txXfrm>
    </dsp:sp>
    <dsp:sp modelId="{680758B4-19DE-4819-8118-7E49A782BEB5}">
      <dsp:nvSpPr>
        <dsp:cNvPr id="0" name=""/>
        <dsp:cNvSpPr/>
      </dsp:nvSpPr>
      <dsp:spPr>
        <a:xfrm>
          <a:off x="1980483" y="417214"/>
          <a:ext cx="205727" cy="312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539"/>
              </a:lnTo>
              <a:lnTo>
                <a:pt x="205727" y="3125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186210" y="521394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Extraction Overview</a:t>
          </a:r>
          <a:endParaRPr lang="en-CA" sz="1700" kern="1200" dirty="0"/>
        </a:p>
      </dsp:txBody>
      <dsp:txXfrm>
        <a:off x="2198415" y="533599"/>
        <a:ext cx="2104789" cy="392308"/>
      </dsp:txXfrm>
    </dsp:sp>
    <dsp:sp modelId="{B9A7FB86-C3B8-4B16-AD79-53B68F7BF5C2}">
      <dsp:nvSpPr>
        <dsp:cNvPr id="0" name=""/>
        <dsp:cNvSpPr/>
      </dsp:nvSpPr>
      <dsp:spPr>
        <a:xfrm>
          <a:off x="1980483" y="417214"/>
          <a:ext cx="205727" cy="833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437"/>
              </a:lnTo>
              <a:lnTo>
                <a:pt x="205727" y="8334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186210" y="1042292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Observation-based</a:t>
          </a:r>
          <a:endParaRPr lang="en-CA" sz="1700" kern="1200" dirty="0"/>
        </a:p>
      </dsp:txBody>
      <dsp:txXfrm>
        <a:off x="2198415" y="1054497"/>
        <a:ext cx="2104789" cy="392308"/>
      </dsp:txXfrm>
    </dsp:sp>
    <dsp:sp modelId="{32D735CB-9379-4F55-854B-5BD021FCAE37}">
      <dsp:nvSpPr>
        <dsp:cNvPr id="0" name=""/>
        <dsp:cNvSpPr/>
      </dsp:nvSpPr>
      <dsp:spPr>
        <a:xfrm>
          <a:off x="1980483" y="417214"/>
          <a:ext cx="205727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205727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186210" y="1563191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Definition-based</a:t>
          </a:r>
          <a:endParaRPr lang="en-CA" sz="1700" kern="1200" dirty="0"/>
        </a:p>
      </dsp:txBody>
      <dsp:txXfrm>
        <a:off x="2198415" y="1575396"/>
        <a:ext cx="2104789" cy="392308"/>
      </dsp:txXfrm>
    </dsp:sp>
    <dsp:sp modelId="{9FDA60B8-2F73-463D-AF70-AA943F9E9588}">
      <dsp:nvSpPr>
        <dsp:cNvPr id="0" name=""/>
        <dsp:cNvSpPr/>
      </dsp:nvSpPr>
      <dsp:spPr>
        <a:xfrm>
          <a:off x="1980483" y="417214"/>
          <a:ext cx="205727" cy="187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234"/>
              </a:lnTo>
              <a:lnTo>
                <a:pt x="205727" y="18752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1260A-D680-4E1C-BA5E-0DD24B8B31DC}">
      <dsp:nvSpPr>
        <dsp:cNvPr id="0" name=""/>
        <dsp:cNvSpPr/>
      </dsp:nvSpPr>
      <dsp:spPr>
        <a:xfrm>
          <a:off x="2186210" y="2084089"/>
          <a:ext cx="2122025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Template-based</a:t>
          </a:r>
          <a:endParaRPr lang="en-CA" sz="1700" kern="1200" dirty="0"/>
        </a:p>
      </dsp:txBody>
      <dsp:txXfrm>
        <a:off x="2198415" y="2096294"/>
        <a:ext cx="2097615" cy="392308"/>
      </dsp:txXfrm>
    </dsp:sp>
    <dsp:sp modelId="{2895527E-CD92-40EB-B2D9-AD3C10336918}">
      <dsp:nvSpPr>
        <dsp:cNvPr id="0" name=""/>
        <dsp:cNvSpPr/>
      </dsp:nvSpPr>
      <dsp:spPr>
        <a:xfrm>
          <a:off x="1980483" y="417214"/>
          <a:ext cx="205727" cy="2396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132"/>
              </a:lnTo>
              <a:lnTo>
                <a:pt x="205727" y="23961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186210" y="2604988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StructureMap</a:t>
          </a:r>
          <a:r>
            <a:rPr lang="en-US" sz="1700" kern="1200" dirty="0"/>
            <a:t>-based</a:t>
          </a:r>
          <a:endParaRPr lang="en-CA" sz="1700" kern="1200" dirty="0"/>
        </a:p>
      </dsp:txBody>
      <dsp:txXfrm>
        <a:off x="2198415" y="2617193"/>
        <a:ext cx="2104789" cy="392308"/>
      </dsp:txXfrm>
    </dsp:sp>
    <dsp:sp modelId="{632A65B1-1993-44CC-A755-975CD42DCF59}">
      <dsp:nvSpPr>
        <dsp:cNvPr id="0" name=""/>
        <dsp:cNvSpPr/>
      </dsp:nvSpPr>
      <dsp:spPr>
        <a:xfrm>
          <a:off x="1980483" y="417214"/>
          <a:ext cx="205727" cy="291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031"/>
              </a:lnTo>
              <a:lnTo>
                <a:pt x="205727" y="2917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186210" y="3125886"/>
          <a:ext cx="2135033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CQL</a:t>
          </a:r>
          <a:endParaRPr lang="en-CA" sz="1700" kern="1200" dirty="0"/>
        </a:p>
      </dsp:txBody>
      <dsp:txXfrm>
        <a:off x="2198415" y="3138091"/>
        <a:ext cx="2110623" cy="392308"/>
      </dsp:txXfrm>
    </dsp:sp>
    <dsp:sp modelId="{8E1030CD-02DB-4F6F-A18F-7AF9D8830B11}">
      <dsp:nvSpPr>
        <dsp:cNvPr id="0" name=""/>
        <dsp:cNvSpPr/>
      </dsp:nvSpPr>
      <dsp:spPr>
        <a:xfrm>
          <a:off x="1980483" y="417214"/>
          <a:ext cx="205727" cy="3437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929"/>
              </a:lnTo>
              <a:lnTo>
                <a:pt x="205727" y="3437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186210" y="3646785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Extraction Exercises</a:t>
          </a:r>
          <a:endParaRPr lang="en-CA" sz="1700" kern="1200" dirty="0"/>
        </a:p>
      </dsp:txBody>
      <dsp:txXfrm>
        <a:off x="2198415" y="3658990"/>
        <a:ext cx="2104789" cy="392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774755" y="496"/>
          <a:ext cx="2057273" cy="416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SDC Extraction Outline</a:t>
          </a:r>
          <a:endParaRPr lang="en-CA" sz="1500" kern="1200" dirty="0"/>
        </a:p>
      </dsp:txBody>
      <dsp:txXfrm>
        <a:off x="1786960" y="12701"/>
        <a:ext cx="2032863" cy="392308"/>
      </dsp:txXfrm>
    </dsp:sp>
    <dsp:sp modelId="{680758B4-19DE-4819-8118-7E49A782BEB5}">
      <dsp:nvSpPr>
        <dsp:cNvPr id="0" name=""/>
        <dsp:cNvSpPr/>
      </dsp:nvSpPr>
      <dsp:spPr>
        <a:xfrm>
          <a:off x="1980483" y="417214"/>
          <a:ext cx="205727" cy="312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539"/>
              </a:lnTo>
              <a:lnTo>
                <a:pt x="205727" y="3125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186210" y="521394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Extraction Overview</a:t>
          </a:r>
          <a:endParaRPr lang="en-CA" sz="1700" kern="1200" dirty="0"/>
        </a:p>
      </dsp:txBody>
      <dsp:txXfrm>
        <a:off x="2198415" y="533599"/>
        <a:ext cx="2104789" cy="392308"/>
      </dsp:txXfrm>
    </dsp:sp>
    <dsp:sp modelId="{B9A7FB86-C3B8-4B16-AD79-53B68F7BF5C2}">
      <dsp:nvSpPr>
        <dsp:cNvPr id="0" name=""/>
        <dsp:cNvSpPr/>
      </dsp:nvSpPr>
      <dsp:spPr>
        <a:xfrm>
          <a:off x="1980483" y="417214"/>
          <a:ext cx="205727" cy="833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437"/>
              </a:lnTo>
              <a:lnTo>
                <a:pt x="205727" y="8334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186210" y="1042292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Observation-based</a:t>
          </a:r>
          <a:endParaRPr lang="en-CA" sz="1700" kern="1200" dirty="0"/>
        </a:p>
      </dsp:txBody>
      <dsp:txXfrm>
        <a:off x="2198415" y="1054497"/>
        <a:ext cx="2104789" cy="392308"/>
      </dsp:txXfrm>
    </dsp:sp>
    <dsp:sp modelId="{32D735CB-9379-4F55-854B-5BD021FCAE37}">
      <dsp:nvSpPr>
        <dsp:cNvPr id="0" name=""/>
        <dsp:cNvSpPr/>
      </dsp:nvSpPr>
      <dsp:spPr>
        <a:xfrm>
          <a:off x="1980483" y="417214"/>
          <a:ext cx="205727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205727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186210" y="1563191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Definition-based</a:t>
          </a:r>
          <a:endParaRPr lang="en-CA" sz="1700" kern="1200" dirty="0"/>
        </a:p>
      </dsp:txBody>
      <dsp:txXfrm>
        <a:off x="2198415" y="1575396"/>
        <a:ext cx="2104789" cy="392308"/>
      </dsp:txXfrm>
    </dsp:sp>
    <dsp:sp modelId="{9FDA60B8-2F73-463D-AF70-AA943F9E9588}">
      <dsp:nvSpPr>
        <dsp:cNvPr id="0" name=""/>
        <dsp:cNvSpPr/>
      </dsp:nvSpPr>
      <dsp:spPr>
        <a:xfrm>
          <a:off x="1980483" y="417214"/>
          <a:ext cx="205727" cy="187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234"/>
              </a:lnTo>
              <a:lnTo>
                <a:pt x="205727" y="18752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1260A-D680-4E1C-BA5E-0DD24B8B31DC}">
      <dsp:nvSpPr>
        <dsp:cNvPr id="0" name=""/>
        <dsp:cNvSpPr/>
      </dsp:nvSpPr>
      <dsp:spPr>
        <a:xfrm>
          <a:off x="2186210" y="2084089"/>
          <a:ext cx="2122025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Template-based</a:t>
          </a:r>
          <a:endParaRPr lang="en-CA" sz="1700" kern="1200" dirty="0"/>
        </a:p>
      </dsp:txBody>
      <dsp:txXfrm>
        <a:off x="2198415" y="2096294"/>
        <a:ext cx="2097615" cy="392308"/>
      </dsp:txXfrm>
    </dsp:sp>
    <dsp:sp modelId="{2895527E-CD92-40EB-B2D9-AD3C10336918}">
      <dsp:nvSpPr>
        <dsp:cNvPr id="0" name=""/>
        <dsp:cNvSpPr/>
      </dsp:nvSpPr>
      <dsp:spPr>
        <a:xfrm>
          <a:off x="1980483" y="417214"/>
          <a:ext cx="205727" cy="2396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132"/>
              </a:lnTo>
              <a:lnTo>
                <a:pt x="205727" y="23961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186210" y="2604988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StructureMap</a:t>
          </a:r>
          <a:r>
            <a:rPr lang="en-US" sz="1700" kern="1200" dirty="0"/>
            <a:t>-based</a:t>
          </a:r>
          <a:endParaRPr lang="en-CA" sz="1700" kern="1200" dirty="0"/>
        </a:p>
      </dsp:txBody>
      <dsp:txXfrm>
        <a:off x="2198415" y="2617193"/>
        <a:ext cx="2104789" cy="392308"/>
      </dsp:txXfrm>
    </dsp:sp>
    <dsp:sp modelId="{632A65B1-1993-44CC-A755-975CD42DCF59}">
      <dsp:nvSpPr>
        <dsp:cNvPr id="0" name=""/>
        <dsp:cNvSpPr/>
      </dsp:nvSpPr>
      <dsp:spPr>
        <a:xfrm>
          <a:off x="1980483" y="417214"/>
          <a:ext cx="205727" cy="291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031"/>
              </a:lnTo>
              <a:lnTo>
                <a:pt x="205727" y="2917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186210" y="3125886"/>
          <a:ext cx="2135033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CQL</a:t>
          </a:r>
          <a:endParaRPr lang="en-CA" sz="1700" kern="1200" dirty="0"/>
        </a:p>
      </dsp:txBody>
      <dsp:txXfrm>
        <a:off x="2198415" y="3138091"/>
        <a:ext cx="2110623" cy="392308"/>
      </dsp:txXfrm>
    </dsp:sp>
    <dsp:sp modelId="{8E1030CD-02DB-4F6F-A18F-7AF9D8830B11}">
      <dsp:nvSpPr>
        <dsp:cNvPr id="0" name=""/>
        <dsp:cNvSpPr/>
      </dsp:nvSpPr>
      <dsp:spPr>
        <a:xfrm>
          <a:off x="1980483" y="417214"/>
          <a:ext cx="205727" cy="3437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929"/>
              </a:lnTo>
              <a:lnTo>
                <a:pt x="205727" y="3437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186210" y="3646785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Extraction Exercises</a:t>
          </a:r>
          <a:endParaRPr lang="en-CA" sz="1700" kern="1200" dirty="0"/>
        </a:p>
      </dsp:txBody>
      <dsp:txXfrm>
        <a:off x="2198415" y="3658990"/>
        <a:ext cx="2104789" cy="3923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774755" y="496"/>
          <a:ext cx="2057273" cy="416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SDC Extraction Outline</a:t>
          </a:r>
          <a:endParaRPr lang="en-CA" sz="1500" kern="1200" dirty="0"/>
        </a:p>
      </dsp:txBody>
      <dsp:txXfrm>
        <a:off x="1786960" y="12701"/>
        <a:ext cx="2032863" cy="392308"/>
      </dsp:txXfrm>
    </dsp:sp>
    <dsp:sp modelId="{680758B4-19DE-4819-8118-7E49A782BEB5}">
      <dsp:nvSpPr>
        <dsp:cNvPr id="0" name=""/>
        <dsp:cNvSpPr/>
      </dsp:nvSpPr>
      <dsp:spPr>
        <a:xfrm>
          <a:off x="1980483" y="417214"/>
          <a:ext cx="205727" cy="312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539"/>
              </a:lnTo>
              <a:lnTo>
                <a:pt x="205727" y="3125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186210" y="521394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Extraction Overview</a:t>
          </a:r>
          <a:endParaRPr lang="en-CA" sz="1700" kern="1200" dirty="0"/>
        </a:p>
      </dsp:txBody>
      <dsp:txXfrm>
        <a:off x="2198415" y="533599"/>
        <a:ext cx="2104789" cy="392308"/>
      </dsp:txXfrm>
    </dsp:sp>
    <dsp:sp modelId="{B9A7FB86-C3B8-4B16-AD79-53B68F7BF5C2}">
      <dsp:nvSpPr>
        <dsp:cNvPr id="0" name=""/>
        <dsp:cNvSpPr/>
      </dsp:nvSpPr>
      <dsp:spPr>
        <a:xfrm>
          <a:off x="1980483" y="417214"/>
          <a:ext cx="205727" cy="833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437"/>
              </a:lnTo>
              <a:lnTo>
                <a:pt x="205727" y="8334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186210" y="1042292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Observation-based</a:t>
          </a:r>
          <a:endParaRPr lang="en-CA" sz="1700" kern="1200" dirty="0"/>
        </a:p>
      </dsp:txBody>
      <dsp:txXfrm>
        <a:off x="2198415" y="1054497"/>
        <a:ext cx="2104789" cy="392308"/>
      </dsp:txXfrm>
    </dsp:sp>
    <dsp:sp modelId="{32D735CB-9379-4F55-854B-5BD021FCAE37}">
      <dsp:nvSpPr>
        <dsp:cNvPr id="0" name=""/>
        <dsp:cNvSpPr/>
      </dsp:nvSpPr>
      <dsp:spPr>
        <a:xfrm>
          <a:off x="1980483" y="417214"/>
          <a:ext cx="205727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205727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186210" y="1563191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Definition-based</a:t>
          </a:r>
          <a:endParaRPr lang="en-CA" sz="1700" kern="1200" dirty="0"/>
        </a:p>
      </dsp:txBody>
      <dsp:txXfrm>
        <a:off x="2198415" y="1575396"/>
        <a:ext cx="2104789" cy="392308"/>
      </dsp:txXfrm>
    </dsp:sp>
    <dsp:sp modelId="{9FDA60B8-2F73-463D-AF70-AA943F9E9588}">
      <dsp:nvSpPr>
        <dsp:cNvPr id="0" name=""/>
        <dsp:cNvSpPr/>
      </dsp:nvSpPr>
      <dsp:spPr>
        <a:xfrm>
          <a:off x="1980483" y="417214"/>
          <a:ext cx="205727" cy="187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234"/>
              </a:lnTo>
              <a:lnTo>
                <a:pt x="205727" y="18752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1260A-D680-4E1C-BA5E-0DD24B8B31DC}">
      <dsp:nvSpPr>
        <dsp:cNvPr id="0" name=""/>
        <dsp:cNvSpPr/>
      </dsp:nvSpPr>
      <dsp:spPr>
        <a:xfrm>
          <a:off x="2186210" y="2084089"/>
          <a:ext cx="2122025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Template-based</a:t>
          </a:r>
          <a:endParaRPr lang="en-CA" sz="1700" kern="1200" dirty="0"/>
        </a:p>
      </dsp:txBody>
      <dsp:txXfrm>
        <a:off x="2198415" y="2096294"/>
        <a:ext cx="2097615" cy="392308"/>
      </dsp:txXfrm>
    </dsp:sp>
    <dsp:sp modelId="{2895527E-CD92-40EB-B2D9-AD3C10336918}">
      <dsp:nvSpPr>
        <dsp:cNvPr id="0" name=""/>
        <dsp:cNvSpPr/>
      </dsp:nvSpPr>
      <dsp:spPr>
        <a:xfrm>
          <a:off x="1980483" y="417214"/>
          <a:ext cx="205727" cy="2396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132"/>
              </a:lnTo>
              <a:lnTo>
                <a:pt x="205727" y="23961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186210" y="2604988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StructureMap</a:t>
          </a:r>
          <a:r>
            <a:rPr lang="en-US" sz="1700" kern="1200" dirty="0"/>
            <a:t>-based</a:t>
          </a:r>
          <a:endParaRPr lang="en-CA" sz="1700" kern="1200" dirty="0"/>
        </a:p>
      </dsp:txBody>
      <dsp:txXfrm>
        <a:off x="2198415" y="2617193"/>
        <a:ext cx="2104789" cy="392308"/>
      </dsp:txXfrm>
    </dsp:sp>
    <dsp:sp modelId="{632A65B1-1993-44CC-A755-975CD42DCF59}">
      <dsp:nvSpPr>
        <dsp:cNvPr id="0" name=""/>
        <dsp:cNvSpPr/>
      </dsp:nvSpPr>
      <dsp:spPr>
        <a:xfrm>
          <a:off x="1980483" y="417214"/>
          <a:ext cx="205727" cy="291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031"/>
              </a:lnTo>
              <a:lnTo>
                <a:pt x="205727" y="2917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186210" y="3125886"/>
          <a:ext cx="2135033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CQL</a:t>
          </a:r>
          <a:endParaRPr lang="en-CA" sz="1700" kern="1200" dirty="0"/>
        </a:p>
      </dsp:txBody>
      <dsp:txXfrm>
        <a:off x="2198415" y="3138091"/>
        <a:ext cx="2110623" cy="392308"/>
      </dsp:txXfrm>
    </dsp:sp>
    <dsp:sp modelId="{8E1030CD-02DB-4F6F-A18F-7AF9D8830B11}">
      <dsp:nvSpPr>
        <dsp:cNvPr id="0" name=""/>
        <dsp:cNvSpPr/>
      </dsp:nvSpPr>
      <dsp:spPr>
        <a:xfrm>
          <a:off x="1980483" y="417214"/>
          <a:ext cx="205727" cy="3437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929"/>
              </a:lnTo>
              <a:lnTo>
                <a:pt x="205727" y="3437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186210" y="3646785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Extraction Exercises</a:t>
          </a:r>
          <a:endParaRPr lang="en-CA" sz="1700" kern="1200" dirty="0"/>
        </a:p>
      </dsp:txBody>
      <dsp:txXfrm>
        <a:off x="2198415" y="3658990"/>
        <a:ext cx="2104789" cy="3923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774755" y="496"/>
          <a:ext cx="2057273" cy="416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SDC Extraction Outline</a:t>
          </a:r>
          <a:endParaRPr lang="en-CA" sz="1500" kern="1200" dirty="0"/>
        </a:p>
      </dsp:txBody>
      <dsp:txXfrm>
        <a:off x="1786960" y="12701"/>
        <a:ext cx="2032863" cy="392308"/>
      </dsp:txXfrm>
    </dsp:sp>
    <dsp:sp modelId="{680758B4-19DE-4819-8118-7E49A782BEB5}">
      <dsp:nvSpPr>
        <dsp:cNvPr id="0" name=""/>
        <dsp:cNvSpPr/>
      </dsp:nvSpPr>
      <dsp:spPr>
        <a:xfrm>
          <a:off x="1980483" y="417214"/>
          <a:ext cx="205727" cy="312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539"/>
              </a:lnTo>
              <a:lnTo>
                <a:pt x="205727" y="3125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186210" y="521394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Extraction Overview</a:t>
          </a:r>
          <a:endParaRPr lang="en-CA" sz="1700" kern="1200" dirty="0"/>
        </a:p>
      </dsp:txBody>
      <dsp:txXfrm>
        <a:off x="2198415" y="533599"/>
        <a:ext cx="2104789" cy="392308"/>
      </dsp:txXfrm>
    </dsp:sp>
    <dsp:sp modelId="{B9A7FB86-C3B8-4B16-AD79-53B68F7BF5C2}">
      <dsp:nvSpPr>
        <dsp:cNvPr id="0" name=""/>
        <dsp:cNvSpPr/>
      </dsp:nvSpPr>
      <dsp:spPr>
        <a:xfrm>
          <a:off x="1980483" y="417214"/>
          <a:ext cx="205727" cy="833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437"/>
              </a:lnTo>
              <a:lnTo>
                <a:pt x="205727" y="8334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186210" y="1042292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Observation-based</a:t>
          </a:r>
          <a:endParaRPr lang="en-CA" sz="1700" kern="1200" dirty="0"/>
        </a:p>
      </dsp:txBody>
      <dsp:txXfrm>
        <a:off x="2198415" y="1054497"/>
        <a:ext cx="2104789" cy="392308"/>
      </dsp:txXfrm>
    </dsp:sp>
    <dsp:sp modelId="{32D735CB-9379-4F55-854B-5BD021FCAE37}">
      <dsp:nvSpPr>
        <dsp:cNvPr id="0" name=""/>
        <dsp:cNvSpPr/>
      </dsp:nvSpPr>
      <dsp:spPr>
        <a:xfrm>
          <a:off x="1980483" y="417214"/>
          <a:ext cx="205727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205727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186210" y="1563191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Definition-based</a:t>
          </a:r>
          <a:endParaRPr lang="en-CA" sz="1700" kern="1200" dirty="0"/>
        </a:p>
      </dsp:txBody>
      <dsp:txXfrm>
        <a:off x="2198415" y="1575396"/>
        <a:ext cx="2104789" cy="392308"/>
      </dsp:txXfrm>
    </dsp:sp>
    <dsp:sp modelId="{9FDA60B8-2F73-463D-AF70-AA943F9E9588}">
      <dsp:nvSpPr>
        <dsp:cNvPr id="0" name=""/>
        <dsp:cNvSpPr/>
      </dsp:nvSpPr>
      <dsp:spPr>
        <a:xfrm>
          <a:off x="1980483" y="417214"/>
          <a:ext cx="205727" cy="187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234"/>
              </a:lnTo>
              <a:lnTo>
                <a:pt x="205727" y="18752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1260A-D680-4E1C-BA5E-0DD24B8B31DC}">
      <dsp:nvSpPr>
        <dsp:cNvPr id="0" name=""/>
        <dsp:cNvSpPr/>
      </dsp:nvSpPr>
      <dsp:spPr>
        <a:xfrm>
          <a:off x="2186210" y="2084089"/>
          <a:ext cx="2122025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Template-based</a:t>
          </a:r>
          <a:endParaRPr lang="en-CA" sz="1700" kern="1200" dirty="0"/>
        </a:p>
      </dsp:txBody>
      <dsp:txXfrm>
        <a:off x="2198415" y="2096294"/>
        <a:ext cx="2097615" cy="392308"/>
      </dsp:txXfrm>
    </dsp:sp>
    <dsp:sp modelId="{2895527E-CD92-40EB-B2D9-AD3C10336918}">
      <dsp:nvSpPr>
        <dsp:cNvPr id="0" name=""/>
        <dsp:cNvSpPr/>
      </dsp:nvSpPr>
      <dsp:spPr>
        <a:xfrm>
          <a:off x="1980483" y="417214"/>
          <a:ext cx="205727" cy="2396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132"/>
              </a:lnTo>
              <a:lnTo>
                <a:pt x="205727" y="23961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186210" y="2604988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StructureMap</a:t>
          </a:r>
          <a:r>
            <a:rPr lang="en-US" sz="1700" kern="1200" dirty="0"/>
            <a:t>-based</a:t>
          </a:r>
          <a:endParaRPr lang="en-CA" sz="1700" kern="1200" dirty="0"/>
        </a:p>
      </dsp:txBody>
      <dsp:txXfrm>
        <a:off x="2198415" y="2617193"/>
        <a:ext cx="2104789" cy="392308"/>
      </dsp:txXfrm>
    </dsp:sp>
    <dsp:sp modelId="{632A65B1-1993-44CC-A755-975CD42DCF59}">
      <dsp:nvSpPr>
        <dsp:cNvPr id="0" name=""/>
        <dsp:cNvSpPr/>
      </dsp:nvSpPr>
      <dsp:spPr>
        <a:xfrm>
          <a:off x="1980483" y="417214"/>
          <a:ext cx="205727" cy="291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031"/>
              </a:lnTo>
              <a:lnTo>
                <a:pt x="205727" y="2917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186210" y="3125886"/>
          <a:ext cx="2135033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CQL</a:t>
          </a:r>
          <a:endParaRPr lang="en-CA" sz="1700" kern="1200" dirty="0"/>
        </a:p>
      </dsp:txBody>
      <dsp:txXfrm>
        <a:off x="2198415" y="3138091"/>
        <a:ext cx="2110623" cy="392308"/>
      </dsp:txXfrm>
    </dsp:sp>
    <dsp:sp modelId="{8E1030CD-02DB-4F6F-A18F-7AF9D8830B11}">
      <dsp:nvSpPr>
        <dsp:cNvPr id="0" name=""/>
        <dsp:cNvSpPr/>
      </dsp:nvSpPr>
      <dsp:spPr>
        <a:xfrm>
          <a:off x="1980483" y="417214"/>
          <a:ext cx="205727" cy="3437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929"/>
              </a:lnTo>
              <a:lnTo>
                <a:pt x="205727" y="3437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186210" y="3646785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Extraction Exercises</a:t>
          </a:r>
          <a:endParaRPr lang="en-CA" sz="1700" kern="1200" dirty="0"/>
        </a:p>
      </dsp:txBody>
      <dsp:txXfrm>
        <a:off x="2198415" y="3658990"/>
        <a:ext cx="2104789" cy="3923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774755" y="496"/>
          <a:ext cx="2057273" cy="416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SDC Extraction Outline</a:t>
          </a:r>
          <a:endParaRPr lang="en-CA" sz="1500" kern="1200" dirty="0"/>
        </a:p>
      </dsp:txBody>
      <dsp:txXfrm>
        <a:off x="1786960" y="12701"/>
        <a:ext cx="2032863" cy="392308"/>
      </dsp:txXfrm>
    </dsp:sp>
    <dsp:sp modelId="{680758B4-19DE-4819-8118-7E49A782BEB5}">
      <dsp:nvSpPr>
        <dsp:cNvPr id="0" name=""/>
        <dsp:cNvSpPr/>
      </dsp:nvSpPr>
      <dsp:spPr>
        <a:xfrm>
          <a:off x="1980483" y="417214"/>
          <a:ext cx="205727" cy="312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539"/>
              </a:lnTo>
              <a:lnTo>
                <a:pt x="205727" y="3125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186210" y="521394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Extraction Overview</a:t>
          </a:r>
          <a:endParaRPr lang="en-CA" sz="1700" kern="1200" dirty="0"/>
        </a:p>
      </dsp:txBody>
      <dsp:txXfrm>
        <a:off x="2198415" y="533599"/>
        <a:ext cx="2104789" cy="392308"/>
      </dsp:txXfrm>
    </dsp:sp>
    <dsp:sp modelId="{B9A7FB86-C3B8-4B16-AD79-53B68F7BF5C2}">
      <dsp:nvSpPr>
        <dsp:cNvPr id="0" name=""/>
        <dsp:cNvSpPr/>
      </dsp:nvSpPr>
      <dsp:spPr>
        <a:xfrm>
          <a:off x="1980483" y="417214"/>
          <a:ext cx="205727" cy="833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437"/>
              </a:lnTo>
              <a:lnTo>
                <a:pt x="205727" y="8334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186210" y="1042292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Observation-based</a:t>
          </a:r>
          <a:endParaRPr lang="en-CA" sz="1700" kern="1200" dirty="0"/>
        </a:p>
      </dsp:txBody>
      <dsp:txXfrm>
        <a:off x="2198415" y="1054497"/>
        <a:ext cx="2104789" cy="392308"/>
      </dsp:txXfrm>
    </dsp:sp>
    <dsp:sp modelId="{32D735CB-9379-4F55-854B-5BD021FCAE37}">
      <dsp:nvSpPr>
        <dsp:cNvPr id="0" name=""/>
        <dsp:cNvSpPr/>
      </dsp:nvSpPr>
      <dsp:spPr>
        <a:xfrm>
          <a:off x="1980483" y="417214"/>
          <a:ext cx="205727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205727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186210" y="1563191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Definition-based</a:t>
          </a:r>
          <a:endParaRPr lang="en-CA" sz="1700" kern="1200" dirty="0"/>
        </a:p>
      </dsp:txBody>
      <dsp:txXfrm>
        <a:off x="2198415" y="1575396"/>
        <a:ext cx="2104789" cy="392308"/>
      </dsp:txXfrm>
    </dsp:sp>
    <dsp:sp modelId="{9FDA60B8-2F73-463D-AF70-AA943F9E9588}">
      <dsp:nvSpPr>
        <dsp:cNvPr id="0" name=""/>
        <dsp:cNvSpPr/>
      </dsp:nvSpPr>
      <dsp:spPr>
        <a:xfrm>
          <a:off x="1980483" y="417214"/>
          <a:ext cx="205727" cy="187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234"/>
              </a:lnTo>
              <a:lnTo>
                <a:pt x="205727" y="18752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1260A-D680-4E1C-BA5E-0DD24B8B31DC}">
      <dsp:nvSpPr>
        <dsp:cNvPr id="0" name=""/>
        <dsp:cNvSpPr/>
      </dsp:nvSpPr>
      <dsp:spPr>
        <a:xfrm>
          <a:off x="2186210" y="2084089"/>
          <a:ext cx="2122025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Template-based</a:t>
          </a:r>
          <a:endParaRPr lang="en-CA" sz="1700" kern="1200" dirty="0"/>
        </a:p>
      </dsp:txBody>
      <dsp:txXfrm>
        <a:off x="2198415" y="2096294"/>
        <a:ext cx="2097615" cy="392308"/>
      </dsp:txXfrm>
    </dsp:sp>
    <dsp:sp modelId="{2895527E-CD92-40EB-B2D9-AD3C10336918}">
      <dsp:nvSpPr>
        <dsp:cNvPr id="0" name=""/>
        <dsp:cNvSpPr/>
      </dsp:nvSpPr>
      <dsp:spPr>
        <a:xfrm>
          <a:off x="1980483" y="417214"/>
          <a:ext cx="205727" cy="2396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132"/>
              </a:lnTo>
              <a:lnTo>
                <a:pt x="205727" y="23961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186210" y="2604988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StructureMap</a:t>
          </a:r>
          <a:r>
            <a:rPr lang="en-US" sz="1700" kern="1200" dirty="0"/>
            <a:t>-based</a:t>
          </a:r>
          <a:endParaRPr lang="en-CA" sz="1700" kern="1200" dirty="0"/>
        </a:p>
      </dsp:txBody>
      <dsp:txXfrm>
        <a:off x="2198415" y="2617193"/>
        <a:ext cx="2104789" cy="392308"/>
      </dsp:txXfrm>
    </dsp:sp>
    <dsp:sp modelId="{632A65B1-1993-44CC-A755-975CD42DCF59}">
      <dsp:nvSpPr>
        <dsp:cNvPr id="0" name=""/>
        <dsp:cNvSpPr/>
      </dsp:nvSpPr>
      <dsp:spPr>
        <a:xfrm>
          <a:off x="1980483" y="417214"/>
          <a:ext cx="205727" cy="291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031"/>
              </a:lnTo>
              <a:lnTo>
                <a:pt x="205727" y="2917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186210" y="3125886"/>
          <a:ext cx="2135033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CQL</a:t>
          </a:r>
          <a:endParaRPr lang="en-CA" sz="1700" kern="1200" dirty="0"/>
        </a:p>
      </dsp:txBody>
      <dsp:txXfrm>
        <a:off x="2198415" y="3138091"/>
        <a:ext cx="2110623" cy="392308"/>
      </dsp:txXfrm>
    </dsp:sp>
    <dsp:sp modelId="{8E1030CD-02DB-4F6F-A18F-7AF9D8830B11}">
      <dsp:nvSpPr>
        <dsp:cNvPr id="0" name=""/>
        <dsp:cNvSpPr/>
      </dsp:nvSpPr>
      <dsp:spPr>
        <a:xfrm>
          <a:off x="1980483" y="417214"/>
          <a:ext cx="205727" cy="3437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929"/>
              </a:lnTo>
              <a:lnTo>
                <a:pt x="205727" y="3437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186210" y="3646785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Extraction Exercises</a:t>
          </a:r>
          <a:endParaRPr lang="en-CA" sz="1700" kern="1200" dirty="0"/>
        </a:p>
      </dsp:txBody>
      <dsp:txXfrm>
        <a:off x="2198415" y="3658990"/>
        <a:ext cx="2104789" cy="3923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774755" y="496"/>
          <a:ext cx="2057273" cy="416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SDC Extraction Outline</a:t>
          </a:r>
          <a:endParaRPr lang="en-CA" sz="1500" kern="1200" dirty="0"/>
        </a:p>
      </dsp:txBody>
      <dsp:txXfrm>
        <a:off x="1786960" y="12701"/>
        <a:ext cx="2032863" cy="392308"/>
      </dsp:txXfrm>
    </dsp:sp>
    <dsp:sp modelId="{680758B4-19DE-4819-8118-7E49A782BEB5}">
      <dsp:nvSpPr>
        <dsp:cNvPr id="0" name=""/>
        <dsp:cNvSpPr/>
      </dsp:nvSpPr>
      <dsp:spPr>
        <a:xfrm>
          <a:off x="1980483" y="417214"/>
          <a:ext cx="205727" cy="312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539"/>
              </a:lnTo>
              <a:lnTo>
                <a:pt x="205727" y="3125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186210" y="521394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Extraction Overview</a:t>
          </a:r>
          <a:endParaRPr lang="en-CA" sz="1700" kern="1200" dirty="0"/>
        </a:p>
      </dsp:txBody>
      <dsp:txXfrm>
        <a:off x="2198415" y="533599"/>
        <a:ext cx="2104789" cy="392308"/>
      </dsp:txXfrm>
    </dsp:sp>
    <dsp:sp modelId="{B9A7FB86-C3B8-4B16-AD79-53B68F7BF5C2}">
      <dsp:nvSpPr>
        <dsp:cNvPr id="0" name=""/>
        <dsp:cNvSpPr/>
      </dsp:nvSpPr>
      <dsp:spPr>
        <a:xfrm>
          <a:off x="1980483" y="417214"/>
          <a:ext cx="205727" cy="833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437"/>
              </a:lnTo>
              <a:lnTo>
                <a:pt x="205727" y="8334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186210" y="1042292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Observation-based</a:t>
          </a:r>
          <a:endParaRPr lang="en-CA" sz="1700" kern="1200" dirty="0"/>
        </a:p>
      </dsp:txBody>
      <dsp:txXfrm>
        <a:off x="2198415" y="1054497"/>
        <a:ext cx="2104789" cy="392308"/>
      </dsp:txXfrm>
    </dsp:sp>
    <dsp:sp modelId="{32D735CB-9379-4F55-854B-5BD021FCAE37}">
      <dsp:nvSpPr>
        <dsp:cNvPr id="0" name=""/>
        <dsp:cNvSpPr/>
      </dsp:nvSpPr>
      <dsp:spPr>
        <a:xfrm>
          <a:off x="1980483" y="417214"/>
          <a:ext cx="205727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205727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186210" y="1563191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Definition-based</a:t>
          </a:r>
          <a:endParaRPr lang="en-CA" sz="1700" kern="1200" dirty="0"/>
        </a:p>
      </dsp:txBody>
      <dsp:txXfrm>
        <a:off x="2198415" y="1575396"/>
        <a:ext cx="2104789" cy="392308"/>
      </dsp:txXfrm>
    </dsp:sp>
    <dsp:sp modelId="{9FDA60B8-2F73-463D-AF70-AA943F9E9588}">
      <dsp:nvSpPr>
        <dsp:cNvPr id="0" name=""/>
        <dsp:cNvSpPr/>
      </dsp:nvSpPr>
      <dsp:spPr>
        <a:xfrm>
          <a:off x="1980483" y="417214"/>
          <a:ext cx="205727" cy="187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234"/>
              </a:lnTo>
              <a:lnTo>
                <a:pt x="205727" y="18752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1260A-D680-4E1C-BA5E-0DD24B8B31DC}">
      <dsp:nvSpPr>
        <dsp:cNvPr id="0" name=""/>
        <dsp:cNvSpPr/>
      </dsp:nvSpPr>
      <dsp:spPr>
        <a:xfrm>
          <a:off x="2186210" y="2084089"/>
          <a:ext cx="2122025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Template-based</a:t>
          </a:r>
          <a:endParaRPr lang="en-CA" sz="1700" kern="1200" dirty="0"/>
        </a:p>
      </dsp:txBody>
      <dsp:txXfrm>
        <a:off x="2198415" y="2096294"/>
        <a:ext cx="2097615" cy="392308"/>
      </dsp:txXfrm>
    </dsp:sp>
    <dsp:sp modelId="{2895527E-CD92-40EB-B2D9-AD3C10336918}">
      <dsp:nvSpPr>
        <dsp:cNvPr id="0" name=""/>
        <dsp:cNvSpPr/>
      </dsp:nvSpPr>
      <dsp:spPr>
        <a:xfrm>
          <a:off x="1980483" y="417214"/>
          <a:ext cx="205727" cy="2396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132"/>
              </a:lnTo>
              <a:lnTo>
                <a:pt x="205727" y="23961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186210" y="2604988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StructureMap</a:t>
          </a:r>
          <a:r>
            <a:rPr lang="en-US" sz="1700" kern="1200" dirty="0"/>
            <a:t>-based</a:t>
          </a:r>
          <a:endParaRPr lang="en-CA" sz="1700" kern="1200" dirty="0"/>
        </a:p>
      </dsp:txBody>
      <dsp:txXfrm>
        <a:off x="2198415" y="2617193"/>
        <a:ext cx="2104789" cy="392308"/>
      </dsp:txXfrm>
    </dsp:sp>
    <dsp:sp modelId="{632A65B1-1993-44CC-A755-975CD42DCF59}">
      <dsp:nvSpPr>
        <dsp:cNvPr id="0" name=""/>
        <dsp:cNvSpPr/>
      </dsp:nvSpPr>
      <dsp:spPr>
        <a:xfrm>
          <a:off x="1980483" y="417214"/>
          <a:ext cx="205727" cy="291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031"/>
              </a:lnTo>
              <a:lnTo>
                <a:pt x="205727" y="2917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186210" y="3125886"/>
          <a:ext cx="2135033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CQL</a:t>
          </a:r>
          <a:endParaRPr lang="en-CA" sz="1700" kern="1200" dirty="0"/>
        </a:p>
      </dsp:txBody>
      <dsp:txXfrm>
        <a:off x="2198415" y="3138091"/>
        <a:ext cx="2110623" cy="392308"/>
      </dsp:txXfrm>
    </dsp:sp>
    <dsp:sp modelId="{8E1030CD-02DB-4F6F-A18F-7AF9D8830B11}">
      <dsp:nvSpPr>
        <dsp:cNvPr id="0" name=""/>
        <dsp:cNvSpPr/>
      </dsp:nvSpPr>
      <dsp:spPr>
        <a:xfrm>
          <a:off x="1980483" y="417214"/>
          <a:ext cx="205727" cy="3437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929"/>
              </a:lnTo>
              <a:lnTo>
                <a:pt x="205727" y="3437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186210" y="3646785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Extraction Exercises</a:t>
          </a:r>
          <a:endParaRPr lang="en-CA" sz="1700" kern="1200" dirty="0"/>
        </a:p>
      </dsp:txBody>
      <dsp:txXfrm>
        <a:off x="2198415" y="3658990"/>
        <a:ext cx="2104789" cy="3923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774755" y="496"/>
          <a:ext cx="2057273" cy="416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SDC Extraction Outline</a:t>
          </a:r>
          <a:endParaRPr lang="en-CA" sz="1500" kern="1200" dirty="0"/>
        </a:p>
      </dsp:txBody>
      <dsp:txXfrm>
        <a:off x="1786960" y="12701"/>
        <a:ext cx="2032863" cy="392308"/>
      </dsp:txXfrm>
    </dsp:sp>
    <dsp:sp modelId="{680758B4-19DE-4819-8118-7E49A782BEB5}">
      <dsp:nvSpPr>
        <dsp:cNvPr id="0" name=""/>
        <dsp:cNvSpPr/>
      </dsp:nvSpPr>
      <dsp:spPr>
        <a:xfrm>
          <a:off x="1980483" y="417214"/>
          <a:ext cx="205727" cy="312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539"/>
              </a:lnTo>
              <a:lnTo>
                <a:pt x="205727" y="3125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186210" y="521394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Extraction Overview</a:t>
          </a:r>
          <a:endParaRPr lang="en-CA" sz="1700" kern="1200" dirty="0"/>
        </a:p>
      </dsp:txBody>
      <dsp:txXfrm>
        <a:off x="2198415" y="533599"/>
        <a:ext cx="2104789" cy="392308"/>
      </dsp:txXfrm>
    </dsp:sp>
    <dsp:sp modelId="{B9A7FB86-C3B8-4B16-AD79-53B68F7BF5C2}">
      <dsp:nvSpPr>
        <dsp:cNvPr id="0" name=""/>
        <dsp:cNvSpPr/>
      </dsp:nvSpPr>
      <dsp:spPr>
        <a:xfrm>
          <a:off x="1980483" y="417214"/>
          <a:ext cx="205727" cy="833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437"/>
              </a:lnTo>
              <a:lnTo>
                <a:pt x="205727" y="8334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186210" y="1042292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Observation-based</a:t>
          </a:r>
          <a:endParaRPr lang="en-CA" sz="1700" kern="1200" dirty="0"/>
        </a:p>
      </dsp:txBody>
      <dsp:txXfrm>
        <a:off x="2198415" y="1054497"/>
        <a:ext cx="2104789" cy="392308"/>
      </dsp:txXfrm>
    </dsp:sp>
    <dsp:sp modelId="{32D735CB-9379-4F55-854B-5BD021FCAE37}">
      <dsp:nvSpPr>
        <dsp:cNvPr id="0" name=""/>
        <dsp:cNvSpPr/>
      </dsp:nvSpPr>
      <dsp:spPr>
        <a:xfrm>
          <a:off x="1980483" y="417214"/>
          <a:ext cx="205727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205727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186210" y="1563191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Definition-based</a:t>
          </a:r>
          <a:endParaRPr lang="en-CA" sz="1700" kern="1200" dirty="0"/>
        </a:p>
      </dsp:txBody>
      <dsp:txXfrm>
        <a:off x="2198415" y="1575396"/>
        <a:ext cx="2104789" cy="392308"/>
      </dsp:txXfrm>
    </dsp:sp>
    <dsp:sp modelId="{9FDA60B8-2F73-463D-AF70-AA943F9E9588}">
      <dsp:nvSpPr>
        <dsp:cNvPr id="0" name=""/>
        <dsp:cNvSpPr/>
      </dsp:nvSpPr>
      <dsp:spPr>
        <a:xfrm>
          <a:off x="1980483" y="417214"/>
          <a:ext cx="205727" cy="187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234"/>
              </a:lnTo>
              <a:lnTo>
                <a:pt x="205727" y="18752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1260A-D680-4E1C-BA5E-0DD24B8B31DC}">
      <dsp:nvSpPr>
        <dsp:cNvPr id="0" name=""/>
        <dsp:cNvSpPr/>
      </dsp:nvSpPr>
      <dsp:spPr>
        <a:xfrm>
          <a:off x="2186210" y="2084089"/>
          <a:ext cx="2122025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Template-based</a:t>
          </a:r>
          <a:endParaRPr lang="en-CA" sz="1700" kern="1200" dirty="0"/>
        </a:p>
      </dsp:txBody>
      <dsp:txXfrm>
        <a:off x="2198415" y="2096294"/>
        <a:ext cx="2097615" cy="392308"/>
      </dsp:txXfrm>
    </dsp:sp>
    <dsp:sp modelId="{2895527E-CD92-40EB-B2D9-AD3C10336918}">
      <dsp:nvSpPr>
        <dsp:cNvPr id="0" name=""/>
        <dsp:cNvSpPr/>
      </dsp:nvSpPr>
      <dsp:spPr>
        <a:xfrm>
          <a:off x="1980483" y="417214"/>
          <a:ext cx="205727" cy="2396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132"/>
              </a:lnTo>
              <a:lnTo>
                <a:pt x="205727" y="23961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186210" y="2604988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StructureMap</a:t>
          </a:r>
          <a:r>
            <a:rPr lang="en-US" sz="1700" kern="1200" dirty="0"/>
            <a:t>-based</a:t>
          </a:r>
          <a:endParaRPr lang="en-CA" sz="1700" kern="1200" dirty="0"/>
        </a:p>
      </dsp:txBody>
      <dsp:txXfrm>
        <a:off x="2198415" y="2617193"/>
        <a:ext cx="2104789" cy="392308"/>
      </dsp:txXfrm>
    </dsp:sp>
    <dsp:sp modelId="{632A65B1-1993-44CC-A755-975CD42DCF59}">
      <dsp:nvSpPr>
        <dsp:cNvPr id="0" name=""/>
        <dsp:cNvSpPr/>
      </dsp:nvSpPr>
      <dsp:spPr>
        <a:xfrm>
          <a:off x="1980483" y="417214"/>
          <a:ext cx="205727" cy="291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031"/>
              </a:lnTo>
              <a:lnTo>
                <a:pt x="205727" y="2917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186210" y="3125886"/>
          <a:ext cx="2135033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CQL</a:t>
          </a:r>
          <a:endParaRPr lang="en-CA" sz="1700" kern="1200" dirty="0"/>
        </a:p>
      </dsp:txBody>
      <dsp:txXfrm>
        <a:off x="2198415" y="3138091"/>
        <a:ext cx="2110623" cy="392308"/>
      </dsp:txXfrm>
    </dsp:sp>
    <dsp:sp modelId="{8E1030CD-02DB-4F6F-A18F-7AF9D8830B11}">
      <dsp:nvSpPr>
        <dsp:cNvPr id="0" name=""/>
        <dsp:cNvSpPr/>
      </dsp:nvSpPr>
      <dsp:spPr>
        <a:xfrm>
          <a:off x="1980483" y="417214"/>
          <a:ext cx="205727" cy="3437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929"/>
              </a:lnTo>
              <a:lnTo>
                <a:pt x="205727" y="3437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186210" y="3646785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Extraction Exercises</a:t>
          </a:r>
          <a:endParaRPr lang="en-CA" sz="1700" kern="1200" dirty="0"/>
        </a:p>
      </dsp:txBody>
      <dsp:txXfrm>
        <a:off x="2198415" y="3658990"/>
        <a:ext cx="2104789" cy="3923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774755" y="496"/>
          <a:ext cx="2057273" cy="416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SDC Extraction Outline</a:t>
          </a:r>
          <a:endParaRPr lang="en-CA" sz="1500" kern="1200" dirty="0"/>
        </a:p>
      </dsp:txBody>
      <dsp:txXfrm>
        <a:off x="1786960" y="12701"/>
        <a:ext cx="2032863" cy="392308"/>
      </dsp:txXfrm>
    </dsp:sp>
    <dsp:sp modelId="{680758B4-19DE-4819-8118-7E49A782BEB5}">
      <dsp:nvSpPr>
        <dsp:cNvPr id="0" name=""/>
        <dsp:cNvSpPr/>
      </dsp:nvSpPr>
      <dsp:spPr>
        <a:xfrm>
          <a:off x="1980483" y="417214"/>
          <a:ext cx="205727" cy="312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539"/>
              </a:lnTo>
              <a:lnTo>
                <a:pt x="205727" y="3125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186210" y="521394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Extraction Overview</a:t>
          </a:r>
          <a:endParaRPr lang="en-CA" sz="1700" kern="1200" dirty="0"/>
        </a:p>
      </dsp:txBody>
      <dsp:txXfrm>
        <a:off x="2198415" y="533599"/>
        <a:ext cx="2104789" cy="392308"/>
      </dsp:txXfrm>
    </dsp:sp>
    <dsp:sp modelId="{B9A7FB86-C3B8-4B16-AD79-53B68F7BF5C2}">
      <dsp:nvSpPr>
        <dsp:cNvPr id="0" name=""/>
        <dsp:cNvSpPr/>
      </dsp:nvSpPr>
      <dsp:spPr>
        <a:xfrm>
          <a:off x="1980483" y="417214"/>
          <a:ext cx="205727" cy="833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437"/>
              </a:lnTo>
              <a:lnTo>
                <a:pt x="205727" y="8334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186210" y="1042292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Observation-based</a:t>
          </a:r>
          <a:endParaRPr lang="en-CA" sz="1700" kern="1200" dirty="0"/>
        </a:p>
      </dsp:txBody>
      <dsp:txXfrm>
        <a:off x="2198415" y="1054497"/>
        <a:ext cx="2104789" cy="392308"/>
      </dsp:txXfrm>
    </dsp:sp>
    <dsp:sp modelId="{32D735CB-9379-4F55-854B-5BD021FCAE37}">
      <dsp:nvSpPr>
        <dsp:cNvPr id="0" name=""/>
        <dsp:cNvSpPr/>
      </dsp:nvSpPr>
      <dsp:spPr>
        <a:xfrm>
          <a:off x="1980483" y="417214"/>
          <a:ext cx="205727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205727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186210" y="1563191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Definition-based</a:t>
          </a:r>
          <a:endParaRPr lang="en-CA" sz="1700" kern="1200" dirty="0"/>
        </a:p>
      </dsp:txBody>
      <dsp:txXfrm>
        <a:off x="2198415" y="1575396"/>
        <a:ext cx="2104789" cy="392308"/>
      </dsp:txXfrm>
    </dsp:sp>
    <dsp:sp modelId="{9FDA60B8-2F73-463D-AF70-AA943F9E9588}">
      <dsp:nvSpPr>
        <dsp:cNvPr id="0" name=""/>
        <dsp:cNvSpPr/>
      </dsp:nvSpPr>
      <dsp:spPr>
        <a:xfrm>
          <a:off x="1980483" y="417214"/>
          <a:ext cx="205727" cy="187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234"/>
              </a:lnTo>
              <a:lnTo>
                <a:pt x="205727" y="18752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1260A-D680-4E1C-BA5E-0DD24B8B31DC}">
      <dsp:nvSpPr>
        <dsp:cNvPr id="0" name=""/>
        <dsp:cNvSpPr/>
      </dsp:nvSpPr>
      <dsp:spPr>
        <a:xfrm>
          <a:off x="2186210" y="2084089"/>
          <a:ext cx="2122025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Template-based</a:t>
          </a:r>
          <a:endParaRPr lang="en-CA" sz="1700" kern="1200" dirty="0"/>
        </a:p>
      </dsp:txBody>
      <dsp:txXfrm>
        <a:off x="2198415" y="2096294"/>
        <a:ext cx="2097615" cy="392308"/>
      </dsp:txXfrm>
    </dsp:sp>
    <dsp:sp modelId="{2895527E-CD92-40EB-B2D9-AD3C10336918}">
      <dsp:nvSpPr>
        <dsp:cNvPr id="0" name=""/>
        <dsp:cNvSpPr/>
      </dsp:nvSpPr>
      <dsp:spPr>
        <a:xfrm>
          <a:off x="1980483" y="417214"/>
          <a:ext cx="205727" cy="2396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132"/>
              </a:lnTo>
              <a:lnTo>
                <a:pt x="205727" y="23961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186210" y="2604988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StructureMap</a:t>
          </a:r>
          <a:r>
            <a:rPr lang="en-US" sz="1700" kern="1200" dirty="0"/>
            <a:t>-based</a:t>
          </a:r>
          <a:endParaRPr lang="en-CA" sz="1700" kern="1200" dirty="0"/>
        </a:p>
      </dsp:txBody>
      <dsp:txXfrm>
        <a:off x="2198415" y="2617193"/>
        <a:ext cx="2104789" cy="392308"/>
      </dsp:txXfrm>
    </dsp:sp>
    <dsp:sp modelId="{632A65B1-1993-44CC-A755-975CD42DCF59}">
      <dsp:nvSpPr>
        <dsp:cNvPr id="0" name=""/>
        <dsp:cNvSpPr/>
      </dsp:nvSpPr>
      <dsp:spPr>
        <a:xfrm>
          <a:off x="1980483" y="417214"/>
          <a:ext cx="205727" cy="291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031"/>
              </a:lnTo>
              <a:lnTo>
                <a:pt x="205727" y="2917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186210" y="3125886"/>
          <a:ext cx="2135033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CQL</a:t>
          </a:r>
          <a:endParaRPr lang="en-CA" sz="1700" kern="1200" dirty="0"/>
        </a:p>
      </dsp:txBody>
      <dsp:txXfrm>
        <a:off x="2198415" y="3138091"/>
        <a:ext cx="2110623" cy="392308"/>
      </dsp:txXfrm>
    </dsp:sp>
    <dsp:sp modelId="{8E1030CD-02DB-4F6F-A18F-7AF9D8830B11}">
      <dsp:nvSpPr>
        <dsp:cNvPr id="0" name=""/>
        <dsp:cNvSpPr/>
      </dsp:nvSpPr>
      <dsp:spPr>
        <a:xfrm>
          <a:off x="1980483" y="417214"/>
          <a:ext cx="205727" cy="3437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929"/>
              </a:lnTo>
              <a:lnTo>
                <a:pt x="205727" y="3437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186210" y="3646785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Extraction Exercises</a:t>
          </a:r>
          <a:endParaRPr lang="en-CA" sz="1700" kern="1200" dirty="0"/>
        </a:p>
      </dsp:txBody>
      <dsp:txXfrm>
        <a:off x="2198415" y="3658990"/>
        <a:ext cx="2104789" cy="392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1/6/2025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1/6/2025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0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F483F-479B-B6CA-72AD-7C10D0831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104F2F-728C-0BE9-F3AC-769A3D8407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352562-70E5-F729-2FD9-5E24437E54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Need to take care with DataElements as this is changing in R4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D503F-8F8B-3387-4ADC-99135DB714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678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11AA8-F05F-F1BA-19BC-907B7CE58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2D3D4C-4DE6-B813-55AD-D1412B386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1A9170-2856-6511-E51D-5147AC146C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E0743-19D5-1C6F-563C-459E3C0406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83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AF7B2-02B0-7ED7-39E5-E25AA105C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97EE69-AA5C-0C8B-63B3-A9B5A7E7F6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7CA4BF-5EA5-17F8-AA0D-51E139285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4889B-10B8-5942-10CB-AEC3ACDC1A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26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17E02-32BD-E87F-17DC-55E4328FA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61D58B-206B-327F-D5F5-5D773EDA75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86D12B-F8D5-9D45-98E2-E66D74F6A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557DC-931B-0BB8-04E3-F028A7DD1E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541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924A9-489C-28B6-8CEC-63874869C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310857-E0C5-D1A7-9257-08BCF8B25E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EB67A9-D0A3-9877-FE4B-8910581617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33791-12A2-E292-AEAE-A86D21BA43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313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53CB4-7E5E-3EA8-EACE-29EDFCD21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740C82-A688-49DD-0892-AD890CB52D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ECFBA6-C44B-B4F9-9717-F5B72CAE1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5C857-B333-40BD-5530-52A99129D4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5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75E3256-602A-9944-B375-6EBB43B9189F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9596E6-F01C-EB43-AA68-142474A8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5341B44-179A-4F47-AA97-AB95A2995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4098472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216E6ED0-8732-B942-88F9-219B1803ED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58941" y="1497807"/>
            <a:ext cx="3656409" cy="3169444"/>
          </a:xfrm>
          <a:prstGeom prst="rect">
            <a:avLst/>
          </a:prstGeom>
        </p:spPr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96A1AE-60A2-954D-93F9-C65349291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69485B-D6D3-B946-B615-3E58FA9B176C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C5BD69-57D5-1D91-28BB-D3DE8C9357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446816-B4B0-C077-A4E6-D2FC3C3B3DF2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rgbClr val="F2F2F2"/>
              </a:gs>
              <a:gs pos="34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64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stly White single p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EFF973-2C06-D542-8981-F37E7CDEC096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rgbClr val="F2F2F2"/>
              </a:gs>
              <a:gs pos="34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9A428-E265-304B-A132-D1DD107070AE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BBEF625-8115-6343-AAB2-B14EA683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B998AB6-3D8D-0D43-85C3-D940C24B8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49" y="1497928"/>
            <a:ext cx="7886700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89E760-4062-2745-A3F6-2D1C5C7122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0F5E62-64C0-2E4C-9F72-04EAF024CF30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005699-151B-144F-B548-29C2BF77C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34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DE29EF-C41F-E731-E0E3-D32489513F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92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EA17-2754-44B0-A863-18EF0956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B1A6-717F-4637-830A-B6DB9AD2D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CCCE6-BDB8-4D28-A17C-E36651DD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95C2-806B-4997-8C0A-E780F2B14CC7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4F2A9-B910-41CD-911A-245BEA27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A4569-2F20-486D-8F78-C9DDBACC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9F9-1A4D-4CBA-92D7-C7A88A035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  <p:sldLayoutId id="2147483701" r:id="rId13"/>
    <p:sldLayoutId id="2147483702" r:id="rId14"/>
    <p:sldLayoutId id="2147483704" r:id="rId15"/>
    <p:sldLayoutId id="2147483706" r:id="rId16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lasticinehouse.com/how-to-build-pier-shed-foundation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extraction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StructureDefinition-sdc-questionnaire-observationExtrac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hyperlink" Target="https://build.fhir.org/ig/HL7/sdc/StructureDefinition-sdc-questionnaire-observation-extract-category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R4/extension-questionnaire-unit.html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builder.nlm.nih.gov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StructureDefinition-sdc-questionnaire-definitionExtract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hyperlink" Target="https://build.fhir.org/ig/HL7/sdc/StructureDefinition-sdc-questionnaire-extractAllocateId.html" TargetMode="External"/><Relationship Id="rId4" Type="http://schemas.openxmlformats.org/officeDocument/2006/relationships/hyperlink" Target="https://build.fhir.org/ig/HL7/sdc/StructureDefinition-sdc-questionnaire-definitionExtractValue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tree/master/presentations/2024-10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Questionnaire-extract-complex-defn3.json" TargetMode="External"/><Relationship Id="rId2" Type="http://schemas.openxmlformats.org/officeDocument/2006/relationships/hyperlink" Target="https://fhirpath-lab.com/Questionnaire/tester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build.fhir.org/ig/HL7/sdc/StructureDefinition-sdc-questionnaire-definitionExtract.html" TargetMode="External"/><Relationship Id="rId7" Type="http://schemas.openxmlformats.org/officeDocument/2006/relationships/hyperlink" Target="https://build.fhir.org/ig/HL7/sdc/StructureDefinition-sdc-questionnaire-templateExtractValu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uild.fhir.org/ig/HL7/sdc/StructureDefinition-sdc-questionnaire-templateExtractContext.html" TargetMode="External"/><Relationship Id="rId5" Type="http://schemas.openxmlformats.org/officeDocument/2006/relationships/hyperlink" Target="https://build.fhir.org/ig/HL7/sdc/StructureDefinition-sdc-questionnaire-templateExtractBundle.html" TargetMode="External"/><Relationship Id="rId4" Type="http://schemas.openxmlformats.org/officeDocument/2006/relationships/hyperlink" Target="https://build.fhir.org/ig/HL7/sdc/StructureDefinition-sdc-questionnaire-templateExtract.htm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fhir.org/ig/HL7/sdc/StructureDefinition-sdc-questionnaire-templateExtractContext.html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fhir.org/ig/HL7/sdc/StructureDefinition-sdc-questionnaire-templateExtractValue.html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Questionnaire-extract-complex-template.json.html" TargetMode="External"/><Relationship Id="rId2" Type="http://schemas.openxmlformats.org/officeDocument/2006/relationships/hyperlink" Target="https://fhirpath-lab.com/Questionnaire/tester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s-thank-you-message-grateful-1314887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StructureDefinition-sdc-questionnaire-targetStructureMap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StructureMap-SDOHCCHungerVitalSignMap.html" TargetMode="External"/><Relationship Id="rId2" Type="http://schemas.openxmlformats.org/officeDocument/2006/relationships/hyperlink" Target="https://build.fhir.org/ig/HL7/sdc/Questionnaire-SDOHCC-QuestionnaireHungerVitalSign.json.html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mark-check-box-green-mark-303498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uv/sdc" TargetMode="External"/><Relationship Id="rId7" Type="http://schemas.openxmlformats.org/officeDocument/2006/relationships/image" Target="../media/image26.png"/><Relationship Id="rId2" Type="http://schemas.openxmlformats.org/officeDocument/2006/relationships/hyperlink" Target="mailto:lloyd@dogwoodhealthconsulting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hyperlink" Target="http://chat.fhir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arget-dart-aim-success-goal-1414775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editor/6698208975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Structured Data Capture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Rendering &amp; Behavior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EAEE4D-DFDC-4EFC-B01D-4E1EAA084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Lloyd McKenzie</a:t>
            </a:r>
          </a:p>
          <a:p>
            <a:r>
              <a:rPr lang="en-US" dirty="0"/>
              <a:t>??Date??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B8BFEF-A591-4AA8-9418-E34A204D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02A91-314E-47EE-9F6F-3A18A2FFF0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5875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2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D5A-DD71-490D-BB66-F1E6948D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Extraction pre-requisites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71FC-8C6C-4E9B-9EB6-73FEE77D9E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5291488" cy="3098780"/>
          </a:xfrm>
        </p:spPr>
        <p:txBody>
          <a:bodyPr/>
          <a:lstStyle/>
          <a:p>
            <a:r>
              <a:rPr lang="en-AU" sz="2800" dirty="0"/>
              <a:t>Requires:</a:t>
            </a:r>
          </a:p>
          <a:p>
            <a:pPr lvl="1"/>
            <a:r>
              <a:rPr lang="en-AU" sz="2400" dirty="0"/>
              <a:t>‘completed’ (and valid) QuestionnaireResponse</a:t>
            </a:r>
          </a:p>
          <a:p>
            <a:pPr lvl="1"/>
            <a:r>
              <a:rPr lang="en-AU" sz="2400" dirty="0"/>
              <a:t>mapping</a:t>
            </a:r>
          </a:p>
          <a:p>
            <a:pPr lvl="1"/>
            <a:r>
              <a:rPr lang="en-AU" sz="2400" dirty="0"/>
              <a:t>processing engine</a:t>
            </a:r>
          </a:p>
          <a:p>
            <a:pPr lvl="1"/>
            <a:r>
              <a:rPr lang="en-AU" sz="2400" dirty="0"/>
              <a:t>Knowledge of target structures</a:t>
            </a:r>
            <a:br>
              <a:rPr lang="en-AU" sz="2400" dirty="0"/>
            </a:br>
            <a:r>
              <a:rPr lang="en-AU" sz="2400" dirty="0"/>
              <a:t>(particularly profiled scope)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02741-9B1F-457C-8F7B-50FD721D38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pic>
        <p:nvPicPr>
          <p:cNvPr id="6" name="Picture 5" descr="Several concrete pillars in the dirt&#10;&#10;Description automatically generated">
            <a:extLst>
              <a:ext uri="{FF2B5EF4-FFF2-40B4-BE49-F238E27FC236}">
                <a16:creationId xmlns:a16="http://schemas.microsoft.com/office/drawing/2014/main" id="{6477A4E5-78B3-704F-5752-F7DC0FEEF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1726" y="1543574"/>
            <a:ext cx="3391519" cy="180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24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9169-CB07-B62A-6260-94C5492E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Similarities with population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9FB67-287A-375E-7573-BF77776588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Choice of using $extract operation vs. native extraction</a:t>
            </a:r>
          </a:p>
          <a:p>
            <a:pPr lvl="1"/>
            <a:r>
              <a:rPr lang="en-US" sz="1600" dirty="0"/>
              <a:t>Only one option, and no continuous vs. initial decision</a:t>
            </a:r>
          </a:p>
          <a:p>
            <a:r>
              <a:rPr lang="en-US" sz="1800" dirty="0"/>
              <a:t>Challenges of alignment between Questionnaire and mapped resources (and profiles)</a:t>
            </a:r>
          </a:p>
          <a:p>
            <a:pPr lvl="1"/>
            <a:r>
              <a:rPr lang="en-US" sz="1600" dirty="0"/>
              <a:t>May need code mapping, unit conversion, other conversions</a:t>
            </a:r>
          </a:p>
          <a:p>
            <a:r>
              <a:rPr lang="en-US" sz="1800" dirty="0"/>
              <a:t>Those who maintain the Questionnaire might not be those who maintain the extraction logic</a:t>
            </a:r>
          </a:p>
          <a:p>
            <a:pPr lvl="1"/>
            <a:r>
              <a:rPr lang="en-US" sz="1600" dirty="0"/>
              <a:t>Look at derived Questionnaires</a:t>
            </a:r>
          </a:p>
          <a:p>
            <a:r>
              <a:rPr lang="en-US" sz="1800" dirty="0"/>
              <a:t>Need to check for modifiers</a:t>
            </a:r>
          </a:p>
          <a:p>
            <a:pPr lvl="1"/>
            <a:r>
              <a:rPr lang="en-US" sz="1600" dirty="0"/>
              <a:t>E.g. </a:t>
            </a:r>
            <a:r>
              <a:rPr lang="en-US" sz="1600" dirty="0" err="1"/>
              <a:t>Quantity.comparator</a:t>
            </a:r>
            <a:endParaRPr lang="en-US" sz="1600" dirty="0"/>
          </a:p>
          <a:p>
            <a:endParaRPr lang="en-CA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0164A-17E2-6573-93C9-88986760FF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60713-F0AE-F762-964D-F1B26F2270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7372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54DF-4E59-17B8-E6AC-09092ECE2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vs. local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C34E7-861D-0F4F-A28A-96A6DDAF5B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Operation ($extract)</a:t>
            </a:r>
          </a:p>
          <a:p>
            <a:pPr lvl="1"/>
            <a:r>
              <a:rPr lang="en-CA" dirty="0"/>
              <a:t>Simplifies things for the client</a:t>
            </a:r>
          </a:p>
          <a:p>
            <a:pPr lvl="1"/>
            <a:r>
              <a:rPr lang="en-CA" dirty="0"/>
              <a:t>Doesn’t actually read or write FHIR data</a:t>
            </a:r>
          </a:p>
          <a:p>
            <a:pPr lvl="2"/>
            <a:r>
              <a:rPr lang="en-CA" dirty="0"/>
              <a:t>i.e. no token or FHIR API needed</a:t>
            </a:r>
          </a:p>
          <a:p>
            <a:pPr lvl="1"/>
            <a:r>
              <a:rPr lang="en-CA" dirty="0"/>
              <a:t>May still need access to a server to retrieve Questionnaire, profiles, </a:t>
            </a:r>
            <a:r>
              <a:rPr lang="en-CA" dirty="0" err="1"/>
              <a:t>StructureMaps</a:t>
            </a:r>
            <a:endParaRPr lang="en-CA" dirty="0"/>
          </a:p>
          <a:p>
            <a:r>
              <a:rPr lang="en-CA" dirty="0"/>
              <a:t>Can choose mix of operation &amp; local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9C14F-53F2-11D0-6DE3-3371B51D7A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7F27E-8475-7493-38D7-B388E9FFC7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5877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AB985-9066-1003-FD2B-64189C23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vs. update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7615E-CFD2-53A7-246A-9719EE2703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general, ‘update’ requires the use of population</a:t>
            </a:r>
          </a:p>
          <a:p>
            <a:pPr lvl="1"/>
            <a:r>
              <a:rPr lang="en-US" dirty="0"/>
              <a:t>Need to know the ‘id’ of the resource to update to populate</a:t>
            </a:r>
          </a:p>
          <a:p>
            <a:r>
              <a:rPr lang="en-US" dirty="0"/>
              <a:t>If QuestionnaireResponse is revised post-extraction, it’s theoretically possible to re-extract and update originally extracted resources</a:t>
            </a:r>
          </a:p>
          <a:p>
            <a:pPr lvl="1"/>
            <a:r>
              <a:rPr lang="en-US" dirty="0"/>
              <a:t>Requires linkage between extracted resources and QuestionnaireResponse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A66DA-4038-2DC2-A976-94032B63EB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1231A-5098-84B9-0AFF-B8A8EB6D23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50398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59482-6113-05DA-2318-32A083A0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 results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65946-8C04-8CCE-D96A-AF2F9867D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Extraction process will create one of:</a:t>
            </a:r>
          </a:p>
          <a:p>
            <a:pPr lvl="1"/>
            <a:r>
              <a:rPr lang="en-US" dirty="0"/>
              <a:t>Single resource (to create or update)</a:t>
            </a:r>
          </a:p>
          <a:p>
            <a:pPr lvl="2"/>
            <a:r>
              <a:rPr lang="en-US" dirty="0"/>
              <a:t>Signaled by presence/absence of ‘id’</a:t>
            </a:r>
          </a:p>
          <a:p>
            <a:pPr lvl="1"/>
            <a:r>
              <a:rPr lang="en-US" dirty="0"/>
              <a:t>Transaction Bundle</a:t>
            </a:r>
          </a:p>
          <a:p>
            <a:pPr lvl="2"/>
            <a:r>
              <a:rPr lang="en-US" dirty="0"/>
              <a:t>Even if resources aren’t inter-linked</a:t>
            </a:r>
          </a:p>
          <a:p>
            <a:pPr lvl="1"/>
            <a:r>
              <a:rPr lang="en-US" dirty="0" err="1"/>
              <a:t>OperationOutcome</a:t>
            </a:r>
            <a:r>
              <a:rPr lang="en-US" dirty="0"/>
              <a:t> (if the process fails)</a:t>
            </a:r>
          </a:p>
          <a:p>
            <a:r>
              <a:rPr lang="en-US" dirty="0"/>
              <a:t>Still up to the client to execute the create/update/transaction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05DD-87C5-BBCC-2C02-789958031B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36480-9C06-99B8-64C5-24885611A9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7052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CA683-49AD-A5DD-8FE6-998AE640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the QR to extracted resources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7C5C5-45CA-1744-8A9A-18A930DF76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Three options:</a:t>
            </a:r>
          </a:p>
          <a:p>
            <a:pPr lvl="1"/>
            <a:r>
              <a:rPr lang="en-US" dirty="0"/>
              <a:t>Use a relationship in the produced resource</a:t>
            </a:r>
          </a:p>
          <a:p>
            <a:pPr lvl="2"/>
            <a:r>
              <a:rPr lang="en-US" dirty="0"/>
              <a:t>E.g. </a:t>
            </a:r>
            <a:r>
              <a:rPr lang="en-US" dirty="0" err="1"/>
              <a:t>Observation.derivedFrom</a:t>
            </a:r>
            <a:endParaRPr lang="en-US" dirty="0"/>
          </a:p>
          <a:p>
            <a:pPr lvl="1"/>
            <a:r>
              <a:rPr lang="en-US" dirty="0"/>
              <a:t>Use Provenance</a:t>
            </a:r>
          </a:p>
          <a:p>
            <a:pPr lvl="1"/>
            <a:r>
              <a:rPr lang="en-US" dirty="0"/>
              <a:t>Don’t bother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6C0A6-8219-A53B-8300-65A257711C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0CAF3-9D00-700F-B2C3-728FF1B504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7222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A9F8A-847D-FF25-0101-1AFCF7EED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complexities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B78D7-24CD-B4C2-20E2-52263A2782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Narrative is hard to do</a:t>
            </a:r>
          </a:p>
          <a:p>
            <a:r>
              <a:rPr lang="en-US" dirty="0"/>
              <a:t>Failure is hard to communicate to users</a:t>
            </a:r>
          </a:p>
          <a:p>
            <a:r>
              <a:rPr lang="en-US" dirty="0"/>
              <a:t>If the subject changes, need to determine whether that changes the ‘patient’, or just the ‘focus’</a:t>
            </a:r>
          </a:p>
          <a:p>
            <a:r>
              <a:rPr lang="en-US" dirty="0"/>
              <a:t>Resources created by extraction are subject to different validation than those created by a UI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FCDB54-5676-6005-A75F-A851A4D9B8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E530A-E074-8A29-B334-2FC2626FD5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916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D5A-DD71-490D-BB66-F1E6948D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Current extraction options</a:t>
            </a:r>
            <a:endParaRPr lang="en-CA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CB504792-8BE6-630C-BBE7-0D78451897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90488" y="1357310"/>
            <a:ext cx="5252757" cy="3098780"/>
          </a:xfrm>
        </p:spPr>
        <p:txBody>
          <a:bodyPr/>
          <a:lstStyle/>
          <a:p>
            <a:r>
              <a:rPr lang="en-US" dirty="0"/>
              <a:t>Or combination there-of</a:t>
            </a:r>
          </a:p>
          <a:p>
            <a:pPr lvl="1"/>
            <a:r>
              <a:rPr lang="en-US" dirty="0"/>
              <a:t>Any can be combined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59860-0399-4E76-9C7A-BF7815E32A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9492C78-B653-BE23-A99D-71D152E46E12}"/>
              </a:ext>
            </a:extLst>
          </p:cNvPr>
          <p:cNvGrpSpPr/>
          <p:nvPr/>
        </p:nvGrpSpPr>
        <p:grpSpPr>
          <a:xfrm>
            <a:off x="702514" y="1357310"/>
            <a:ext cx="2135033" cy="2500312"/>
            <a:chOff x="3504483" y="1321594"/>
            <a:chExt cx="2135033" cy="250031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DFB11EB-497A-63E4-3DA1-AD2DB3011A38}"/>
                </a:ext>
              </a:extLst>
            </p:cNvPr>
            <p:cNvGrpSpPr/>
            <p:nvPr/>
          </p:nvGrpSpPr>
          <p:grpSpPr>
            <a:xfrm>
              <a:off x="3504483" y="1321594"/>
              <a:ext cx="2129199" cy="416718"/>
              <a:chOff x="2186210" y="1042292"/>
              <a:chExt cx="2129199" cy="416718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1523BB74-D764-9D84-600A-1289AEC86D09}"/>
                  </a:ext>
                </a:extLst>
              </p:cNvPr>
              <p:cNvSpPr/>
              <p:nvPr/>
            </p:nvSpPr>
            <p:spPr>
              <a:xfrm>
                <a:off x="2186210" y="1042292"/>
                <a:ext cx="2129199" cy="416718"/>
              </a:xfrm>
              <a:prstGeom prst="roundRect">
                <a:avLst>
                  <a:gd name="adj" fmla="val 10000"/>
                </a:avLst>
              </a:prstGeom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33" name="Rectangle: Rounded Corners 4">
                <a:extLst>
                  <a:ext uri="{FF2B5EF4-FFF2-40B4-BE49-F238E27FC236}">
                    <a16:creationId xmlns:a16="http://schemas.microsoft.com/office/drawing/2014/main" id="{4A32CCE9-FF98-A977-95E6-88CB797BAF4D}"/>
                  </a:ext>
                </a:extLst>
              </p:cNvPr>
              <p:cNvSpPr txBox="1"/>
              <p:nvPr/>
            </p:nvSpPr>
            <p:spPr>
              <a:xfrm>
                <a:off x="2198415" y="1054497"/>
                <a:ext cx="2104789" cy="39230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2385" tIns="21590" rIns="32385" bIns="2159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700" kern="1200" dirty="0"/>
                  <a:t>Observation-based</a:t>
                </a:r>
                <a:endParaRPr lang="en-CA" sz="1700" kern="12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7ADDE53-289E-E3D2-71D5-584661DC1E3F}"/>
                </a:ext>
              </a:extLst>
            </p:cNvPr>
            <p:cNvGrpSpPr/>
            <p:nvPr/>
          </p:nvGrpSpPr>
          <p:grpSpPr>
            <a:xfrm>
              <a:off x="3504483" y="1842493"/>
              <a:ext cx="2129199" cy="416718"/>
              <a:chOff x="2186210" y="1563191"/>
              <a:chExt cx="2129199" cy="416718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66ABE189-2994-1425-1728-63960B7EE87F}"/>
                  </a:ext>
                </a:extLst>
              </p:cNvPr>
              <p:cNvSpPr/>
              <p:nvPr/>
            </p:nvSpPr>
            <p:spPr>
              <a:xfrm>
                <a:off x="2186210" y="1563191"/>
                <a:ext cx="2129199" cy="416718"/>
              </a:xfrm>
              <a:prstGeom prst="roundRect">
                <a:avLst>
                  <a:gd name="adj" fmla="val 10000"/>
                </a:avLst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31" name="Rectangle: Rounded Corners 6">
                <a:extLst>
                  <a:ext uri="{FF2B5EF4-FFF2-40B4-BE49-F238E27FC236}">
                    <a16:creationId xmlns:a16="http://schemas.microsoft.com/office/drawing/2014/main" id="{1ACFC252-61D8-BC38-A22A-8C7478C30FF3}"/>
                  </a:ext>
                </a:extLst>
              </p:cNvPr>
              <p:cNvSpPr txBox="1"/>
              <p:nvPr/>
            </p:nvSpPr>
            <p:spPr>
              <a:xfrm>
                <a:off x="2198415" y="1575396"/>
                <a:ext cx="2104789" cy="39230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2385" tIns="21590" rIns="32385" bIns="2159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700" kern="1200" dirty="0"/>
                  <a:t>Definition-based</a:t>
                </a:r>
                <a:endParaRPr lang="en-CA" sz="1700" kern="1200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3AC1CDE-9091-8063-A1B6-9A3982E14E3C}"/>
                </a:ext>
              </a:extLst>
            </p:cNvPr>
            <p:cNvGrpSpPr/>
            <p:nvPr/>
          </p:nvGrpSpPr>
          <p:grpSpPr>
            <a:xfrm>
              <a:off x="3504483" y="2363391"/>
              <a:ext cx="2122025" cy="416718"/>
              <a:chOff x="2186210" y="2084089"/>
              <a:chExt cx="2122025" cy="416718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22355F66-B98D-41A1-7774-1C3FBDDCFD6D}"/>
                  </a:ext>
                </a:extLst>
              </p:cNvPr>
              <p:cNvSpPr/>
              <p:nvPr/>
            </p:nvSpPr>
            <p:spPr>
              <a:xfrm>
                <a:off x="2186210" y="2084089"/>
                <a:ext cx="2122025" cy="416718"/>
              </a:xfrm>
              <a:prstGeom prst="roundRect">
                <a:avLst>
                  <a:gd name="adj" fmla="val 10000"/>
                </a:avLst>
              </a:prstGeom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29" name="Rectangle: Rounded Corners 8">
                <a:extLst>
                  <a:ext uri="{FF2B5EF4-FFF2-40B4-BE49-F238E27FC236}">
                    <a16:creationId xmlns:a16="http://schemas.microsoft.com/office/drawing/2014/main" id="{F5B149F7-2586-C130-65AF-7B993A785E18}"/>
                  </a:ext>
                </a:extLst>
              </p:cNvPr>
              <p:cNvSpPr txBox="1"/>
              <p:nvPr/>
            </p:nvSpPr>
            <p:spPr>
              <a:xfrm>
                <a:off x="2198415" y="2096294"/>
                <a:ext cx="2097615" cy="39230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2385" tIns="21590" rIns="32385" bIns="2159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700" kern="1200" dirty="0"/>
                  <a:t>Template-based</a:t>
                </a:r>
                <a:endParaRPr lang="en-CA" sz="1700" kern="1200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E90B394-0961-1F1B-EC04-1CE743909BDD}"/>
                </a:ext>
              </a:extLst>
            </p:cNvPr>
            <p:cNvGrpSpPr/>
            <p:nvPr/>
          </p:nvGrpSpPr>
          <p:grpSpPr>
            <a:xfrm>
              <a:off x="3504483" y="2884290"/>
              <a:ext cx="2129199" cy="416718"/>
              <a:chOff x="2186210" y="2604988"/>
              <a:chExt cx="2129199" cy="416718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2AA462C-3426-FAAD-09E8-B571AE8A9373}"/>
                  </a:ext>
                </a:extLst>
              </p:cNvPr>
              <p:cNvSpPr/>
              <p:nvPr/>
            </p:nvSpPr>
            <p:spPr>
              <a:xfrm>
                <a:off x="2186210" y="2604988"/>
                <a:ext cx="2129199" cy="416718"/>
              </a:xfrm>
              <a:prstGeom prst="roundRect">
                <a:avLst>
                  <a:gd name="adj" fmla="val 10000"/>
                </a:avLst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27" name="Rectangle: Rounded Corners 10">
                <a:extLst>
                  <a:ext uri="{FF2B5EF4-FFF2-40B4-BE49-F238E27FC236}">
                    <a16:creationId xmlns:a16="http://schemas.microsoft.com/office/drawing/2014/main" id="{9C3EF898-005B-8867-0468-F82AC31A438C}"/>
                  </a:ext>
                </a:extLst>
              </p:cNvPr>
              <p:cNvSpPr txBox="1"/>
              <p:nvPr/>
            </p:nvSpPr>
            <p:spPr>
              <a:xfrm>
                <a:off x="2198415" y="2617193"/>
                <a:ext cx="2104789" cy="39230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2385" tIns="21590" rIns="32385" bIns="2159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700" kern="1200" dirty="0" err="1"/>
                  <a:t>StructureMap</a:t>
                </a:r>
                <a:r>
                  <a:rPr lang="en-US" sz="1700" kern="1200" dirty="0"/>
                  <a:t>-based</a:t>
                </a:r>
                <a:endParaRPr lang="en-CA" sz="1700" kern="1200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41F0788-31F9-FF39-642C-B11169D8215F}"/>
                </a:ext>
              </a:extLst>
            </p:cNvPr>
            <p:cNvGrpSpPr/>
            <p:nvPr/>
          </p:nvGrpSpPr>
          <p:grpSpPr>
            <a:xfrm>
              <a:off x="3504483" y="3405188"/>
              <a:ext cx="2135033" cy="416718"/>
              <a:chOff x="2186210" y="3125886"/>
              <a:chExt cx="2135033" cy="416718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CC60F64-15E1-05AF-5FBC-4380C68DBAC9}"/>
                  </a:ext>
                </a:extLst>
              </p:cNvPr>
              <p:cNvSpPr/>
              <p:nvPr/>
            </p:nvSpPr>
            <p:spPr>
              <a:xfrm>
                <a:off x="2186210" y="3125886"/>
                <a:ext cx="2135033" cy="416718"/>
              </a:xfrm>
              <a:prstGeom prst="roundRect">
                <a:avLst>
                  <a:gd name="adj" fmla="val 10000"/>
                </a:avLst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25" name="Rectangle: Rounded Corners 12">
                <a:extLst>
                  <a:ext uri="{FF2B5EF4-FFF2-40B4-BE49-F238E27FC236}">
                    <a16:creationId xmlns:a16="http://schemas.microsoft.com/office/drawing/2014/main" id="{B80274E5-AC18-1921-7476-03578C9D5991}"/>
                  </a:ext>
                </a:extLst>
              </p:cNvPr>
              <p:cNvSpPr txBox="1"/>
              <p:nvPr/>
            </p:nvSpPr>
            <p:spPr>
              <a:xfrm>
                <a:off x="2198415" y="3138091"/>
                <a:ext cx="2110623" cy="39230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2385" tIns="21590" rIns="32385" bIns="2159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700" kern="1200" dirty="0"/>
                  <a:t>CQL</a:t>
                </a:r>
                <a:endParaRPr lang="en-CA" sz="17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0728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EE80F2-E551-1FB3-B881-E4F44DEC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 in the SDC Spec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97C32-2ED6-21A0-8EFE-3094FB53FA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A234E-1D68-C869-880B-1FA12FF1E0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4E870F-D936-93B0-6BA6-1F7928A46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998" y="988306"/>
            <a:ext cx="2172003" cy="36390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0BC388-C449-76DC-33A2-A4F449C02919}"/>
              </a:ext>
            </a:extLst>
          </p:cNvPr>
          <p:cNvSpPr txBox="1"/>
          <p:nvPr/>
        </p:nvSpPr>
        <p:spPr>
          <a:xfrm>
            <a:off x="6233020" y="988306"/>
            <a:ext cx="217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Link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2182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3B839-A551-8C88-2FC3-A0AB80285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DD62B-FC4A-6267-9BE3-6C9312B643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576B2-A60B-261D-9732-65464C0DAE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8497FF0-DBC6-2864-4686-2888EE370F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4550489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057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Dogwood Health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FHIR-Infrastructure, past chair FHIR Management Group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Lead for both the ONC and international FHIR SDC projects</a:t>
            </a:r>
          </a:p>
          <a:p>
            <a:pPr lvl="1"/>
            <a:r>
              <a:rPr lang="en-US" dirty="0">
                <a:hlinkClick r:id="rId2"/>
              </a:rPr>
              <a:t>lloyd@dogwoodhealthconsulting.com</a:t>
            </a:r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C738A-CB7E-E298-6BBE-78247EF90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1F8D-58BA-1442-767F-F23C66B3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Extraction – Observation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6B300-018E-20D4-E592-A5CD44877B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600" dirty="0"/>
              <a:t>Source</a:t>
            </a:r>
          </a:p>
          <a:p>
            <a:pPr lvl="1"/>
            <a:r>
              <a:rPr lang="en-AU" sz="1400" dirty="0"/>
              <a:t>‘Completed’ QuestionnaireResponse</a:t>
            </a:r>
          </a:p>
          <a:p>
            <a:r>
              <a:rPr lang="en-AU" sz="1600" dirty="0"/>
              <a:t>Mapping</a:t>
            </a:r>
          </a:p>
          <a:p>
            <a:pPr lvl="1"/>
            <a:r>
              <a:rPr lang="en-AU" sz="1400" dirty="0" err="1"/>
              <a:t>Item.code</a:t>
            </a:r>
            <a:r>
              <a:rPr lang="en-AU" sz="1400" dirty="0"/>
              <a:t> for LOINC/SNOMED/other to populate </a:t>
            </a:r>
            <a:r>
              <a:rPr lang="en-AU" sz="1400" dirty="0" err="1"/>
              <a:t>Observation.code</a:t>
            </a:r>
            <a:endParaRPr lang="en-AU" sz="1400" dirty="0"/>
          </a:p>
          <a:p>
            <a:pPr lvl="1"/>
            <a:r>
              <a:rPr lang="en-CA" sz="1200" b="0" i="0" u="none" strike="noStrike" dirty="0">
                <a:effectLst/>
                <a:latin typeface="verdana" panose="020B0604030504040204" pitchFamily="34" charset="0"/>
                <a:hlinkClick r:id="rId3"/>
              </a:rPr>
              <a:t>questionnaire-</a:t>
            </a:r>
            <a:r>
              <a:rPr lang="en-CA" sz="1200" b="0" i="0" u="none" strike="noStrike" dirty="0" err="1">
                <a:effectLst/>
                <a:latin typeface="verdana" panose="020B0604030504040204" pitchFamily="34" charset="0"/>
                <a:hlinkClick r:id="rId3"/>
              </a:rPr>
              <a:t>observationExtract</a:t>
            </a:r>
            <a:r>
              <a:rPr lang="en-AU" sz="1400" b="0" i="0" u="none" strike="noStrike" dirty="0">
                <a:effectLst/>
                <a:latin typeface="verdana" panose="020B0604030504040204" pitchFamily="34" charset="0"/>
              </a:rPr>
              <a:t> </a:t>
            </a:r>
            <a:r>
              <a:rPr lang="en-AU" sz="1400" dirty="0"/>
              <a:t>to indicate that extraction is needed</a:t>
            </a:r>
          </a:p>
          <a:p>
            <a:pPr lvl="1"/>
            <a:r>
              <a:rPr lang="en-CA" sz="1200" b="0" i="0" u="sng" dirty="0">
                <a:effectLst/>
                <a:latin typeface="verdana" panose="020B0604030504040204" pitchFamily="34" charset="0"/>
                <a:hlinkClick r:id="rId4"/>
              </a:rPr>
              <a:t>observation-extract-category</a:t>
            </a:r>
            <a:r>
              <a:rPr lang="en-AU" sz="1400" dirty="0"/>
              <a:t> can be used to indicate the needed category</a:t>
            </a:r>
          </a:p>
          <a:p>
            <a:pPr lvl="1"/>
            <a:r>
              <a:rPr lang="en-AU" sz="1400" dirty="0"/>
              <a:t>Other Observation elements come from subject, encounter, author, authored, answer</a:t>
            </a:r>
          </a:p>
          <a:p>
            <a:pPr lvl="1"/>
            <a:r>
              <a:rPr lang="en-AU" sz="1400" dirty="0"/>
              <a:t>Groups and questions with child questions can be extracted as components or members</a:t>
            </a:r>
          </a:p>
          <a:p>
            <a:r>
              <a:rPr lang="en-AU" sz="1800" dirty="0"/>
              <a:t>Only works with observations</a:t>
            </a:r>
          </a:p>
        </p:txBody>
      </p:sp>
      <p:pic>
        <p:nvPicPr>
          <p:cNvPr id="9" name="Picture Placeholder 38">
            <a:extLst>
              <a:ext uri="{FF2B5EF4-FFF2-40B4-BE49-F238E27FC236}">
                <a16:creationId xmlns:a16="http://schemas.microsoft.com/office/drawing/2014/main" id="{1AD7C0B1-10EF-F292-7DE8-415CC743B0F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132" b="4132"/>
          <a:stretch>
            <a:fillRect/>
          </a:stretch>
        </p:blipFill>
        <p:spPr>
          <a:xfrm>
            <a:off x="7237548" y="836899"/>
            <a:ext cx="1440872" cy="13220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8F929E9-9BE1-436A-7A73-F45B9F8DE244}"/>
              </a:ext>
            </a:extLst>
          </p:cNvPr>
          <p:cNvSpPr/>
          <p:nvPr/>
        </p:nvSpPr>
        <p:spPr>
          <a:xfrm rot="20250527">
            <a:off x="7135726" y="1462575"/>
            <a:ext cx="480767" cy="39592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2E865AC5-F855-9A8F-42A7-1BAD45A6C0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9171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2C4E8-8E90-0FB0-ECC7-EC34655FF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D1F33684-63A8-7350-F510-F99256847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705358" cy="51435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D441364-552F-9CB9-F0BA-B11DB60744DE}"/>
              </a:ext>
            </a:extLst>
          </p:cNvPr>
          <p:cNvSpPr/>
          <p:nvPr/>
        </p:nvSpPr>
        <p:spPr>
          <a:xfrm>
            <a:off x="92280" y="2374086"/>
            <a:ext cx="6535024" cy="1610686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BB7792-6349-5255-EB7F-991F0E736831}"/>
              </a:ext>
            </a:extLst>
          </p:cNvPr>
          <p:cNvSpPr/>
          <p:nvPr/>
        </p:nvSpPr>
        <p:spPr>
          <a:xfrm>
            <a:off x="201337" y="144011"/>
            <a:ext cx="6425967" cy="1610686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4E65EDC-EC6D-AD76-F8FE-5470F05B0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357"/>
            <a:ext cx="8573696" cy="380100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8AAB091-E723-D3D0-8EB2-5D5A8AA8A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2924" y="772615"/>
            <a:ext cx="6098795" cy="43495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710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4C29-B367-66FF-8AC6-4DDF13766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Observation-based considerations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89BF1-D010-62BA-7BB8-80F9AB0189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Type conversion might be necessary</a:t>
            </a:r>
          </a:p>
          <a:p>
            <a:pPr lvl="1"/>
            <a:r>
              <a:rPr lang="en-US" dirty="0"/>
              <a:t>e.g. integer -&gt; quantity</a:t>
            </a:r>
          </a:p>
          <a:p>
            <a:pPr lvl="1"/>
            <a:r>
              <a:rPr lang="en-CA" b="0" i="0" u="sng" dirty="0">
                <a:effectLst/>
                <a:latin typeface="verdana" panose="020B0604030504040204" pitchFamily="34" charset="0"/>
                <a:hlinkClick r:id="rId2"/>
              </a:rPr>
              <a:t>questionnaire-unit</a:t>
            </a:r>
            <a:r>
              <a:rPr lang="en-US" dirty="0"/>
              <a:t> can be used to assist</a:t>
            </a:r>
          </a:p>
          <a:p>
            <a:r>
              <a:rPr lang="en-US" dirty="0"/>
              <a:t>Unit conversion may be necessary</a:t>
            </a:r>
          </a:p>
          <a:p>
            <a:r>
              <a:rPr lang="en-US" dirty="0"/>
              <a:t>If no answer, then no Observation</a:t>
            </a:r>
          </a:p>
          <a:p>
            <a:r>
              <a:rPr lang="en-US" dirty="0"/>
              <a:t>Multiple answers -&gt; multiple Observations</a:t>
            </a:r>
          </a:p>
          <a:p>
            <a:r>
              <a:rPr lang="en-US" dirty="0"/>
              <a:t>No support for </a:t>
            </a:r>
            <a:r>
              <a:rPr lang="en-US" dirty="0" err="1"/>
              <a:t>Observation.focus</a:t>
            </a:r>
            <a:r>
              <a:rPr lang="en-US" dirty="0"/>
              <a:t> or </a:t>
            </a:r>
            <a:r>
              <a:rPr lang="en-US" dirty="0" err="1"/>
              <a:t>dataAbsentReason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4758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20D2-F2BC-A742-D071-8C10C848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one…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36481-CA21-33EA-FA29-05CB9DE1CB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hlinkClick r:id="rId2"/>
              </a:rPr>
              <a:t>https://formbuilder.nlm.nih.gov</a:t>
            </a:r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DC75C-3FAB-F59F-9949-31A8BC8C28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95C13-57ED-B685-915F-ED252F23B1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5901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80049-0B6E-6B66-A061-BCF32D67A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35189-60F0-F165-0636-74B58453EC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27DC4-6BB6-6B12-C9E1-B9C0C4B533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9C9BEAD-4C74-9FA0-3665-A3705F959F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0467227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3600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7F5E3-A97E-846D-B95D-05647DE1C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DFCCF-5742-3ED6-74C5-741A97C1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Extraction – Definition-based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14557-7B35-19A6-2E10-0927EE5F49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 dirty="0"/>
              <a:t>Source</a:t>
            </a:r>
          </a:p>
          <a:p>
            <a:pPr lvl="1"/>
            <a:r>
              <a:rPr lang="en-AU" sz="1050" dirty="0"/>
              <a:t>‘Completed’ QuestionnaireResponse</a:t>
            </a:r>
          </a:p>
          <a:p>
            <a:r>
              <a:rPr lang="en-AU" sz="1400" dirty="0"/>
              <a:t>Mapping</a:t>
            </a:r>
          </a:p>
          <a:p>
            <a:pPr lvl="1"/>
            <a:r>
              <a:rPr lang="en-CA" sz="1050" b="0" i="0" u="none" strike="noStrike" dirty="0" err="1">
                <a:effectLst/>
                <a:latin typeface="verdana" panose="020B0604030504040204" pitchFamily="34" charset="0"/>
                <a:hlinkClick r:id="rId3"/>
              </a:rPr>
              <a:t>sdc</a:t>
            </a:r>
            <a:r>
              <a:rPr lang="en-CA" sz="1050" b="0" i="0" u="none" strike="noStrike" dirty="0">
                <a:effectLst/>
                <a:latin typeface="verdana" panose="020B0604030504040204" pitchFamily="34" charset="0"/>
                <a:hlinkClick r:id="rId3"/>
              </a:rPr>
              <a:t>-questionnaire-</a:t>
            </a:r>
            <a:r>
              <a:rPr lang="en-CA" sz="1050" b="0" i="0" u="none" strike="noStrike" dirty="0" err="1">
                <a:effectLst/>
                <a:latin typeface="verdana" panose="020B0604030504040204" pitchFamily="34" charset="0"/>
                <a:hlinkClick r:id="rId3"/>
              </a:rPr>
              <a:t>definitionExtract</a:t>
            </a:r>
            <a:r>
              <a:rPr lang="en-CA" sz="105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AU" sz="1200" dirty="0"/>
              <a:t>– resource to extract, </a:t>
            </a:r>
            <a:r>
              <a:rPr lang="en-AU" sz="1200" dirty="0" err="1"/>
              <a:t>fixedValue</a:t>
            </a:r>
            <a:r>
              <a:rPr lang="en-AU" sz="1200" dirty="0"/>
              <a:t>/patterns</a:t>
            </a:r>
          </a:p>
          <a:p>
            <a:pPr lvl="1"/>
            <a:r>
              <a:rPr lang="en-CA" sz="1050" b="0" i="0" u="sng" dirty="0" err="1">
                <a:effectLst/>
                <a:latin typeface="verdana" panose="020B0604030504040204" pitchFamily="34" charset="0"/>
                <a:hlinkClick r:id="rId4"/>
              </a:rPr>
              <a:t>sdc</a:t>
            </a:r>
            <a:r>
              <a:rPr lang="en-CA" sz="1050" b="0" i="0" u="sng" dirty="0">
                <a:effectLst/>
                <a:latin typeface="verdana" panose="020B0604030504040204" pitchFamily="34" charset="0"/>
                <a:hlinkClick r:id="rId4"/>
              </a:rPr>
              <a:t>-questionnaire-</a:t>
            </a:r>
            <a:r>
              <a:rPr lang="en-CA" sz="1050" b="0" i="0" u="sng" dirty="0" err="1">
                <a:effectLst/>
                <a:latin typeface="verdana" panose="020B0604030504040204" pitchFamily="34" charset="0"/>
                <a:hlinkClick r:id="rId4"/>
              </a:rPr>
              <a:t>definitionExtractValue</a:t>
            </a:r>
            <a:r>
              <a:rPr lang="en-AU" sz="1050" dirty="0"/>
              <a:t> </a:t>
            </a:r>
            <a:r>
              <a:rPr lang="en-AU" sz="1200" dirty="0"/>
              <a:t>– element to populate with fixed or </a:t>
            </a:r>
            <a:br>
              <a:rPr lang="en-AU" sz="1200" dirty="0"/>
            </a:br>
            <a:r>
              <a:rPr lang="en-AU" sz="1200" dirty="0"/>
              <a:t>calculated values</a:t>
            </a:r>
          </a:p>
          <a:p>
            <a:pPr lvl="1"/>
            <a:r>
              <a:rPr lang="en-CA" sz="1050" b="0" i="0" u="none" strike="noStrike" dirty="0" err="1">
                <a:effectLst/>
                <a:latin typeface="verdana" panose="020B0604030504040204" pitchFamily="34" charset="0"/>
                <a:hlinkClick r:id="rId5"/>
              </a:rPr>
              <a:t>sdc</a:t>
            </a:r>
            <a:r>
              <a:rPr lang="en-CA" sz="1050" b="0" i="0" u="none" strike="noStrike" dirty="0">
                <a:effectLst/>
                <a:latin typeface="verdana" panose="020B0604030504040204" pitchFamily="34" charset="0"/>
                <a:hlinkClick r:id="rId5"/>
              </a:rPr>
              <a:t>-questionnaire-</a:t>
            </a:r>
            <a:r>
              <a:rPr lang="en-CA" sz="1050" b="0" i="0" u="none" strike="noStrike" dirty="0" err="1">
                <a:effectLst/>
                <a:latin typeface="verdana" panose="020B0604030504040204" pitchFamily="34" charset="0"/>
                <a:hlinkClick r:id="rId5"/>
              </a:rPr>
              <a:t>extractAllocateId</a:t>
            </a:r>
            <a:r>
              <a:rPr lang="en-CA" sz="105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AU" sz="1200" dirty="0"/>
              <a:t>– if needed for cross-resource referencing</a:t>
            </a:r>
          </a:p>
          <a:p>
            <a:pPr lvl="1"/>
            <a:r>
              <a:rPr lang="en-AU" sz="1200" dirty="0"/>
              <a:t>Answers are mapped into the extracted resource based on </a:t>
            </a:r>
            <a:r>
              <a:rPr lang="en-AU" sz="1200" dirty="0" err="1"/>
              <a:t>item.definition</a:t>
            </a:r>
            <a:endParaRPr lang="en-AU" sz="1200" dirty="0"/>
          </a:p>
          <a:p>
            <a:r>
              <a:rPr lang="en-AU" sz="1400" dirty="0"/>
              <a:t>Can extract to any resource, but only one set of mappings per profile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370AE4-AFFE-25EF-69E8-6E1A15FD8E08}"/>
              </a:ext>
            </a:extLst>
          </p:cNvPr>
          <p:cNvGrpSpPr/>
          <p:nvPr/>
        </p:nvGrpSpPr>
        <p:grpSpPr>
          <a:xfrm>
            <a:off x="6872288" y="1747690"/>
            <a:ext cx="1542694" cy="1322057"/>
            <a:chOff x="1139609" y="1910722"/>
            <a:chExt cx="1542694" cy="1322057"/>
          </a:xfrm>
        </p:grpSpPr>
        <p:pic>
          <p:nvPicPr>
            <p:cNvPr id="9" name="Picture Placeholder 38">
              <a:extLst>
                <a:ext uri="{FF2B5EF4-FFF2-40B4-BE49-F238E27FC236}">
                  <a16:creationId xmlns:a16="http://schemas.microsoft.com/office/drawing/2014/main" id="{4B1B2ABC-9EE6-7597-EBF3-67A739D81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4132" b="4132"/>
            <a:stretch>
              <a:fillRect/>
            </a:stretch>
          </p:blipFill>
          <p:spPr>
            <a:xfrm>
              <a:off x="1241431" y="1910722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0120E41C-24D1-574A-B91F-6F5868265713}"/>
                </a:ext>
              </a:extLst>
            </p:cNvPr>
            <p:cNvSpPr/>
            <p:nvPr/>
          </p:nvSpPr>
          <p:spPr>
            <a:xfrm rot="20250527">
              <a:off x="1139609" y="2536398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9A92EEE-0669-71A3-241B-C3B82129C7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56810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6C55-7B66-9BA0-D16B-DD3D6BF2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sdc</a:t>
            </a:r>
            <a:r>
              <a:rPr lang="en-US" dirty="0"/>
              <a:t>-questionnaire-</a:t>
            </a:r>
            <a:r>
              <a:rPr lang="en-US" dirty="0" err="1"/>
              <a:t>extractDefinition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B9023-5960-5486-29AD-01B65F013E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On Questionnaire, extracts one resource instance for the QuestionnaireResponse</a:t>
            </a:r>
          </a:p>
          <a:p>
            <a:r>
              <a:rPr lang="en-US" dirty="0"/>
              <a:t>On a group, extracts one instance for each group repetition</a:t>
            </a:r>
          </a:p>
          <a:p>
            <a:r>
              <a:rPr lang="en-US" dirty="0"/>
              <a:t>Defines what resource to create (profile base resource)</a:t>
            </a:r>
          </a:p>
          <a:p>
            <a:pPr lvl="1"/>
            <a:r>
              <a:rPr lang="en-US" dirty="0"/>
              <a:t>URL can just be canonical of the resource</a:t>
            </a:r>
          </a:p>
          <a:p>
            <a:r>
              <a:rPr lang="en-US" dirty="0"/>
              <a:t>If it’s a profile, we will auto-extract fixed values and patterns</a:t>
            </a:r>
          </a:p>
          <a:p>
            <a:r>
              <a:rPr lang="en-US" dirty="0"/>
              <a:t>Can allow conditional creation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6FB64-55D6-7E32-DB91-E9B28BEDAB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65AD9-DB48-1300-1E60-A38BE0C6A0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1896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DE2A-D184-FB0F-CC39-1B0B5A3A5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sdc</a:t>
            </a:r>
            <a:r>
              <a:rPr lang="en-US" dirty="0"/>
              <a:t>-questionnaire-</a:t>
            </a:r>
            <a:r>
              <a:rPr lang="en-US" dirty="0" err="1"/>
              <a:t>extractDefinition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B4777-B546-FE31-DAE6-587D6971F1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F2FC0-CFC6-072F-7FD5-9B72B22C6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D781E8-4A6A-D62C-30E7-C833F6DD4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258784"/>
              </p:ext>
            </p:extLst>
          </p:nvPr>
        </p:nvGraphicFramePr>
        <p:xfrm>
          <a:off x="693490" y="1059868"/>
          <a:ext cx="72503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701">
                  <a:extLst>
                    <a:ext uri="{9D8B030D-6E8A-4147-A177-3AD203B41FA5}">
                      <a16:colId xmlns:a16="http://schemas.microsoft.com/office/drawing/2014/main" val="2885890040"/>
                    </a:ext>
                  </a:extLst>
                </a:gridCol>
                <a:gridCol w="5414659">
                  <a:extLst>
                    <a:ext uri="{9D8B030D-6E8A-4147-A177-3AD203B41FA5}">
                      <a16:colId xmlns:a16="http://schemas.microsoft.com/office/drawing/2014/main" val="3210786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63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definition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profile (and resource) to extract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fullUrl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to put in </a:t>
                      </a:r>
                      <a:r>
                        <a:rPr lang="en-US" dirty="0" err="1"/>
                        <a:t>entry.fullUrl</a:t>
                      </a:r>
                      <a:r>
                        <a:rPr lang="en-US" dirty="0"/>
                        <a:t> (for cross-referencing)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99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ifNoneMatch</a:t>
                      </a:r>
                      <a:endParaRPr lang="en-CA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dirty="0"/>
                        <a:t>Conditional extraction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Equivalent to same elements in entry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Allows controlling whether resources should be created (and matching on existing content) as part of a transaction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864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ifModifiedSince</a:t>
                      </a:r>
                      <a:endParaRPr lang="en-CA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708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ifMatch</a:t>
                      </a:r>
                      <a:endParaRPr lang="en-CA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68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ifNoneExist</a:t>
                      </a:r>
                      <a:endParaRPr lang="en-CA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422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535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011B8-D2F9-A1B1-2A09-5247C60E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Questionnaire.item.definition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CD10C5-0A2A-B61B-93CA-87CDB5B4B4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Indicates a given item matches the semantic of a data element in a profile/logical model</a:t>
            </a:r>
          </a:p>
          <a:p>
            <a:r>
              <a:rPr lang="en-US" dirty="0"/>
              <a:t>Definition canonical </a:t>
            </a:r>
            <a:r>
              <a:rPr lang="en-US" b="1" dirty="0"/>
              <a:t>must</a:t>
            </a:r>
            <a:r>
              <a:rPr lang="en-US" dirty="0"/>
              <a:t> match </a:t>
            </a:r>
            <a:r>
              <a:rPr lang="en-US" dirty="0" err="1"/>
              <a:t>extractDefinition</a:t>
            </a:r>
            <a:r>
              <a:rPr lang="en-US" dirty="0"/>
              <a:t> canonical</a:t>
            </a:r>
          </a:p>
          <a:p>
            <a:r>
              <a:rPr lang="en-US" dirty="0"/>
              <a:t>For extraction</a:t>
            </a:r>
          </a:p>
          <a:p>
            <a:pPr lvl="1"/>
            <a:r>
              <a:rPr lang="en-US" dirty="0"/>
              <a:t>For a group, indicates that the extracted resource should repeat the element in the definition for each group repetition</a:t>
            </a:r>
          </a:p>
          <a:p>
            <a:pPr lvl="1"/>
            <a:r>
              <a:rPr lang="en-US" dirty="0"/>
              <a:t>For a question, indicates that the answer(s) should go into the value of the definition element in the extracted resource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D3EB05-C987-CEB5-D8A0-3A3978FA0B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0A8E2-4F39-9FFA-FEF3-F6E365BE14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E9D8E5-4C51-5A80-1048-A06E137CF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05" y="988306"/>
            <a:ext cx="7411484" cy="36676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429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C2AE-489D-D72F-7EB7-7BEF58AC3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sdc</a:t>
            </a:r>
            <a:r>
              <a:rPr lang="en-US" dirty="0"/>
              <a:t>-questionnaire-</a:t>
            </a:r>
            <a:r>
              <a:rPr lang="en-US" dirty="0" err="1"/>
              <a:t>extractAllocateId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F5B85-795A-9492-839D-68D73A199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When we extract a resource, we may need to link to that resource from other extracted resources</a:t>
            </a:r>
          </a:p>
          <a:p>
            <a:pPr lvl="1"/>
            <a:r>
              <a:rPr lang="en-US" sz="1600" dirty="0"/>
              <a:t>In transaction, we need the same </a:t>
            </a:r>
            <a:r>
              <a:rPr lang="en-US" sz="1600" dirty="0" err="1"/>
              <a:t>urn:uuid</a:t>
            </a:r>
            <a:r>
              <a:rPr lang="en-US" sz="1600" dirty="0"/>
              <a:t>: value to appear as </a:t>
            </a:r>
            <a:r>
              <a:rPr lang="en-US" sz="1600" dirty="0" err="1"/>
              <a:t>fullUrl</a:t>
            </a:r>
            <a:r>
              <a:rPr lang="en-US" sz="1600" dirty="0"/>
              <a:t> of created resource and in </a:t>
            </a:r>
            <a:r>
              <a:rPr lang="en-US" sz="1600" dirty="0" err="1"/>
              <a:t>Reference.reference</a:t>
            </a:r>
            <a:r>
              <a:rPr lang="en-US" sz="1600" dirty="0"/>
              <a:t> pointing to it</a:t>
            </a:r>
          </a:p>
          <a:p>
            <a:pPr lvl="1"/>
            <a:r>
              <a:rPr lang="en-US" sz="1600" dirty="0"/>
              <a:t>If it appears on a group, then distinct UUID for each repetition</a:t>
            </a:r>
          </a:p>
          <a:p>
            <a:r>
              <a:rPr lang="en-US" sz="1800" dirty="0" err="1"/>
              <a:t>extractAllocateId</a:t>
            </a:r>
            <a:r>
              <a:rPr lang="en-US" sz="1800" dirty="0"/>
              <a:t> generates a UUID and assigns it to a variable</a:t>
            </a:r>
          </a:p>
          <a:p>
            <a:r>
              <a:rPr lang="en-US" sz="1800" dirty="0"/>
              <a:t>Declare the variable to be the </a:t>
            </a:r>
            <a:r>
              <a:rPr lang="en-US" sz="1800" dirty="0" err="1"/>
              <a:t>fullUrl</a:t>
            </a:r>
            <a:r>
              <a:rPr lang="en-US" sz="1800" dirty="0"/>
              <a:t> of the new resource (in </a:t>
            </a:r>
            <a:r>
              <a:rPr lang="en-US" sz="1800" dirty="0" err="1"/>
              <a:t>definitionExtract.fullUrl</a:t>
            </a:r>
            <a:r>
              <a:rPr lang="en-US" sz="1800" dirty="0"/>
              <a:t>)</a:t>
            </a:r>
          </a:p>
          <a:p>
            <a:r>
              <a:rPr lang="en-US" sz="1800" dirty="0"/>
              <a:t>Declare the variable to be the reference value (via </a:t>
            </a:r>
            <a:r>
              <a:rPr lang="en-US" sz="1800" dirty="0" err="1"/>
              <a:t>definitionExtractValue.expression</a:t>
            </a:r>
            <a:r>
              <a:rPr lang="en-US" sz="1800" dirty="0"/>
              <a:t>) </a:t>
            </a:r>
            <a:endParaRPr lang="en-CA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93A07-9269-5F65-9D62-C105EB6D30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4AEF9-A4FE-CFBE-3983-A13FA6EF11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29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3C1BFD-7C77-C293-CDDE-DFEFEAD65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74" y="1020737"/>
            <a:ext cx="7906853" cy="7430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87F962-EDB5-082F-18D7-32CF10EE6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74" y="1596011"/>
            <a:ext cx="7916380" cy="23339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832B98-A871-360C-816F-B62CFFCCC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33" y="1926945"/>
            <a:ext cx="8802328" cy="29055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752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https://github.com/FHIR/documents/tree/master/presentations/sdc</a:t>
            </a:r>
            <a:endParaRPr lang="en-CA" dirty="0"/>
          </a:p>
          <a:p>
            <a:pPr lvl="0"/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3"/>
              </a:rPr>
              <a:t>Creative Commons Attribution 3.0 </a:t>
            </a:r>
            <a:r>
              <a:rPr lang="en-CA" dirty="0" err="1">
                <a:hlinkClick r:id="rId3"/>
              </a:rPr>
              <a:t>Unported</a:t>
            </a:r>
            <a:r>
              <a:rPr lang="en-CA" dirty="0">
                <a:hlinkClick r:id="rId3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D67FA5-D1E9-4E1E-B63E-097C12003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55E1C-9171-4990-BC7C-0027C9FAE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7" y="3226897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917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D989-1312-5658-F9EF-64BC37A1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Sdc</a:t>
            </a:r>
            <a:r>
              <a:rPr lang="en-US" dirty="0"/>
              <a:t>-questionnaire-</a:t>
            </a:r>
            <a:r>
              <a:rPr lang="en-US" dirty="0" err="1"/>
              <a:t>extractValue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B3283-8B90-0BF7-CBE2-D23137CC4F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Indicates a value for an element within a structure to populate</a:t>
            </a:r>
          </a:p>
          <a:p>
            <a:pPr lvl="1"/>
            <a:r>
              <a:rPr lang="en-US" dirty="0"/>
              <a:t>Format: [</a:t>
            </a:r>
            <a:r>
              <a:rPr lang="en-US" dirty="0" err="1"/>
              <a:t>profileCanonical</a:t>
            </a:r>
            <a:r>
              <a:rPr lang="en-US" dirty="0"/>
              <a:t>]#[elementId]</a:t>
            </a:r>
          </a:p>
          <a:p>
            <a:r>
              <a:rPr lang="en-US" dirty="0"/>
              <a:t>Two options</a:t>
            </a:r>
          </a:p>
          <a:p>
            <a:pPr lvl="1"/>
            <a:r>
              <a:rPr lang="en-US" dirty="0"/>
              <a:t>‘expression’ – set the element to the result of the expression</a:t>
            </a:r>
          </a:p>
          <a:p>
            <a:pPr lvl="1"/>
            <a:r>
              <a:rPr lang="en-US" dirty="0"/>
              <a:t>‘fixed-value’ – set the element to specified value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DC710-1DD9-BB4C-AAAC-2FFEB58892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64646-D2AD-E312-13B1-EC3B181C0E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30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B8ED88-5116-126C-3FED-AF2A987F5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52" y="841647"/>
            <a:ext cx="8211696" cy="29245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B8A9E3-35C7-8C35-0D8A-C845058AA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91139"/>
            <a:ext cx="9144000" cy="23117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385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2D6B-9C0D-4D7A-921D-358C6B9F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Definition-based considerations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D4274-1D23-83A7-164E-6DD7C5AE4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Mappings can be sparse</a:t>
            </a:r>
          </a:p>
          <a:p>
            <a:pPr lvl="1"/>
            <a:r>
              <a:rPr lang="en-US" dirty="0"/>
              <a:t>E.g. one definition for Patient.name, one definition for </a:t>
            </a:r>
            <a:r>
              <a:rPr lang="en-US" dirty="0" err="1"/>
              <a:t>Patient.name.family.text</a:t>
            </a:r>
            <a:endParaRPr lang="en-US" dirty="0"/>
          </a:p>
          <a:p>
            <a:pPr lvl="2"/>
            <a:r>
              <a:rPr lang="en-US" dirty="0"/>
              <a:t>‘family’ will get generated automatically</a:t>
            </a:r>
          </a:p>
          <a:p>
            <a:r>
              <a:rPr lang="en-US" dirty="0"/>
              <a:t>If necessary, hidden questions can be used to help populate items not found in the QuestionnaireResponse</a:t>
            </a:r>
          </a:p>
          <a:p>
            <a:pPr lvl="1"/>
            <a:r>
              <a:rPr lang="en-US" dirty="0"/>
              <a:t>e.g. if population from context is needed</a:t>
            </a:r>
          </a:p>
          <a:p>
            <a:r>
              <a:rPr lang="en-US" dirty="0"/>
              <a:t>Using profile definitions also allows leveraging slices</a:t>
            </a:r>
          </a:p>
          <a:p>
            <a:pPr lvl="1"/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4D566-6EFC-3FAC-C712-94DA5AE2B2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330EF-8D88-6C2C-30FF-D344CB3C57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9941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066AD-7548-703F-BD19-6A4E3F777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Definition-based limitations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628FC-E07A-CD7F-A5E5-CEB8A48351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 significant transformation capability</a:t>
            </a:r>
          </a:p>
          <a:p>
            <a:pPr lvl="1"/>
            <a:r>
              <a:rPr lang="en-US" dirty="0"/>
              <a:t>Questions need to correspond to resource element definitions</a:t>
            </a:r>
          </a:p>
          <a:p>
            <a:pPr lvl="1"/>
            <a:r>
              <a:rPr lang="en-US" dirty="0"/>
              <a:t>Can use </a:t>
            </a:r>
            <a:r>
              <a:rPr lang="en-US" dirty="0" err="1"/>
              <a:t>definitionExtractValue.expression</a:t>
            </a:r>
            <a:r>
              <a:rPr lang="en-US" dirty="0"/>
              <a:t> for this, but note that </a:t>
            </a:r>
            <a:r>
              <a:rPr lang="en-US" dirty="0" err="1"/>
              <a:t>launchContext</a:t>
            </a:r>
            <a:r>
              <a:rPr lang="en-US" dirty="0"/>
              <a:t> and variable are not in scope for extraction</a:t>
            </a:r>
          </a:p>
          <a:p>
            <a:r>
              <a:rPr lang="en-US" dirty="0"/>
              <a:t>Can only extract to one instance for a given profile in a given context</a:t>
            </a:r>
          </a:p>
          <a:p>
            <a:r>
              <a:rPr lang="en-US" dirty="0"/>
              <a:t>No access to </a:t>
            </a:r>
            <a:r>
              <a:rPr lang="en-US" dirty="0" err="1"/>
              <a:t>launchContext</a:t>
            </a:r>
            <a:r>
              <a:rPr lang="en-US" dirty="0"/>
              <a:t>, variable, </a:t>
            </a:r>
            <a:r>
              <a:rPr lang="en-US" dirty="0" err="1"/>
              <a:t>initialValue</a:t>
            </a:r>
            <a:endParaRPr lang="en-US" dirty="0"/>
          </a:p>
          <a:p>
            <a:pPr lvl="1"/>
            <a:r>
              <a:rPr lang="en-US" dirty="0"/>
              <a:t>Can put relevant information in answers to hidden questions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2E442-BF25-E49D-74B9-D4F6707A3E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78BA9-20F8-EA36-F826-C4C2C2BFD2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5378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517D-ED77-B3D0-D104-25685BAD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definition-based extraction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BAF41-EE9A-B061-E80F-50D28F80EA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hlinkClick r:id="rId2"/>
              </a:rPr>
              <a:t>https://fhirpath-lab.com/Questionnaire/tester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Sample instance: </a:t>
            </a:r>
          </a:p>
          <a:p>
            <a:pPr marL="0" indent="0">
              <a:buNone/>
            </a:pPr>
            <a:r>
              <a:rPr lang="en-CA" sz="1800" dirty="0">
                <a:hlinkClick r:id="rId3"/>
              </a:rPr>
              <a:t>https://build.fhir.org/ig/HL7/sdc/Questionnaire-extract-complex-defn3.json</a:t>
            </a:r>
            <a:endParaRPr lang="en-CA" sz="1800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E8FCE-0BFD-B12F-DECC-5987874018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7C821-AADE-FE2C-06B2-AD6981A995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7021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79243-AE98-ABCB-07D5-330D0018E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827AD-B46B-B767-BE01-BD7EF5861F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BA7D4-AB3B-5554-4872-0CB18D2541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34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04AFA87-1D08-F2FB-C847-D9855E8400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6638839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54884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49884-52D3-2518-CD4D-77081B0FF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71EBA-2C83-F614-757B-BB2E406C0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Extraction – Template-based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6E567-9C2D-2DBC-1C3A-5E74B154C4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 dirty="0"/>
              <a:t>Source</a:t>
            </a:r>
            <a:endParaRPr lang="en-CA" sz="1050" b="0" i="0" u="none" strike="noStrike" dirty="0">
              <a:effectLst/>
              <a:latin typeface="verdana" panose="020B0604030504040204" pitchFamily="34" charset="0"/>
              <a:hlinkClick r:id="rId3"/>
            </a:endParaRPr>
          </a:p>
          <a:p>
            <a:pPr lvl="1"/>
            <a:r>
              <a:rPr lang="en-AU" sz="1200" dirty="0"/>
              <a:t>‘Completed’ QuestionnaireResponse</a:t>
            </a:r>
          </a:p>
          <a:p>
            <a:r>
              <a:rPr lang="en-AU" sz="1400" dirty="0"/>
              <a:t>Mapping</a:t>
            </a:r>
          </a:p>
          <a:p>
            <a:pPr lvl="1"/>
            <a:r>
              <a:rPr lang="en-AU" sz="1200" dirty="0"/>
              <a:t>Contained resources that act as templates (and may include fixed values)</a:t>
            </a:r>
          </a:p>
          <a:p>
            <a:pPr lvl="1"/>
            <a:r>
              <a:rPr lang="en-CA" sz="1100" b="0" i="0" u="sng" dirty="0" err="1">
                <a:effectLst/>
                <a:latin typeface="verdana" panose="020B0604030504040204" pitchFamily="34" charset="0"/>
                <a:hlinkClick r:id="rId4"/>
              </a:rPr>
              <a:t>sdc</a:t>
            </a:r>
            <a:r>
              <a:rPr lang="en-CA" sz="1100" b="0" i="0" u="sng" dirty="0">
                <a:effectLst/>
                <a:latin typeface="verdana" panose="020B0604030504040204" pitchFamily="34" charset="0"/>
                <a:hlinkClick r:id="rId4"/>
              </a:rPr>
              <a:t>-questionnaire-</a:t>
            </a:r>
            <a:r>
              <a:rPr lang="en-CA" sz="1100" b="0" i="0" u="sng" dirty="0" err="1">
                <a:effectLst/>
                <a:latin typeface="verdana" panose="020B0604030504040204" pitchFamily="34" charset="0"/>
                <a:hlinkClick r:id="rId4"/>
              </a:rPr>
              <a:t>templateExtract</a:t>
            </a:r>
            <a:r>
              <a:rPr lang="en-AU" sz="1200" dirty="0"/>
              <a:t> or </a:t>
            </a:r>
            <a:br>
              <a:rPr lang="en-AU" sz="1200" dirty="0"/>
            </a:br>
            <a:r>
              <a:rPr lang="en-CA" sz="1100" b="0" i="0" u="none" strike="noStrike" dirty="0" err="1">
                <a:effectLst/>
                <a:latin typeface="verdana" panose="020B0604030504040204" pitchFamily="34" charset="0"/>
                <a:hlinkClick r:id="rId5"/>
              </a:rPr>
              <a:t>sdc</a:t>
            </a:r>
            <a:r>
              <a:rPr lang="en-CA" sz="1100" b="0" i="0" u="none" strike="noStrike" dirty="0">
                <a:effectLst/>
                <a:latin typeface="verdana" panose="020B0604030504040204" pitchFamily="34" charset="0"/>
                <a:hlinkClick r:id="rId5"/>
              </a:rPr>
              <a:t>-questionnaire-</a:t>
            </a:r>
            <a:r>
              <a:rPr lang="en-CA" sz="1100" b="0" i="0" u="none" strike="noStrike" dirty="0" err="1">
                <a:effectLst/>
                <a:latin typeface="verdana" panose="020B0604030504040204" pitchFamily="34" charset="0"/>
                <a:hlinkClick r:id="rId5"/>
              </a:rPr>
              <a:t>templateExtractBundle</a:t>
            </a:r>
            <a:br>
              <a:rPr lang="en-CA" sz="1100" b="0" i="0" u="none" strike="noStrike" dirty="0">
                <a:effectLst/>
                <a:latin typeface="verdana" panose="020B0604030504040204" pitchFamily="34" charset="0"/>
              </a:rPr>
            </a:br>
            <a:r>
              <a:rPr lang="en-CA" sz="1100" b="0" i="0" u="none" strike="noStrike" dirty="0">
                <a:effectLst/>
                <a:latin typeface="verdana" panose="020B0604030504040204" pitchFamily="34" charset="0"/>
              </a:rPr>
              <a:t>extensions </a:t>
            </a:r>
            <a:r>
              <a:rPr lang="en-AU" sz="1200" dirty="0"/>
              <a:t>that point to contained resource</a:t>
            </a:r>
          </a:p>
          <a:p>
            <a:pPr lvl="1"/>
            <a:r>
              <a:rPr lang="en-AU" sz="1200" dirty="0"/>
              <a:t>Templates include:</a:t>
            </a:r>
          </a:p>
          <a:p>
            <a:pPr lvl="2"/>
            <a:r>
              <a:rPr lang="en-CA" sz="1100" b="0" i="0" u="none" strike="noStrike" dirty="0" err="1">
                <a:effectLst/>
                <a:latin typeface="verdana" panose="020B0604030504040204" pitchFamily="34" charset="0"/>
                <a:hlinkClick r:id="rId6"/>
              </a:rPr>
              <a:t>sdc</a:t>
            </a:r>
            <a:r>
              <a:rPr lang="en-CA" sz="1100" b="0" i="0" u="none" strike="noStrike" dirty="0">
                <a:effectLst/>
                <a:latin typeface="verdana" panose="020B0604030504040204" pitchFamily="34" charset="0"/>
                <a:hlinkClick r:id="rId6"/>
              </a:rPr>
              <a:t>-questionnaire-</a:t>
            </a:r>
            <a:r>
              <a:rPr lang="en-CA" sz="1100" b="0" i="0" u="none" strike="noStrike" dirty="0" err="1">
                <a:effectLst/>
                <a:latin typeface="verdana" panose="020B0604030504040204" pitchFamily="34" charset="0"/>
                <a:hlinkClick r:id="rId6"/>
              </a:rPr>
              <a:t>templateExtractContext</a:t>
            </a:r>
            <a:r>
              <a:rPr lang="en-CA" sz="11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extensions </a:t>
            </a:r>
            <a:r>
              <a:rPr lang="en-AU" sz="1200" dirty="0"/>
              <a:t>to indicate</a:t>
            </a:r>
            <a:br>
              <a:rPr lang="en-AU" sz="1200" dirty="0"/>
            </a:br>
            <a:r>
              <a:rPr lang="en-AU" sz="1200" dirty="0"/>
              <a:t>questionnaire items that drive repetition</a:t>
            </a:r>
          </a:p>
          <a:p>
            <a:pPr lvl="2"/>
            <a:r>
              <a:rPr lang="en-CA" sz="1100" b="0" i="0" u="sng" dirty="0" err="1">
                <a:effectLst/>
                <a:latin typeface="verdana" panose="020B0604030504040204" pitchFamily="34" charset="0"/>
                <a:hlinkClick r:id="rId7"/>
              </a:rPr>
              <a:t>sdc</a:t>
            </a:r>
            <a:r>
              <a:rPr lang="en-CA" sz="1100" b="0" i="0" u="sng" dirty="0">
                <a:effectLst/>
                <a:latin typeface="verdana" panose="020B0604030504040204" pitchFamily="34" charset="0"/>
                <a:hlinkClick r:id="rId7"/>
              </a:rPr>
              <a:t>-questionnaire-</a:t>
            </a:r>
            <a:r>
              <a:rPr lang="en-CA" sz="1100" b="0" i="0" u="sng" dirty="0" err="1">
                <a:effectLst/>
                <a:latin typeface="verdana" panose="020B0604030504040204" pitchFamily="34" charset="0"/>
                <a:hlinkClick r:id="rId7"/>
              </a:rPr>
              <a:t>templateExtractValue</a:t>
            </a:r>
            <a:r>
              <a:rPr lang="en-AU" sz="1200" dirty="0"/>
              <a:t> extensions to indicate questionnaire items to populate</a:t>
            </a:r>
            <a:br>
              <a:rPr lang="en-AU" sz="1200" dirty="0"/>
            </a:br>
            <a:r>
              <a:rPr lang="en-AU" sz="1200" dirty="0"/>
              <a:t>the element</a:t>
            </a:r>
          </a:p>
          <a:p>
            <a:r>
              <a:rPr lang="en-AU" sz="1400" dirty="0"/>
              <a:t>Easier to visualize expected output, no ability to perform complex transformation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0E211C2-CE8A-811C-964F-C7E31E41A328}"/>
              </a:ext>
            </a:extLst>
          </p:cNvPr>
          <p:cNvGrpSpPr/>
          <p:nvPr/>
        </p:nvGrpSpPr>
        <p:grpSpPr>
          <a:xfrm>
            <a:off x="6872288" y="1747690"/>
            <a:ext cx="1542694" cy="1322057"/>
            <a:chOff x="1139609" y="1910722"/>
            <a:chExt cx="1542694" cy="1322057"/>
          </a:xfrm>
        </p:grpSpPr>
        <p:pic>
          <p:nvPicPr>
            <p:cNvPr id="9" name="Picture Placeholder 38">
              <a:extLst>
                <a:ext uri="{FF2B5EF4-FFF2-40B4-BE49-F238E27FC236}">
                  <a16:creationId xmlns:a16="http://schemas.microsoft.com/office/drawing/2014/main" id="{F14D2704-921B-2306-3DC3-F1E323443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t="4132" b="4132"/>
            <a:stretch>
              <a:fillRect/>
            </a:stretch>
          </p:blipFill>
          <p:spPr>
            <a:xfrm>
              <a:off x="1241431" y="1910722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5829DA33-DD51-6790-64AD-9DDF6EE5F76C}"/>
                </a:ext>
              </a:extLst>
            </p:cNvPr>
            <p:cNvSpPr/>
            <p:nvPr/>
          </p:nvSpPr>
          <p:spPr>
            <a:xfrm rot="20250527">
              <a:off x="1139609" y="2536398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BF7E642-4C7D-D420-2D89-AE561A1873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00533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6E34A-CE97-987E-311D-A2E96EB4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approaches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77DB6-7609-8544-97F0-69DDA46291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/>
              <a:t>templateExtract</a:t>
            </a:r>
            <a:r>
              <a:rPr lang="en-US" sz="1800" dirty="0"/>
              <a:t> (0..*)</a:t>
            </a:r>
          </a:p>
          <a:p>
            <a:pPr lvl="1"/>
            <a:r>
              <a:rPr lang="en-CA" sz="1600" dirty="0"/>
              <a:t>Points to a resource template (could be Bundle)</a:t>
            </a:r>
          </a:p>
          <a:p>
            <a:pPr lvl="1"/>
            <a:r>
              <a:rPr lang="en-CA" sz="1600" dirty="0"/>
              <a:t>Can result in transaction Bundle or single resource</a:t>
            </a:r>
          </a:p>
          <a:p>
            <a:pPr lvl="1"/>
            <a:r>
              <a:rPr lang="en-CA" sz="1600" dirty="0"/>
              <a:t>Context for extraction determined by location of extension (root or group)</a:t>
            </a:r>
          </a:p>
          <a:p>
            <a:pPr lvl="1"/>
            <a:r>
              <a:rPr lang="en-CA" sz="1600" dirty="0"/>
              <a:t>Extension includes all elements to populate a </a:t>
            </a:r>
            <a:r>
              <a:rPr lang="en-CA" sz="1600" dirty="0" err="1"/>
              <a:t>Bundle.entry</a:t>
            </a:r>
            <a:endParaRPr lang="en-CA" sz="1600" dirty="0"/>
          </a:p>
          <a:p>
            <a:r>
              <a:rPr lang="en-CA" sz="1800" dirty="0" err="1"/>
              <a:t>templateExtractBundle</a:t>
            </a:r>
            <a:r>
              <a:rPr lang="en-CA" sz="1800" dirty="0"/>
              <a:t> (0..1)</a:t>
            </a:r>
          </a:p>
          <a:p>
            <a:pPr lvl="1"/>
            <a:r>
              <a:rPr lang="en-CA" sz="1600" dirty="0"/>
              <a:t>Points to a transaction Bundle template</a:t>
            </a:r>
          </a:p>
          <a:p>
            <a:pPr lvl="1"/>
            <a:r>
              <a:rPr lang="en-CA" sz="1600" dirty="0"/>
              <a:t>Always results in transaction Bundle</a:t>
            </a:r>
          </a:p>
          <a:p>
            <a:pPr lvl="1"/>
            <a:r>
              <a:rPr lang="en-CA" sz="1600" dirty="0"/>
              <a:t>Always on root.  Context for extraction handled by </a:t>
            </a:r>
            <a:r>
              <a:rPr lang="en-CA" sz="1600" dirty="0" err="1"/>
              <a:t>templateExtractContext</a:t>
            </a:r>
            <a:endParaRPr lang="en-CA" sz="1600" dirty="0"/>
          </a:p>
          <a:p>
            <a:pPr lvl="1"/>
            <a:r>
              <a:rPr lang="en-CA" sz="1600" dirty="0"/>
              <a:t>Bundle entry elements are defined in the template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654F8-CA4B-5D7E-12A1-DB3DE9B6F4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B5FD1-AF7E-56AA-345F-F7CBEB7E7E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46765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84E0-9F3B-C8A6-871F-92F40BAD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extensions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7ED67-E7B3-19C8-9D12-E05CEC5CA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err="1">
                <a:latin typeface="verdana" panose="020B0604030504040204" pitchFamily="34" charset="0"/>
                <a:hlinkClick r:id="rId2"/>
              </a:rPr>
              <a:t>sdc</a:t>
            </a:r>
            <a:r>
              <a:rPr lang="en-CA" dirty="0">
                <a:latin typeface="verdana" panose="020B0604030504040204" pitchFamily="34" charset="0"/>
                <a:hlinkClick r:id="rId2"/>
              </a:rPr>
              <a:t>-questionnaire-</a:t>
            </a:r>
            <a:r>
              <a:rPr lang="en-CA" dirty="0" err="1">
                <a:latin typeface="verdana" panose="020B0604030504040204" pitchFamily="34" charset="0"/>
                <a:hlinkClick r:id="rId2"/>
              </a:rPr>
              <a:t>templateExtractContext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causes the appearance (and repetition) of the element to drive from a given Questionnaire item</a:t>
            </a:r>
          </a:p>
          <a:p>
            <a:pPr lvl="1"/>
            <a:r>
              <a:rPr lang="en-US" dirty="0"/>
              <a:t>Typically on group, though can also be Questionnaire root</a:t>
            </a:r>
          </a:p>
          <a:p>
            <a:pPr lvl="1"/>
            <a:r>
              <a:rPr lang="en-US" dirty="0"/>
              <a:t>Can be plain </a:t>
            </a:r>
            <a:r>
              <a:rPr lang="en-US" dirty="0" err="1"/>
              <a:t>FHIRPath</a:t>
            </a:r>
            <a:r>
              <a:rPr lang="en-US" dirty="0"/>
              <a:t> or expression containing </a:t>
            </a:r>
            <a:r>
              <a:rPr lang="en-US" dirty="0" err="1"/>
              <a:t>FHIRPath</a:t>
            </a:r>
            <a:endParaRPr lang="en-US" dirty="0"/>
          </a:p>
          <a:p>
            <a:pPr lvl="2"/>
            <a:r>
              <a:rPr lang="en-US" dirty="0"/>
              <a:t>Latter allows assigning a name to be used in downstream elements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173F9-1532-4DEA-680D-A1BFF2B8CF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39974-F717-84D9-35A0-9F682E165F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97573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092C-3564-75B0-ACC3-78C4A4D0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extensions (cont’d)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5A2F2-0B80-0885-F9C5-E546521184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b="0" i="0" u="sng" dirty="0" err="1">
                <a:effectLst/>
                <a:latin typeface="verdana" panose="020B0604030504040204" pitchFamily="34" charset="0"/>
                <a:hlinkClick r:id="rId2"/>
              </a:rPr>
              <a:t>sdc</a:t>
            </a:r>
            <a:r>
              <a:rPr lang="en-CA" b="0" i="0" u="sng" dirty="0">
                <a:effectLst/>
                <a:latin typeface="verdana" panose="020B0604030504040204" pitchFamily="34" charset="0"/>
                <a:hlinkClick r:id="rId2"/>
              </a:rPr>
              <a:t>-questionnaire-</a:t>
            </a:r>
            <a:r>
              <a:rPr lang="en-CA" b="0" i="0" u="sng" dirty="0" err="1">
                <a:effectLst/>
                <a:latin typeface="verdana" panose="020B0604030504040204" pitchFamily="34" charset="0"/>
                <a:hlinkClick r:id="rId2"/>
              </a:rPr>
              <a:t>templateExtractValue</a:t>
            </a:r>
            <a:endParaRPr lang="en-US" dirty="0"/>
          </a:p>
          <a:p>
            <a:pPr lvl="1"/>
            <a:r>
              <a:rPr lang="en-CA" dirty="0" err="1"/>
              <a:t>FHIRPath</a:t>
            </a:r>
            <a:r>
              <a:rPr lang="en-CA" dirty="0"/>
              <a:t> expression referring to a Questionnaire question</a:t>
            </a:r>
          </a:p>
          <a:p>
            <a:pPr lvl="1"/>
            <a:r>
              <a:rPr lang="en-CA" dirty="0"/>
              <a:t>If the item has an answer, they become the value for the element</a:t>
            </a:r>
          </a:p>
          <a:p>
            <a:pPr lvl="1"/>
            <a:r>
              <a:rPr lang="en-CA" dirty="0"/>
              <a:t>Multiple answers = multiple repetitions of the element</a:t>
            </a:r>
          </a:p>
          <a:p>
            <a:pPr lvl="2"/>
            <a:r>
              <a:rPr lang="en-CA" dirty="0"/>
              <a:t>Multiple answers for non-repeating elements is an error</a:t>
            </a:r>
          </a:p>
          <a:p>
            <a:pPr lvl="1"/>
            <a:r>
              <a:rPr lang="en-CA" dirty="0"/>
              <a:t>no answer, element will be removed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0E892-72AA-02DA-C54D-F31A74E9CB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8CCCA-8810-FF07-FF2A-FEF8D1F426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50279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75572-34AD-79CC-4D7D-7FF33DA31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7214B-EE81-43CC-4F08-C77C73741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definition-based extraction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9EFB4-02A2-85FB-60E6-CCA587E7FE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hlinkClick r:id="rId2"/>
              </a:rPr>
              <a:t>https://fhirpath-lab.com/Questionnaire/tester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Sample instance: </a:t>
            </a:r>
          </a:p>
          <a:p>
            <a:pPr marL="0" indent="0">
              <a:buNone/>
            </a:pPr>
            <a:r>
              <a:rPr lang="en-CA" sz="1800" dirty="0">
                <a:hlinkClick r:id="rId3"/>
              </a:rPr>
              <a:t>https://build.fhir.org/ig/HL7/sdc/Questionnaire-extract-complex-template.json.html</a:t>
            </a:r>
            <a:endParaRPr lang="en-CA" sz="1800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A3BED-CEF4-EE46-EB1B-07DA69F734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DF129-A8E6-655D-D641-589FF513D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70611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7B4583-F935-4894-BCDA-C4370AC0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69102-4DC6-4A57-9E3A-CBA4366DF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These slides include content from Brian Postlethwaite</a:t>
            </a:r>
          </a:p>
          <a:p>
            <a:r>
              <a:rPr lang="en-CA" dirty="0"/>
              <a:t>With updates by Lloyd McKenzie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A36B17-60AD-40D9-B33D-C4B147E58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6E94-221A-418E-A0E5-BE63452C9B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B45A3F-552B-4961-AC9A-06435CED62A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 descr="A close-up of colorful text&#10;&#10;Description automatically generated">
            <a:extLst>
              <a:ext uri="{FF2B5EF4-FFF2-40B4-BE49-F238E27FC236}">
                <a16:creationId xmlns:a16="http://schemas.microsoft.com/office/drawing/2014/main" id="{EB2C76BC-55E1-5249-ECB2-3F41F4CC7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42077" y="2753510"/>
            <a:ext cx="2087548" cy="139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754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36E98-8402-D8F0-CBF3-D508744F2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FA94F8-2F2E-D61F-BCA7-1E9D8FAFDF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895E7-D430-B4AE-5BB2-721B52B436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40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152C7E4-8C55-02B5-F891-38434BC79B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5368727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36823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81AA7-7DD8-B904-C540-B82161AD8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5C6D-F4DB-7B4F-08D7-EC0C1A9A5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Extraction – </a:t>
            </a:r>
            <a:r>
              <a:rPr lang="en-AU" dirty="0" err="1"/>
              <a:t>StructureMap</a:t>
            </a:r>
            <a:r>
              <a:rPr lang="en-AU" dirty="0"/>
              <a:t>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9900A-26D6-A770-6CAA-B887044301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 dirty="0"/>
              <a:t>Source</a:t>
            </a:r>
          </a:p>
          <a:p>
            <a:pPr lvl="1"/>
            <a:r>
              <a:rPr lang="en-AU" sz="1200" dirty="0"/>
              <a:t>Completed QuestionnaireResponse</a:t>
            </a:r>
          </a:p>
          <a:p>
            <a:r>
              <a:rPr lang="en-AU" sz="1400" dirty="0"/>
              <a:t>Mapping</a:t>
            </a:r>
          </a:p>
          <a:p>
            <a:pPr lvl="1"/>
            <a:r>
              <a:rPr lang="en-AU" sz="1200" dirty="0" err="1"/>
              <a:t>StructureMap</a:t>
            </a:r>
            <a:r>
              <a:rPr lang="en-AU" sz="1200" dirty="0"/>
              <a:t> pointed to by </a:t>
            </a:r>
            <a:r>
              <a:rPr lang="en-CA" sz="1100" b="0" i="0" u="none" strike="noStrike" dirty="0">
                <a:effectLst/>
                <a:latin typeface="verdana" panose="020B0604030504040204" pitchFamily="34" charset="0"/>
                <a:hlinkClick r:id="rId3"/>
              </a:rPr>
              <a:t>questionnaire-</a:t>
            </a:r>
            <a:r>
              <a:rPr lang="en-CA" sz="1100" b="0" i="0" u="none" strike="noStrike" dirty="0" err="1">
                <a:effectLst/>
                <a:latin typeface="verdana" panose="020B0604030504040204" pitchFamily="34" charset="0"/>
                <a:hlinkClick r:id="rId3"/>
              </a:rPr>
              <a:t>targetStructureMap</a:t>
            </a:r>
            <a:r>
              <a:rPr lang="en-AU" sz="1200" dirty="0"/>
              <a:t> that converts </a:t>
            </a:r>
            <a:br>
              <a:rPr lang="en-AU" sz="1200" dirty="0"/>
            </a:br>
            <a:r>
              <a:rPr lang="en-AU" sz="1200" dirty="0"/>
              <a:t>to a resource or a transaction Bundle of resources</a:t>
            </a:r>
          </a:p>
          <a:p>
            <a:r>
              <a:rPr lang="en-AU" sz="1400" dirty="0"/>
              <a:t>Can perform nearly any sort of transformation</a:t>
            </a:r>
          </a:p>
          <a:p>
            <a:pPr lvl="1"/>
            <a:r>
              <a:rPr lang="en-AU" sz="1000" dirty="0"/>
              <a:t>Can invoke code translations, have complex logic</a:t>
            </a:r>
          </a:p>
          <a:p>
            <a:r>
              <a:rPr lang="en-AU" sz="1400" dirty="0"/>
              <a:t>Requires knowledge of </a:t>
            </a:r>
            <a:r>
              <a:rPr lang="en-AU" sz="1400" dirty="0" err="1"/>
              <a:t>StructureMap</a:t>
            </a:r>
            <a:endParaRPr lang="en-AU" sz="1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DBAEA3-496B-6452-D161-4F83BA3847F4}"/>
              </a:ext>
            </a:extLst>
          </p:cNvPr>
          <p:cNvGrpSpPr/>
          <p:nvPr/>
        </p:nvGrpSpPr>
        <p:grpSpPr>
          <a:xfrm>
            <a:off x="6895367" y="1747690"/>
            <a:ext cx="1542694" cy="1322057"/>
            <a:chOff x="1139609" y="1910722"/>
            <a:chExt cx="1542694" cy="1322057"/>
          </a:xfrm>
        </p:grpSpPr>
        <p:pic>
          <p:nvPicPr>
            <p:cNvPr id="9" name="Picture Placeholder 38">
              <a:extLst>
                <a:ext uri="{FF2B5EF4-FFF2-40B4-BE49-F238E27FC236}">
                  <a16:creationId xmlns:a16="http://schemas.microsoft.com/office/drawing/2014/main" id="{33169AE5-CA09-DF56-8206-FFD8377DC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4132" b="4132"/>
            <a:stretch>
              <a:fillRect/>
            </a:stretch>
          </p:blipFill>
          <p:spPr>
            <a:xfrm>
              <a:off x="1241431" y="1910722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B0D3DCE-22FC-3057-C879-4B683FEC765E}"/>
                </a:ext>
              </a:extLst>
            </p:cNvPr>
            <p:cNvSpPr/>
            <p:nvPr/>
          </p:nvSpPr>
          <p:spPr>
            <a:xfrm rot="20250527">
              <a:off x="1139609" y="2536398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1BD0259-C1F1-D519-7D55-B857127BFC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902852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5C074-0864-C6B1-525C-0F424FC4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E1128-532F-0D90-E38D-73ABBD5B47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Pros</a:t>
            </a:r>
          </a:p>
          <a:p>
            <a:pPr lvl="1"/>
            <a:r>
              <a:rPr lang="en-US" sz="1800" dirty="0"/>
              <a:t>Can map almost anything</a:t>
            </a:r>
          </a:p>
          <a:p>
            <a:pPr lvl="1"/>
            <a:r>
              <a:rPr lang="en-US" sz="1800" dirty="0" err="1"/>
              <a:t>StructureMaps</a:t>
            </a:r>
            <a:r>
              <a:rPr lang="en-US" sz="1800" dirty="0"/>
              <a:t> can build from other </a:t>
            </a:r>
            <a:r>
              <a:rPr lang="en-US" sz="1800" dirty="0" err="1"/>
              <a:t>StructureMaps</a:t>
            </a:r>
            <a:endParaRPr lang="en-US" sz="1800" dirty="0"/>
          </a:p>
          <a:p>
            <a:pPr lvl="1"/>
            <a:r>
              <a:rPr lang="en-US" sz="1800" dirty="0"/>
              <a:t>Can validate ‘correctness’ without instances</a:t>
            </a:r>
          </a:p>
          <a:p>
            <a:r>
              <a:rPr lang="en-US" sz="2000" dirty="0"/>
              <a:t>Cons</a:t>
            </a:r>
          </a:p>
          <a:p>
            <a:pPr lvl="1"/>
            <a:r>
              <a:rPr lang="en-US" sz="1800" dirty="0"/>
              <a:t>Can only drive from ‘what exists’ using if-exists and similar entry rules</a:t>
            </a:r>
          </a:p>
          <a:p>
            <a:pPr lvl="1"/>
            <a:r>
              <a:rPr lang="en-US" sz="1800" dirty="0"/>
              <a:t>If the </a:t>
            </a:r>
            <a:r>
              <a:rPr lang="en-US" sz="1800" dirty="0" err="1"/>
              <a:t>StructureMap</a:t>
            </a:r>
            <a:r>
              <a:rPr lang="en-US" sz="1800" dirty="0"/>
              <a:t> fails, there won’t be any extraction at all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262E3-748B-8E00-4D2E-5787C64E25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BEC3F-2D7A-9019-F9C6-2E66044DD1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65014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00B63-B68E-C5D3-1DF3-524FEEB0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StructureMap</a:t>
            </a:r>
            <a:r>
              <a:rPr lang="en-US" dirty="0"/>
              <a:t>-extract Questionnaire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5F4BC-30EE-1799-DD60-76253BDBFE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hlinkClick r:id="rId2"/>
              </a:rPr>
              <a:t>https://build.fhir.org/ig/HL7/sdc/Questionnaire-SDOHCC-QuestionnaireHungerVitalSign.json.html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Map: </a:t>
            </a:r>
            <a:r>
              <a:rPr lang="en-CA" dirty="0">
                <a:hlinkClick r:id="rId3"/>
              </a:rPr>
              <a:t>https://build.fhir.org/ig/HL7/sdc/StructureMap-SDOHCCHungerVitalSignMap.html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51698-4DDF-C3CF-D2D2-C3EA482A83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A8D0A-2C7E-5EFE-7577-47B9C40D24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99625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87541-6959-6B4B-B717-135D4F4A1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A2A53-6C62-B6B3-287C-E5AB571570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06D56-852E-B320-2B30-9416B4F1B2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44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84B55AE-42B3-D40F-FEE1-F49F58601F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7127752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03863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81261-8059-B079-2F6D-BC83A4F92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7AE8-F691-78DD-DE6E-107C1C89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Extraction – CQL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74E02-BDD3-BF8E-F8A1-988509117C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 dirty="0"/>
              <a:t>NOTE: Not (yet) defined in SDC</a:t>
            </a:r>
          </a:p>
          <a:p>
            <a:r>
              <a:rPr lang="en-AU" sz="1400" dirty="0"/>
              <a:t>Source</a:t>
            </a:r>
          </a:p>
          <a:p>
            <a:pPr lvl="1"/>
            <a:r>
              <a:rPr lang="en-AU" sz="1200" dirty="0"/>
              <a:t>‘Completed’ QuestionnaireResponse</a:t>
            </a:r>
          </a:p>
          <a:p>
            <a:pPr lvl="1"/>
            <a:r>
              <a:rPr lang="en-AU" sz="1200" dirty="0"/>
              <a:t>Can be supplemented by data queried directly by CQL</a:t>
            </a:r>
          </a:p>
          <a:p>
            <a:r>
              <a:rPr lang="en-AU" sz="1400" dirty="0"/>
              <a:t>Mapping</a:t>
            </a:r>
          </a:p>
          <a:p>
            <a:pPr lvl="1"/>
            <a:r>
              <a:rPr lang="en-AU" sz="1200" dirty="0"/>
              <a:t>Will need an extension that points to the CQL to run on extraction</a:t>
            </a:r>
          </a:p>
          <a:p>
            <a:pPr lvl="1"/>
            <a:r>
              <a:rPr lang="en-AU" sz="1200" dirty="0"/>
              <a:t>Instance selector on desired resource, then set various properties</a:t>
            </a:r>
          </a:p>
          <a:p>
            <a:r>
              <a:rPr lang="en-AU" sz="1400" dirty="0"/>
              <a:t>Most flexible, requires knowledge of CQL to create the mappings</a:t>
            </a:r>
          </a:p>
          <a:p>
            <a:r>
              <a:rPr lang="en-AU" sz="1400" dirty="0"/>
              <a:t>Can involve external libraries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9ABB5CE-F7B0-1E4C-C0FC-4E6D782ADC2F}"/>
              </a:ext>
            </a:extLst>
          </p:cNvPr>
          <p:cNvGrpSpPr/>
          <p:nvPr/>
        </p:nvGrpSpPr>
        <p:grpSpPr>
          <a:xfrm>
            <a:off x="6895367" y="1747690"/>
            <a:ext cx="1542694" cy="1322057"/>
            <a:chOff x="1139609" y="1910722"/>
            <a:chExt cx="1542694" cy="1322057"/>
          </a:xfrm>
        </p:grpSpPr>
        <p:pic>
          <p:nvPicPr>
            <p:cNvPr id="9" name="Picture Placeholder 38">
              <a:extLst>
                <a:ext uri="{FF2B5EF4-FFF2-40B4-BE49-F238E27FC236}">
                  <a16:creationId xmlns:a16="http://schemas.microsoft.com/office/drawing/2014/main" id="{4478D5F2-9523-8EED-AE46-0D834BEC8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132" b="4132"/>
            <a:stretch>
              <a:fillRect/>
            </a:stretch>
          </p:blipFill>
          <p:spPr>
            <a:xfrm>
              <a:off x="1241431" y="1910722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13973743-F0A9-84E1-E4B7-52A93F5A6BB2}"/>
                </a:ext>
              </a:extLst>
            </p:cNvPr>
            <p:cNvSpPr/>
            <p:nvPr/>
          </p:nvSpPr>
          <p:spPr>
            <a:xfrm rot="20250527">
              <a:off x="1139609" y="2536398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C7AD816-91BD-241A-4557-D631F5EA03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96404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0E51-2F24-33CB-6FF2-65A272ED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31A46-A518-2CA5-599B-0434B43597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Most capable of all mechanisms</a:t>
            </a:r>
          </a:p>
          <a:p>
            <a:pPr lvl="1"/>
            <a:r>
              <a:rPr lang="en-US" sz="1600" dirty="0"/>
              <a:t>Can invoke operations (such as code translation)</a:t>
            </a:r>
          </a:p>
          <a:p>
            <a:pPr lvl="1"/>
            <a:r>
              <a:rPr lang="en-US" sz="1600" dirty="0"/>
              <a:t>Can perform queries to retrieve data not present in answers (e.g. following </a:t>
            </a:r>
            <a:r>
              <a:rPr lang="en-US" sz="1600" dirty="0" err="1"/>
              <a:t>answer.valueReference</a:t>
            </a:r>
            <a:r>
              <a:rPr lang="en-US" sz="1600" dirty="0"/>
              <a:t>) </a:t>
            </a:r>
          </a:p>
          <a:p>
            <a:pPr lvl="1"/>
            <a:r>
              <a:rPr lang="en-US" sz="1600" dirty="0"/>
              <a:t>Only approach that could conceivably create narrative</a:t>
            </a:r>
          </a:p>
          <a:p>
            <a:pPr lvl="1"/>
            <a:r>
              <a:rPr lang="en-US" sz="1600" dirty="0"/>
              <a:t>Can include complex algorithms and transformations</a:t>
            </a:r>
          </a:p>
          <a:p>
            <a:pPr lvl="1"/>
            <a:r>
              <a:rPr lang="en-US" sz="1600" dirty="0"/>
              <a:t>Can use Libraries to support code re-use</a:t>
            </a:r>
          </a:p>
          <a:p>
            <a:pPr lvl="1"/>
            <a:r>
              <a:rPr lang="en-US" sz="1600" dirty="0"/>
              <a:t>Syntax agnostic and platform-agnostic</a:t>
            </a:r>
          </a:p>
          <a:p>
            <a:r>
              <a:rPr lang="en-CA" sz="1800" dirty="0"/>
              <a:t>Requires use of a language not many are familiar with</a:t>
            </a:r>
          </a:p>
          <a:p>
            <a:r>
              <a:rPr lang="en-CA" sz="1800" dirty="0"/>
              <a:t>Not sure anyone’s actually done this…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B6BC0A-99EB-F773-D5AF-4092269722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3B57F-CE23-D4B2-78FB-8243B1159E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92655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0EFD-7133-5E82-3BAD-2296F88E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CQL example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69DCC-0344-8D7D-F3AE-4A95B3E5DB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Don’t have one published</a:t>
            </a:r>
          </a:p>
          <a:p>
            <a:pPr marL="45720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define “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PatName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” :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HumanName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family: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qr.item.where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linkId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=‘5’).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answer.value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given: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qr.item.where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linkId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=‘6’).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answer.value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define “Extract” : Patient {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name: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PatName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0026E-D7D5-46B5-C32E-5C2C4AB2A6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250F9-0AF4-E116-B2DC-A2A1CB2FEB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44260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EF34E-F6D7-1157-A8E5-53D190B40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CA848-5065-820F-403F-EE2B6C4C3E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5BDAD-11FE-F851-5B58-1497DA8BA6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48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0C64D3D-1D71-CE71-0E7D-D7612CE343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3935532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19367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81B0-7950-F7B3-0EA3-3FF43DB2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 Exercise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57653-8BC4-5706-3A28-D8E1AD89A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Questionnaire that uses a combination of observation-based and Definition-based extraction that includes questions for the following: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US" dirty="0"/>
              <a:t>Patient’s birth date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US" dirty="0"/>
              <a:t>Patient’s parent names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CA" dirty="0"/>
              <a:t>Patient’s most recent blood glucose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EE1AE-A93F-AB55-8489-EA018C625A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953C-DB91-760F-54D1-E572FFC450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540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EAC5-7588-FFA5-7808-DD6CACB9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SDC Collection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F06E4-AA8E-0233-8B95-FA7FA4341F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SDC Overview</a:t>
            </a:r>
          </a:p>
          <a:p>
            <a:r>
              <a:rPr lang="en-US" sz="1800" dirty="0"/>
              <a:t>SDC Workflow</a:t>
            </a:r>
          </a:p>
          <a:p>
            <a:r>
              <a:rPr lang="en-US" sz="1800" dirty="0"/>
              <a:t>SDC Expressions</a:t>
            </a:r>
            <a:r>
              <a:rPr lang="en-US" sz="1800" b="1" dirty="0"/>
              <a:t> (essential prerequisite)</a:t>
            </a:r>
          </a:p>
          <a:p>
            <a:r>
              <a:rPr lang="en-US" sz="1800" dirty="0"/>
              <a:t>SDC Rendering &amp; Behavior</a:t>
            </a:r>
          </a:p>
          <a:p>
            <a:r>
              <a:rPr lang="en-US" sz="1800" dirty="0"/>
              <a:t>SDC Population</a:t>
            </a:r>
            <a:r>
              <a:rPr lang="en-US" sz="1800" b="1" dirty="0"/>
              <a:t> (recommended prerequisite)</a:t>
            </a:r>
            <a:endParaRPr lang="en-US" sz="1800" dirty="0"/>
          </a:p>
          <a:p>
            <a:r>
              <a:rPr lang="en-US" sz="1800" b="1" dirty="0"/>
              <a:t>SDC Extraction </a:t>
            </a:r>
            <a:r>
              <a:rPr lang="en-US" sz="1800" dirty="0"/>
              <a:t>(you are here)</a:t>
            </a:r>
            <a:endParaRPr lang="en-US" sz="1800" b="1" dirty="0"/>
          </a:p>
          <a:p>
            <a:r>
              <a:rPr lang="en-US" sz="1800" dirty="0"/>
              <a:t>SDC Adaptive Forms</a:t>
            </a:r>
          </a:p>
          <a:p>
            <a:r>
              <a:rPr lang="en-US" sz="1800" dirty="0"/>
              <a:t>SDC Modular &amp; Derived Forms</a:t>
            </a:r>
          </a:p>
          <a:p>
            <a:r>
              <a:rPr lang="en-US" sz="1800" dirty="0"/>
              <a:t>SDC Open Forum</a:t>
            </a:r>
            <a:endParaRPr lang="en-CA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3CAF6-E711-E44D-32E7-0E369101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5D9DB-A44F-677D-5488-97739A333A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9" name="Picture 8" descr="A clipboard with a pen on it&#10;&#10;Description automatically generated">
            <a:extLst>
              <a:ext uri="{FF2B5EF4-FFF2-40B4-BE49-F238E27FC236}">
                <a16:creationId xmlns:a16="http://schemas.microsoft.com/office/drawing/2014/main" id="{CFF6F728-96A8-7235-4C40-599BDBE71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65671" y="1454442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100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000" dirty="0">
                <a:hlinkClick r:id="rId2"/>
              </a:rPr>
              <a:t>lloyd@dogwoodhealthconsulting.com</a:t>
            </a:r>
            <a:r>
              <a:rPr lang="en-CA" sz="2000" dirty="0"/>
              <a:t>		</a:t>
            </a:r>
            <a:r>
              <a:rPr lang="en-CA" sz="2000" dirty="0">
                <a:hlinkClick r:id="rId3"/>
              </a:rPr>
              <a:t>http://hl7.org/fhir/uv/sdc</a:t>
            </a:r>
            <a:endParaRPr lang="en-CA" sz="2000" dirty="0"/>
          </a:p>
          <a:p>
            <a:endParaRPr lang="en-CA" dirty="0"/>
          </a:p>
          <a:p>
            <a:r>
              <a:rPr lang="en-CA" dirty="0"/>
              <a:t>Or, better yet, include the community and ask/discuss on </a:t>
            </a:r>
            <a:r>
              <a:rPr lang="en-CA" dirty="0">
                <a:hlinkClick r:id="rId4"/>
              </a:rPr>
              <a:t>http://chat.fhir.org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E4424E-E4C1-10F2-8130-25D8162AC073}"/>
              </a:ext>
            </a:extLst>
          </p:cNvPr>
          <p:cNvGrpSpPr/>
          <p:nvPr/>
        </p:nvGrpSpPr>
        <p:grpSpPr>
          <a:xfrm>
            <a:off x="2646128" y="2565307"/>
            <a:ext cx="2572111" cy="2152533"/>
            <a:chOff x="2646128" y="2565307"/>
            <a:chExt cx="2572111" cy="21525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22C7F0A-9133-4E4A-93FB-471895A10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25759" y="3244928"/>
              <a:ext cx="1292480" cy="1472912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084ADD6-8920-456F-8598-EFE37BF9A7B3}"/>
                </a:ext>
              </a:extLst>
            </p:cNvPr>
            <p:cNvSpPr/>
            <p:nvPr/>
          </p:nvSpPr>
          <p:spPr>
            <a:xfrm>
              <a:off x="3982316" y="3082355"/>
              <a:ext cx="1122218" cy="12454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C096A40-77E2-46CD-AD07-1F8170921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7497" y="2844684"/>
              <a:ext cx="1420742" cy="155334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38690A7-9186-4FAD-B512-3BB0AEC6A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6657920">
              <a:off x="2686451" y="2524984"/>
              <a:ext cx="1472700" cy="1553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206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796A-703C-4177-BA46-441C4E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942B-24C0-401F-A1D8-9D7B5AADF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You should be able to:</a:t>
            </a:r>
          </a:p>
          <a:p>
            <a:pPr lvl="1"/>
            <a:r>
              <a:rPr lang="en-CA" sz="1800" dirty="0"/>
              <a:t>Describe the benefits and challenges of form extraction</a:t>
            </a:r>
          </a:p>
          <a:p>
            <a:pPr lvl="1"/>
            <a:r>
              <a:rPr lang="en-CA" sz="1800" dirty="0"/>
              <a:t>List the 5 extraction mechanisms and explain the pros and cons of each</a:t>
            </a:r>
          </a:p>
          <a:p>
            <a:pPr lvl="1"/>
            <a:r>
              <a:rPr lang="en-CA" sz="1800" dirty="0"/>
              <a:t>Be able to design questionnaires using both observation-based and expression-based extraction</a:t>
            </a:r>
          </a:p>
        </p:txBody>
      </p:sp>
      <p:pic>
        <p:nvPicPr>
          <p:cNvPr id="4" name="Picture 3" descr="A dart in the center of a target&#10;&#10;Description automatically generated">
            <a:extLst>
              <a:ext uri="{FF2B5EF4-FFF2-40B4-BE49-F238E27FC236}">
                <a16:creationId xmlns:a16="http://schemas.microsoft.com/office/drawing/2014/main" id="{86ED6BA6-FC0D-841F-97E3-95B6041EB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58896" y="426119"/>
            <a:ext cx="1124373" cy="112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0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377BA-7CCB-7E39-33EB-8D1925AF7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AE81A-F94C-14E5-38F9-39AD325F5D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4CCC2-C4EB-B815-06AF-938DCDC420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AA470A7-1EAE-CC08-46EE-99B4AEDEA0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5335866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854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1A848-4EAB-821A-D528-93752B7A5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6F4986-C8FF-9913-7A8A-18EC757BC1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733AA-84C4-1205-5836-E9300173A2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BFEBB0C-6D44-8F0A-E833-D9DAEF7633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1553123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4495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45A3EF-F95F-1ADA-66F9-800ADE9B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 for extraction</a:t>
            </a: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45FD7C-AA28-D0B4-33C4-A9DDAD2916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4779759" cy="3098780"/>
          </a:xfrm>
        </p:spPr>
        <p:txBody>
          <a:bodyPr/>
          <a:lstStyle/>
          <a:p>
            <a:r>
              <a:rPr lang="en-US" dirty="0"/>
              <a:t>Questionnaires aren’t ‘standard’ / interoperable</a:t>
            </a:r>
          </a:p>
          <a:p>
            <a:r>
              <a:rPr lang="en-US" dirty="0"/>
              <a:t>QuestionnaireResponses aren’t very searchable</a:t>
            </a:r>
          </a:p>
          <a:p>
            <a:r>
              <a:rPr lang="en-US" dirty="0"/>
              <a:t>Relevant data should appear in ‘one’ place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136FED-0229-CDD8-8100-DABD768C7D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4CF50-A2AB-9E57-631F-D717DB7B4C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pic>
        <p:nvPicPr>
          <p:cNvPr id="8" name="Picture 7" descr="A hand holding a yellow paper with black text&#10;&#10;Description automatically generated">
            <a:extLst>
              <a:ext uri="{FF2B5EF4-FFF2-40B4-BE49-F238E27FC236}">
                <a16:creationId xmlns:a16="http://schemas.microsoft.com/office/drawing/2014/main" id="{609A5118-F888-EB8B-E4FB-A7DC35D26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30875" y="1476462"/>
            <a:ext cx="2495725" cy="187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13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27353</TotalTime>
  <Words>3084</Words>
  <Application>Microsoft Office PowerPoint</Application>
  <PresentationFormat>On-screen Show (16:9)</PresentationFormat>
  <Paragraphs>431</Paragraphs>
  <Slides>50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Courier New</vt:lpstr>
      <vt:lpstr>Verdana</vt:lpstr>
      <vt:lpstr>Office Theme</vt:lpstr>
      <vt:lpstr>Structured Data Capture</vt:lpstr>
      <vt:lpstr>Who am I?</vt:lpstr>
      <vt:lpstr>This presentation</vt:lpstr>
      <vt:lpstr>Credit</vt:lpstr>
      <vt:lpstr>The SDC Collection</vt:lpstr>
      <vt:lpstr>Objectives</vt:lpstr>
      <vt:lpstr>PowerPoint Presentation</vt:lpstr>
      <vt:lpstr>PowerPoint Presentation</vt:lpstr>
      <vt:lpstr>Rationale for extraction</vt:lpstr>
      <vt:lpstr>Extraction pre-requisites</vt:lpstr>
      <vt:lpstr>Similarities with population</vt:lpstr>
      <vt:lpstr>Operation vs. local</vt:lpstr>
      <vt:lpstr>Creation vs. update</vt:lpstr>
      <vt:lpstr>Extraction results</vt:lpstr>
      <vt:lpstr>Linking the QR to extracted resources</vt:lpstr>
      <vt:lpstr>Additional complexities</vt:lpstr>
      <vt:lpstr>Current extraction options</vt:lpstr>
      <vt:lpstr>Extraction in the SDC Spec</vt:lpstr>
      <vt:lpstr>PowerPoint Presentation</vt:lpstr>
      <vt:lpstr>Extraction – Observation based</vt:lpstr>
      <vt:lpstr>PowerPoint Presentation</vt:lpstr>
      <vt:lpstr>Observation-based considerations</vt:lpstr>
      <vt:lpstr>Let’s make one…</vt:lpstr>
      <vt:lpstr>PowerPoint Presentation</vt:lpstr>
      <vt:lpstr>Extraction – Definition-based</vt:lpstr>
      <vt:lpstr>sdc-questionnaire-extractDefinition</vt:lpstr>
      <vt:lpstr>sdc-questionnaire-extractDefinition</vt:lpstr>
      <vt:lpstr>Questionnaire.item.definition</vt:lpstr>
      <vt:lpstr>sdc-questionnaire-extractAllocateId</vt:lpstr>
      <vt:lpstr>Sdc-questionnaire-extractValue</vt:lpstr>
      <vt:lpstr>Definition-based considerations</vt:lpstr>
      <vt:lpstr>Definition-based limitations</vt:lpstr>
      <vt:lpstr>Testing definition-based extraction</vt:lpstr>
      <vt:lpstr>PowerPoint Presentation</vt:lpstr>
      <vt:lpstr>Extraction – Template-based</vt:lpstr>
      <vt:lpstr>Two approaches</vt:lpstr>
      <vt:lpstr>Template extensions</vt:lpstr>
      <vt:lpstr>Template extensions (cont’d)</vt:lpstr>
      <vt:lpstr>Testing definition-based extraction</vt:lpstr>
      <vt:lpstr>PowerPoint Presentation</vt:lpstr>
      <vt:lpstr>Extraction – StructureMap based</vt:lpstr>
      <vt:lpstr>Pros and cons</vt:lpstr>
      <vt:lpstr>Example StructureMap-extract Questionnaire</vt:lpstr>
      <vt:lpstr>PowerPoint Presentation</vt:lpstr>
      <vt:lpstr>Extraction – CQL</vt:lpstr>
      <vt:lpstr>Pros and cons</vt:lpstr>
      <vt:lpstr>CQL example</vt:lpstr>
      <vt:lpstr>PowerPoint Presentation</vt:lpstr>
      <vt:lpstr>Extraction Exercise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179</cp:revision>
  <dcterms:created xsi:type="dcterms:W3CDTF">2019-03-22T18:05:01Z</dcterms:created>
  <dcterms:modified xsi:type="dcterms:W3CDTF">2025-01-12T21:05:04Z</dcterms:modified>
</cp:coreProperties>
</file>