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72" r:id="rId2"/>
    <p:sldId id="690" r:id="rId3"/>
    <p:sldId id="665" r:id="rId4"/>
    <p:sldId id="680" r:id="rId5"/>
    <p:sldId id="758" r:id="rId6"/>
    <p:sldId id="313" r:id="rId7"/>
    <p:sldId id="4817" r:id="rId8"/>
    <p:sldId id="312" r:id="rId9"/>
    <p:sldId id="4906" r:id="rId10"/>
    <p:sldId id="4907" r:id="rId11"/>
    <p:sldId id="4908" r:id="rId12"/>
    <p:sldId id="4909" r:id="rId13"/>
    <p:sldId id="4910" r:id="rId14"/>
    <p:sldId id="4911" r:id="rId15"/>
    <p:sldId id="4912" r:id="rId16"/>
    <p:sldId id="4861" r:id="rId17"/>
    <p:sldId id="4802" r:id="rId18"/>
    <p:sldId id="4913" r:id="rId19"/>
    <p:sldId id="759" r:id="rId2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672"/>
          </p14:sldIdLst>
        </p14:section>
        <p14:section name="Expressions Introduction" id="{2A578097-FEE4-49B0-858C-B6A0014658D4}">
          <p14:sldIdLst>
            <p14:sldId id="690"/>
            <p14:sldId id="665"/>
            <p14:sldId id="680"/>
            <p14:sldId id="758"/>
            <p14:sldId id="313"/>
          </p14:sldIdLst>
        </p14:section>
        <p14:section name="Adaptive Forms" id="{695EE475-FC50-41D1-90DA-04675E84D08B}">
          <p14:sldIdLst>
            <p14:sldId id="4817"/>
            <p14:sldId id="312"/>
            <p14:sldId id="4906"/>
            <p14:sldId id="4907"/>
            <p14:sldId id="4908"/>
            <p14:sldId id="4909"/>
            <p14:sldId id="4910"/>
            <p14:sldId id="4911"/>
            <p14:sldId id="4912"/>
            <p14:sldId id="4861"/>
          </p14:sldIdLst>
        </p14:section>
        <p14:section name="Adaptive Questions" id="{C125BBFB-E8EC-4EA3-8D87-67C91AA3B670}">
          <p14:sldIdLst>
            <p14:sldId id="4802"/>
            <p14:sldId id="4913"/>
            <p14:sldId id="7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99CCFF"/>
    <a:srgbClr val="FFFF99"/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76835" autoAdjust="0"/>
  </p:normalViewPr>
  <p:slideViewPr>
    <p:cSldViewPr snapToGrid="0" snapToObjects="1">
      <p:cViewPr varScale="1">
        <p:scale>
          <a:sx n="114" d="100"/>
          <a:sy n="114" d="100"/>
        </p:scale>
        <p:origin x="1446" y="102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1/12/2025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1/12/2025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behavior.html#entryMode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questionnaireAdaptive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uild.fhir.org/ig/HL7/sdc/adaptive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16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chat.fhir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4-1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Adaptive Forms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??Date??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33F2-C440-C65A-BBF1-61792455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$next-question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B1C32-CC79-B9D3-6251-F806C8AD5A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Adds new items to contained Questionnaire or marks it as ‘complete’</a:t>
            </a:r>
          </a:p>
          <a:p>
            <a:r>
              <a:rPr lang="en-US" sz="2000" dirty="0"/>
              <a:t>Can add 1 new item or multiple</a:t>
            </a:r>
          </a:p>
          <a:p>
            <a:r>
              <a:rPr lang="en-US" sz="2000" dirty="0"/>
              <a:t>For each item, can vary:</a:t>
            </a:r>
          </a:p>
          <a:p>
            <a:pPr lvl="1"/>
            <a:r>
              <a:rPr lang="en-US" sz="1800" dirty="0"/>
              <a:t>Allowed answer choices</a:t>
            </a:r>
          </a:p>
          <a:p>
            <a:pPr lvl="1"/>
            <a:r>
              <a:rPr lang="en-US" sz="1800" dirty="0"/>
              <a:t>Required/optional, repeating/not, formatting, question text, etc.</a:t>
            </a:r>
          </a:p>
          <a:p>
            <a:pPr lvl="1"/>
            <a:r>
              <a:rPr lang="en-US" sz="1800" dirty="0"/>
              <a:t>Population logic</a:t>
            </a:r>
          </a:p>
          <a:p>
            <a:pPr marL="0" indent="-102870">
              <a:buNone/>
            </a:pPr>
            <a:r>
              <a:rPr lang="en-US" sz="1600" dirty="0"/>
              <a:t>(i.e. no </a:t>
            </a:r>
            <a:r>
              <a:rPr lang="en-US" sz="1600" dirty="0" err="1"/>
              <a:t>FHIRPath</a:t>
            </a:r>
            <a:r>
              <a:rPr lang="en-US" sz="1600" dirty="0"/>
              <a:t> or CQL for any of this)</a:t>
            </a:r>
          </a:p>
          <a:p>
            <a:r>
              <a:rPr lang="en-US" sz="2000" dirty="0"/>
              <a:t>Alternatively, can indicate that previous QR wasn’t valid and provide an </a:t>
            </a:r>
            <a:r>
              <a:rPr lang="en-US" sz="2000" dirty="0" err="1"/>
              <a:t>OperationOutcome</a:t>
            </a:r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FF560-412B-B66D-8CF5-A3F0794CF0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C7F7-86A2-8901-4768-5310E6C74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708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5110-3CE1-5698-0A6E-DF3AA260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adaptive doesn’t avoid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A66B1-8044-77D9-3342-2051177C2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Form filler still needs to:</a:t>
            </a:r>
          </a:p>
          <a:p>
            <a:pPr lvl="1"/>
            <a:r>
              <a:rPr lang="en-US" dirty="0"/>
              <a:t>Run population logic if server can’t</a:t>
            </a:r>
          </a:p>
          <a:p>
            <a:pPr lvl="1"/>
            <a:r>
              <a:rPr lang="en-US" dirty="0"/>
              <a:t>Handle the different ‘complex display’ capabilities</a:t>
            </a:r>
          </a:p>
          <a:p>
            <a:pPr lvl="1"/>
            <a:r>
              <a:rPr lang="en-US" dirty="0"/>
              <a:t>Ideally, perform some level of answer validation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DF636-5B2D-978D-21A4-03CFFC6E68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F5D8-6B70-8BFA-56D4-5C38CA7D9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800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DBDB-5D4C-F8AC-CD6E-D284A5B4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user changes a prior answer?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BB2BF-481E-CB2A-902B-CA464FED1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stop them from doing this with</a:t>
            </a:r>
            <a:r>
              <a:rPr lang="en-US" dirty="0">
                <a:latin typeface="+mj-lt"/>
              </a:rPr>
              <a:t> 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sdc</a:t>
            </a:r>
            <a:r>
              <a:rPr lang="en-CA" b="0" i="0" u="none" strike="noStrike" dirty="0">
                <a:effectLst/>
                <a:latin typeface="+mj-lt"/>
                <a:hlinkClick r:id="rId2"/>
              </a:rPr>
              <a:t>-questionnaire-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entryMode</a:t>
            </a:r>
            <a:endParaRPr lang="en-CA" b="0" i="0" u="none" strike="noStrike" dirty="0">
              <a:effectLst/>
              <a:latin typeface="+mj-lt"/>
            </a:endParaRPr>
          </a:p>
          <a:p>
            <a:r>
              <a:rPr lang="en-CA" dirty="0">
                <a:latin typeface="+mj-lt"/>
              </a:rPr>
              <a:t>Alternatively, throw away all answers after the answer changed and start from there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2DD7-ED7B-67B2-313F-2FD039322C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A8B7-EDC8-52B3-8741-085645E04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43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0C75-D35C-38C7-2C23-16576120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adaptive forms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D271-78A3-E113-A478-222C64440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Can’t be a contained Questionnaire when searching</a:t>
            </a:r>
          </a:p>
          <a:p>
            <a:r>
              <a:rPr lang="en-US" dirty="0"/>
              <a:t>Searchable adaptive form will have metadata, but no items</a:t>
            </a:r>
          </a:p>
          <a:p>
            <a:r>
              <a:rPr lang="en-US" dirty="0">
                <a:latin typeface="+mj-lt"/>
                <a:ea typeface="Verdana" panose="020B0604030504040204" pitchFamily="34" charset="0"/>
              </a:rPr>
              <a:t>Will include </a:t>
            </a:r>
            <a:r>
              <a:rPr lang="en-CA" b="0" i="0" u="none" strike="noStrike" dirty="0" err="1">
                <a:effectLst/>
                <a:latin typeface="+mj-lt"/>
                <a:ea typeface="Verdana" panose="020B0604030504040204" pitchFamily="34" charset="0"/>
                <a:hlinkClick r:id="rId2"/>
              </a:rPr>
              <a:t>sdc</a:t>
            </a:r>
            <a:r>
              <a:rPr lang="en-CA" b="0" i="0" u="none" strike="noStrike" dirty="0">
                <a:effectLst/>
                <a:latin typeface="+mj-lt"/>
                <a:ea typeface="Verdana" panose="020B0604030504040204" pitchFamily="34" charset="0"/>
                <a:hlinkClick r:id="rId2"/>
              </a:rPr>
              <a:t>-questionnaire-</a:t>
            </a:r>
            <a:r>
              <a:rPr lang="en-CA" b="0" i="0" u="none" strike="noStrike" dirty="0" err="1">
                <a:effectLst/>
                <a:latin typeface="+mj-lt"/>
                <a:ea typeface="Verdana" panose="020B0604030504040204" pitchFamily="34" charset="0"/>
                <a:hlinkClick r:id="rId2"/>
              </a:rPr>
              <a:t>questionnaireAdaptive</a:t>
            </a:r>
            <a:endParaRPr lang="en-CA" u="none" strike="noStrike" dirty="0">
              <a:solidFill>
                <a:srgbClr val="333333"/>
              </a:solidFill>
              <a:latin typeface="+mj-lt"/>
              <a:ea typeface="Verdana" panose="020B0604030504040204" pitchFamily="34" charset="0"/>
            </a:endParaRPr>
          </a:p>
          <a:p>
            <a:pPr lvl="1"/>
            <a:r>
              <a:rPr lang="en-CA" dirty="0" err="1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boolean</a:t>
            </a:r>
            <a: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 or</a:t>
            </a:r>
          </a:p>
          <a:p>
            <a:pPr lvl="1"/>
            <a: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List of servers that can support that Questionnaire with</a:t>
            </a:r>
            <a:b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</a:br>
            <a: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$next-question</a:t>
            </a:r>
            <a:endParaRPr lang="en-US" dirty="0">
              <a:latin typeface="+mj-lt"/>
              <a:ea typeface="Verdana" panose="020B0604030504040204" pitchFamily="34" charset="0"/>
            </a:endParaRP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E46A1-FA57-F000-647A-644C8177CB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31E85-8717-86BB-D99B-869564E20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292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1FF7-6832-FEEF-DF68-EBC42D5C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adaptive forms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75B06-3B7C-AAB0-C485-8C8EC7F6B5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Population </a:t>
            </a:r>
            <a:r>
              <a:rPr lang="en-US" b="1" dirty="0"/>
              <a:t>could</a:t>
            </a:r>
            <a:r>
              <a:rPr lang="en-US" dirty="0"/>
              <a:t> be done by $next-question</a:t>
            </a:r>
          </a:p>
          <a:p>
            <a:pPr lvl="1"/>
            <a:r>
              <a:rPr lang="en-US" dirty="0"/>
              <a:t>Server would need access to the relevant data, no token passed</a:t>
            </a:r>
          </a:p>
          <a:p>
            <a:r>
              <a:rPr lang="en-US" dirty="0"/>
              <a:t>Can’t do </a:t>
            </a:r>
            <a:r>
              <a:rPr lang="en-US" dirty="0" err="1"/>
              <a:t>StructureMap</a:t>
            </a:r>
            <a:r>
              <a:rPr lang="en-US" dirty="0"/>
              <a:t>-based</a:t>
            </a:r>
          </a:p>
          <a:p>
            <a:r>
              <a:rPr lang="en-US" dirty="0"/>
              <a:t>If doing expression-based or CQL, need to hold onto existing variables in memory</a:t>
            </a:r>
          </a:p>
          <a:p>
            <a:r>
              <a:rPr lang="en-US" dirty="0"/>
              <a:t>Might list all Libraries up-front, may add new ones as they become relevant, or mixture of both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A01A4-597B-1697-7EF4-DC069227C9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325B2-8E37-93D2-B39E-E814156D7D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753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EA8F-4129-3AC1-F7CB-452A899F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completed forms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12AB9-978F-AD5C-E1B1-4D956431A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 adaptive form is ‘complete’, that doesn’t mean it’s ‘submitted’</a:t>
            </a:r>
          </a:p>
          <a:p>
            <a:r>
              <a:rPr lang="en-US" dirty="0"/>
              <a:t>$submit is a separate process (as is $extract)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35CB3-2D3E-BEB2-378C-D24531CBC9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63FF-8272-23CD-E697-87089D1AF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1718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E80F2-E551-1FB3-B881-E4F44DEC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Forms </a:t>
            </a:r>
            <a:r>
              <a:rPr lang="en-US" dirty="0"/>
              <a:t>in the SDC Spec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7C32-2ED6-21A0-8EFE-3094FB53F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234E-1D68-C869-880B-1FA12FF1E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BC388-C449-76DC-33A2-A4F449C02919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A98687-01A0-0B14-EC0A-52D567216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525" y="988306"/>
            <a:ext cx="2136950" cy="37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8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Questions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CA" dirty="0"/>
              <a:t>How many items will an adaptive search Questionnaire have?</a:t>
            </a:r>
          </a:p>
          <a:p>
            <a:pPr marL="457200" indent="-457200">
              <a:buAutoNum type="arabicPeriod"/>
            </a:pPr>
            <a:r>
              <a:rPr lang="en-CA" dirty="0"/>
              <a:t>How many items can $next-question add to an adaptive Questionnaire?</a:t>
            </a:r>
          </a:p>
          <a:p>
            <a:pPr marL="457200" indent="-457200">
              <a:buAutoNum type="arabicPeriod"/>
            </a:pPr>
            <a:r>
              <a:rPr lang="en-CA" dirty="0"/>
              <a:t>What population approach is incompatible with adaptive Questionnaires?</a:t>
            </a:r>
          </a:p>
          <a:p>
            <a:pPr marL="457200" indent="-457200">
              <a:buAutoNum type="arabicPeriod"/>
            </a:pPr>
            <a:r>
              <a:rPr lang="en-CA" dirty="0"/>
              <a:t>What values can the </a:t>
            </a:r>
            <a:r>
              <a:rPr lang="en-CA" dirty="0" err="1"/>
              <a:t>sdc</a:t>
            </a:r>
            <a:r>
              <a:rPr lang="en-CA" dirty="0"/>
              <a:t>-questionnaire-</a:t>
            </a:r>
            <a:r>
              <a:rPr lang="en-CA" dirty="0" err="1"/>
              <a:t>questionnaireAdaptive</a:t>
            </a:r>
            <a:r>
              <a:rPr lang="en-CA" dirty="0"/>
              <a:t> extension have?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67A7-0E12-8CD4-42C3-0A92DA42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06DBC-20C3-7057-F5C8-9D7412E70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5. Which of the following is </a:t>
            </a:r>
            <a:r>
              <a:rPr lang="en-CA" b="1" dirty="0"/>
              <a:t>not</a:t>
            </a:r>
            <a:r>
              <a:rPr lang="en-CA" dirty="0"/>
              <a:t> a common reason for using adaptive forms</a:t>
            </a:r>
          </a:p>
          <a:p>
            <a:pPr marL="914400" lvl="1" indent="-457200">
              <a:buAutoNum type="alphaLcParenR"/>
            </a:pPr>
            <a:r>
              <a:rPr lang="en-CA" dirty="0"/>
              <a:t>Simpler for form fillers</a:t>
            </a:r>
          </a:p>
          <a:p>
            <a:pPr marL="914400" lvl="1" indent="-457200">
              <a:buAutoNum type="alphaLcParenR"/>
            </a:pPr>
            <a:r>
              <a:rPr lang="en-CA" dirty="0"/>
              <a:t>Can extract resources earlier</a:t>
            </a:r>
          </a:p>
          <a:p>
            <a:pPr marL="914400" lvl="1" indent="-457200">
              <a:buAutoNum type="alphaLcParenR"/>
            </a:pPr>
            <a:r>
              <a:rPr lang="en-CA" dirty="0"/>
              <a:t>Form logic includes sensitive IP</a:t>
            </a:r>
          </a:p>
          <a:p>
            <a:pPr marL="914400" lvl="1" indent="-457200">
              <a:buAutoNum type="alphaLcParenR"/>
            </a:pPr>
            <a:r>
              <a:rPr lang="en-CA" dirty="0"/>
              <a:t>Form authors don’t want to write </a:t>
            </a:r>
            <a:r>
              <a:rPr lang="en-CA" dirty="0" err="1"/>
              <a:t>FHIRPath</a:t>
            </a:r>
            <a:r>
              <a:rPr lang="en-CA" dirty="0"/>
              <a:t> or CQL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48638-C45C-91B8-2701-E0F24B8F4A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B823D-E15C-096F-13DE-0E4D47F863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7799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http://chat.fhir.org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56530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06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https://github.com/FHIR/documents/tree/master/presentations/sdc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  <a:endParaRPr lang="en-US" sz="1800" b="1" dirty="0"/>
          </a:p>
          <a:p>
            <a:r>
              <a:rPr lang="en-US" sz="1800" dirty="0"/>
              <a:t>SDC Rendering &amp; Behavior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b="1" dirty="0"/>
              <a:t>SDC Adaptive Forms </a:t>
            </a:r>
            <a:r>
              <a:rPr lang="en-US" sz="1800" dirty="0"/>
              <a:t>(you are here)</a:t>
            </a:r>
            <a:endParaRPr lang="en-US" sz="1800" b="1" dirty="0"/>
          </a:p>
          <a:p>
            <a:r>
              <a:rPr lang="en-US" sz="1800" dirty="0"/>
              <a:t>SDC Modular &amp; Derived Forms</a:t>
            </a:r>
          </a:p>
          <a:p>
            <a:r>
              <a:rPr lang="en-US" sz="1800" dirty="0"/>
              <a:t>SDC Open Forum</a:t>
            </a:r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/>
              <a:t>Explain some of the benefits for using adaptive instead of standard forms</a:t>
            </a:r>
          </a:p>
          <a:p>
            <a:pPr lvl="1"/>
            <a:r>
              <a:rPr lang="en-CA" sz="1800" dirty="0"/>
              <a:t>Describe the workflow for completing an adaptive form</a:t>
            </a:r>
          </a:p>
          <a:p>
            <a:pPr lvl="1"/>
            <a:r>
              <a:rPr lang="en-CA" sz="1800" dirty="0"/>
              <a:t>Understand the difference between a Questionnaire intended for searching for an adaptive form as opposed to one used for completing an adaptive form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45A3EF-F95F-1ADA-66F9-800ADE9B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adaptive forms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5FD7C-AA28-D0B4-33C4-A9DDAD291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 dirty="0"/>
              <a:t>Protect IP</a:t>
            </a:r>
          </a:p>
          <a:p>
            <a:r>
              <a:rPr lang="en-US" dirty="0"/>
              <a:t>Less burden on fillers</a:t>
            </a:r>
          </a:p>
          <a:p>
            <a:r>
              <a:rPr lang="en-US" dirty="0"/>
              <a:t>Forms can get too big</a:t>
            </a:r>
          </a:p>
          <a:p>
            <a:r>
              <a:rPr lang="en-US" dirty="0"/>
              <a:t>Use a familiar language for logic</a:t>
            </a:r>
          </a:p>
          <a:p>
            <a:r>
              <a:rPr lang="en-US" dirty="0"/>
              <a:t>Use back-end functionality for logic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6FED-0229-CDD8-8100-DABD768C7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CF50-A2AB-9E57-631F-D717DB7B4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609A5118-F888-EB8B-E4FB-A7DC35D2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7C46-D4D7-4EB2-0539-C5DC32DC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of an adaptive form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80163-3728-4F39-79CB-C543C1DA35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1" y="1357310"/>
            <a:ext cx="6776339" cy="3098780"/>
          </a:xfrm>
        </p:spPr>
        <p:txBody>
          <a:bodyPr/>
          <a:lstStyle/>
          <a:p>
            <a:r>
              <a:rPr lang="en-US" dirty="0"/>
              <a:t>Separate Q for every QR</a:t>
            </a:r>
          </a:p>
          <a:p>
            <a:r>
              <a:rPr lang="en-US" dirty="0"/>
              <a:t>Q is ‘contained’</a:t>
            </a:r>
          </a:p>
          <a:p>
            <a:r>
              <a:rPr lang="en-US" dirty="0"/>
              <a:t>Contained Q points to ‘base’</a:t>
            </a:r>
            <a:br>
              <a:rPr lang="en-US" dirty="0"/>
            </a:br>
            <a:r>
              <a:rPr lang="en-US" dirty="0"/>
              <a:t> Questionnaire canonical via </a:t>
            </a:r>
            <a:br>
              <a:rPr lang="en-US" dirty="0"/>
            </a:br>
            <a:r>
              <a:rPr lang="en-US" dirty="0" err="1"/>
              <a:t>derivedFrom</a:t>
            </a:r>
            <a:endParaRPr lang="en-US" dirty="0"/>
          </a:p>
          <a:p>
            <a:r>
              <a:rPr lang="en-US" dirty="0"/>
              <a:t>Contained Q has </a:t>
            </a: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or version</a:t>
            </a:r>
          </a:p>
          <a:p>
            <a:r>
              <a:rPr lang="en-US" dirty="0"/>
              <a:t>Call $next-question to get updated list of items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DDEA6-744F-B66A-6B13-565C12320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27CE0-6367-67DF-9455-31AC27CBDC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415A73-B5DC-7E45-595B-AC4239F4842A}"/>
              </a:ext>
            </a:extLst>
          </p:cNvPr>
          <p:cNvSpPr/>
          <p:nvPr/>
        </p:nvSpPr>
        <p:spPr>
          <a:xfrm>
            <a:off x="5075339" y="1357310"/>
            <a:ext cx="3540155" cy="19227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questionnaire = #someQ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15D4E-9592-A8FB-403A-6D6FEBA7A7E7}"/>
              </a:ext>
            </a:extLst>
          </p:cNvPr>
          <p:cNvSpPr/>
          <p:nvPr/>
        </p:nvSpPr>
        <p:spPr>
          <a:xfrm>
            <a:off x="5227739" y="1509711"/>
            <a:ext cx="3301899" cy="1062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QuestionnaireResponse</a:t>
            </a:r>
          </a:p>
          <a:p>
            <a:r>
              <a:rPr lang="en-CA" dirty="0">
                <a:solidFill>
                  <a:schemeClr val="tx1"/>
                </a:solidFill>
              </a:rPr>
              <a:t>	id = </a:t>
            </a:r>
            <a:r>
              <a:rPr lang="en-CA" dirty="0" err="1">
                <a:solidFill>
                  <a:schemeClr val="tx1"/>
                </a:solidFill>
              </a:rPr>
              <a:t>someQ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	derived=http://realQ#ver</a:t>
            </a:r>
          </a:p>
        </p:txBody>
      </p:sp>
    </p:spTree>
    <p:extLst>
      <p:ext uri="{BB962C8B-B14F-4D97-AF65-F5344CB8AC3E}">
        <p14:creationId xmlns:p14="http://schemas.microsoft.com/office/powerpoint/2010/main" val="294759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27474</TotalTime>
  <Words>1104</Words>
  <Application>Microsoft Office PowerPoint</Application>
  <PresentationFormat>On-screen Show (16:9)</PresentationFormat>
  <Paragraphs>155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Structured Data Capture</vt:lpstr>
      <vt:lpstr>Who am I?</vt:lpstr>
      <vt:lpstr>This presentation</vt:lpstr>
      <vt:lpstr>Credit</vt:lpstr>
      <vt:lpstr>The SDC Collection</vt:lpstr>
      <vt:lpstr>Objectives</vt:lpstr>
      <vt:lpstr>Rationale for adaptive forms</vt:lpstr>
      <vt:lpstr>Adaptive forms</vt:lpstr>
      <vt:lpstr>Key elements of an adaptive form</vt:lpstr>
      <vt:lpstr>$next-question</vt:lpstr>
      <vt:lpstr>What adaptive doesn’t avoid</vt:lpstr>
      <vt:lpstr>What if the user changes a prior answer?</vt:lpstr>
      <vt:lpstr>Searching for adaptive forms</vt:lpstr>
      <vt:lpstr>Populating adaptive forms</vt:lpstr>
      <vt:lpstr>Handling completed forms</vt:lpstr>
      <vt:lpstr>Adaptive Forms in the SDC Spec</vt:lpstr>
      <vt:lpstr>Adaptive Questions</vt:lpstr>
      <vt:lpstr>Adaptive Questions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184</cp:revision>
  <dcterms:created xsi:type="dcterms:W3CDTF">2019-03-22T18:05:01Z</dcterms:created>
  <dcterms:modified xsi:type="dcterms:W3CDTF">2025-01-13T05:28:59Z</dcterms:modified>
</cp:coreProperties>
</file>