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672" r:id="rId2"/>
    <p:sldId id="690" r:id="rId3"/>
    <p:sldId id="665" r:id="rId4"/>
    <p:sldId id="680" r:id="rId5"/>
    <p:sldId id="758" r:id="rId6"/>
    <p:sldId id="313" r:id="rId7"/>
    <p:sldId id="4850" r:id="rId8"/>
    <p:sldId id="4924" r:id="rId9"/>
    <p:sldId id="4817" r:id="rId10"/>
    <p:sldId id="4914" r:id="rId11"/>
    <p:sldId id="4916" r:id="rId12"/>
    <p:sldId id="4918" r:id="rId13"/>
    <p:sldId id="4917" r:id="rId14"/>
    <p:sldId id="4920" r:id="rId15"/>
    <p:sldId id="4921" r:id="rId16"/>
    <p:sldId id="4922" r:id="rId17"/>
    <p:sldId id="4919" r:id="rId18"/>
    <p:sldId id="4861" r:id="rId19"/>
    <p:sldId id="4923" r:id="rId20"/>
    <p:sldId id="4925" r:id="rId21"/>
    <p:sldId id="4927" r:id="rId22"/>
    <p:sldId id="4930" r:id="rId23"/>
    <p:sldId id="4932" r:id="rId24"/>
    <p:sldId id="4931" r:id="rId25"/>
    <p:sldId id="4933" r:id="rId26"/>
    <p:sldId id="4928" r:id="rId27"/>
    <p:sldId id="4929" r:id="rId28"/>
    <p:sldId id="4926" r:id="rId29"/>
    <p:sldId id="4802" r:id="rId30"/>
    <p:sldId id="759" r:id="rId3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  <p14:sldId id="4850"/>
          </p14:sldIdLst>
        </p14:section>
        <p14:section name="Modular Forms" id="{695EE475-FC50-41D1-90DA-04675E84D08B}">
          <p14:sldIdLst>
            <p14:sldId id="4924"/>
            <p14:sldId id="4817"/>
            <p14:sldId id="4914"/>
            <p14:sldId id="4916"/>
            <p14:sldId id="4918"/>
            <p14:sldId id="4917"/>
            <p14:sldId id="4920"/>
            <p14:sldId id="4921"/>
            <p14:sldId id="4922"/>
            <p14:sldId id="4919"/>
            <p14:sldId id="4861"/>
            <p14:sldId id="4923"/>
          </p14:sldIdLst>
        </p14:section>
        <p14:section name="Derived Forms" id="{40428587-254C-4FF2-A222-83EF5E12AF52}">
          <p14:sldIdLst>
            <p14:sldId id="4925"/>
            <p14:sldId id="4927"/>
            <p14:sldId id="4930"/>
            <p14:sldId id="4932"/>
            <p14:sldId id="4931"/>
            <p14:sldId id="4933"/>
            <p14:sldId id="4928"/>
            <p14:sldId id="4929"/>
          </p14:sldIdLst>
        </p14:section>
        <p14:section name="Questions" id="{C125BBFB-E8EC-4EA3-8D87-67C91AA3B670}">
          <p14:sldIdLst>
            <p14:sldId id="4926"/>
            <p14:sldId id="4802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786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 dirty="0"/>
            <a:t>Modular &amp; Derived Outline</a:t>
          </a:r>
          <a:endParaRPr lang="en-CA" dirty="0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Modular Forms</a:t>
          </a:r>
          <a:endParaRPr lang="en-CA" dirty="0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/>
            <a:t>Derived Forms</a:t>
          </a:r>
          <a:endParaRPr lang="en-CA" dirty="0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 dirty="0"/>
            <a:t>Questions</a:t>
          </a:r>
          <a:endParaRPr lang="en-CA" dirty="0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3"/>
      <dgm:spPr/>
    </dgm:pt>
    <dgm:pt modelId="{BCD87F99-4E28-41E7-A30A-39AF0D0AA6C7}" type="pres">
      <dgm:prSet presAssocID="{1B5EB6CD-5828-4438-85A5-8EB0B4BE5381}" presName="childText" presStyleLbl="bgAcc1" presStyleIdx="0" presStyleCnt="3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3"/>
      <dgm:spPr/>
    </dgm:pt>
    <dgm:pt modelId="{548CF520-481D-4C87-8CD0-3DD8C9DE5282}" type="pres">
      <dgm:prSet presAssocID="{795F821A-69E9-4A29-B80B-67A34BAAB294}" presName="childText" presStyleLbl="bgAcc1" presStyleIdx="1" presStyleCnt="3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2" presStyleCnt="3"/>
      <dgm:spPr/>
    </dgm:pt>
    <dgm:pt modelId="{30E969A7-3C44-469D-AE9B-C9DFCD9F079E}" type="pres">
      <dgm:prSet presAssocID="{F7804CF8-A785-466F-9482-3D191ABFD207}" presName="childText" presStyleLbl="bgAcc1" presStyleIdx="2" presStyleCnt="3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2" destOrd="0" parTransId="{C44167C4-5B1C-43BE-B781-24EF42BC167D}" sibTransId="{9BED19C2-6AE1-417C-A51E-306300DFD11E}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59C47FA-61C4-45A1-91C4-C66134849DAC}" type="presParOf" srcId="{7E1F6895-DF2C-4347-A034-6956F318B73D}" destId="{8E1030CD-02DB-4F6F-A18F-7AF9D8830B11}" srcOrd="4" destOrd="0" presId="urn:microsoft.com/office/officeart/2005/8/layout/hierarchy3"/>
    <dgm:cxn modelId="{13839D05-E643-4FF4-A509-EFADD64DB638}" type="presParOf" srcId="{7E1F6895-DF2C-4347-A034-6956F318B73D}" destId="{30E969A7-3C44-469D-AE9B-C9DFCD9F079E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932472" y="678"/>
          <a:ext cx="1896357" cy="3841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Modular &amp; Derived Outline</a:t>
          </a:r>
          <a:endParaRPr lang="en-CA" sz="1200" kern="1200" dirty="0"/>
        </a:p>
      </dsp:txBody>
      <dsp:txXfrm>
        <a:off x="943723" y="11929"/>
        <a:ext cx="1873855" cy="361621"/>
      </dsp:txXfrm>
    </dsp:sp>
    <dsp:sp modelId="{680758B4-19DE-4819-8118-7E49A782BEB5}">
      <dsp:nvSpPr>
        <dsp:cNvPr id="0" name=""/>
        <dsp:cNvSpPr/>
      </dsp:nvSpPr>
      <dsp:spPr>
        <a:xfrm>
          <a:off x="1122108" y="384802"/>
          <a:ext cx="189635" cy="2880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092"/>
              </a:lnTo>
              <a:lnTo>
                <a:pt x="189635" y="28809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311744" y="480833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Modular Forms</a:t>
          </a:r>
          <a:endParaRPr lang="en-CA" sz="2100" kern="1200" dirty="0"/>
        </a:p>
      </dsp:txBody>
      <dsp:txXfrm>
        <a:off x="1322995" y="492084"/>
        <a:ext cx="1940155" cy="361621"/>
      </dsp:txXfrm>
    </dsp:sp>
    <dsp:sp modelId="{B9A7FB86-C3B8-4B16-AD79-53B68F7BF5C2}">
      <dsp:nvSpPr>
        <dsp:cNvPr id="0" name=""/>
        <dsp:cNvSpPr/>
      </dsp:nvSpPr>
      <dsp:spPr>
        <a:xfrm>
          <a:off x="1122108" y="384802"/>
          <a:ext cx="189635" cy="768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247"/>
              </a:lnTo>
              <a:lnTo>
                <a:pt x="189635" y="7682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311744" y="960987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Derived Forms</a:t>
          </a:r>
          <a:endParaRPr lang="en-CA" sz="2100" kern="1200" dirty="0"/>
        </a:p>
      </dsp:txBody>
      <dsp:txXfrm>
        <a:off x="1322995" y="972238"/>
        <a:ext cx="1940155" cy="361621"/>
      </dsp:txXfrm>
    </dsp:sp>
    <dsp:sp modelId="{8E1030CD-02DB-4F6F-A18F-7AF9D8830B11}">
      <dsp:nvSpPr>
        <dsp:cNvPr id="0" name=""/>
        <dsp:cNvSpPr/>
      </dsp:nvSpPr>
      <dsp:spPr>
        <a:xfrm>
          <a:off x="1122108" y="384802"/>
          <a:ext cx="189635" cy="12484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402"/>
              </a:lnTo>
              <a:lnTo>
                <a:pt x="189635" y="124840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311744" y="1441142"/>
          <a:ext cx="1962657" cy="384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Questions</a:t>
          </a:r>
          <a:endParaRPr lang="en-CA" sz="2100" kern="1200" dirty="0"/>
        </a:p>
      </dsp:txBody>
      <dsp:txXfrm>
        <a:off x="1322995" y="1452393"/>
        <a:ext cx="1940155" cy="361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1/6/2025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1/6/2025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fhir-extensions/StructureDefinition-elementdefinition-question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uild.fhir.org/ig/HL7/sdc/modular.html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sdc-modular-name.html" TargetMode="External"/><Relationship Id="rId2" Type="http://schemas.openxmlformats.org/officeDocument/2006/relationships/hyperlink" Target="https://build.fhir.org/ig/HL7/sdc/Questionnaire-sdc-modular-root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uild.fhir.org/ig/HL7/sdc/Parameters-sdc-modular-root-assembled.html" TargetMode="External"/><Relationship Id="rId5" Type="http://schemas.openxmlformats.org/officeDocument/2006/relationships/hyperlink" Target="https://build.fhir.org/ig/HL7/sdc/StructureDefinition-SdcQuestionLibrary.html" TargetMode="External"/><Relationship Id="rId4" Type="http://schemas.openxmlformats.org/officeDocument/2006/relationships/hyperlink" Target="https://build.fhir.org/ig/HL7/sdc/Questionnaire-sdc-modular-contac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extensions/5.1.0/StructureDefinition-questionnaire-derivationType.html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optionalDisplay.html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build.fhir.org/ig/HL7/sdc/derive.html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://chat.fhir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Modular and Derived Forms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??Date??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E8A4F-0F68-4853-56D1-3686588D2A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pic>
        <p:nvPicPr>
          <p:cNvPr id="1026" name="Picture 2" descr="One parent questionnaire referencing two sub-questionnaires, which each in turn reference elements in a StructureDefinition,            followed by the resulting single assembled questionnaire">
            <a:extLst>
              <a:ext uri="{FF2B5EF4-FFF2-40B4-BE49-F238E27FC236}">
                <a16:creationId xmlns:a16="http://schemas.microsoft.com/office/drawing/2014/main" id="{18B3135C-9198-7F66-79F2-28BBCE0B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75"/>
            <a:ext cx="9144000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72E140-C378-3CBB-BE3F-7FB36D360578}"/>
              </a:ext>
            </a:extLst>
          </p:cNvPr>
          <p:cNvSpPr/>
          <p:nvPr/>
        </p:nvSpPr>
        <p:spPr>
          <a:xfrm>
            <a:off x="2088859" y="-1400"/>
            <a:ext cx="7046752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1E5EB-5BFD-9A1E-FA4A-A1C20C265BC9}"/>
              </a:ext>
            </a:extLst>
          </p:cNvPr>
          <p:cNvSpPr/>
          <p:nvPr/>
        </p:nvSpPr>
        <p:spPr>
          <a:xfrm>
            <a:off x="3951215" y="-1400"/>
            <a:ext cx="5192785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BB5EF5-458B-A061-1184-F0EF94D80877}"/>
              </a:ext>
            </a:extLst>
          </p:cNvPr>
          <p:cNvSpPr/>
          <p:nvPr/>
        </p:nvSpPr>
        <p:spPr>
          <a:xfrm>
            <a:off x="5914238" y="-1400"/>
            <a:ext cx="3229761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458F22-D4DC-63ED-2E76-E05C732B50DA}"/>
              </a:ext>
            </a:extLst>
          </p:cNvPr>
          <p:cNvSpPr/>
          <p:nvPr/>
        </p:nvSpPr>
        <p:spPr>
          <a:xfrm>
            <a:off x="7550092" y="-1400"/>
            <a:ext cx="1593907" cy="51435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647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7425-213B-10B7-996F-CD818378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7E8F1B-238F-0A44-D62A-993B56157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1668"/>
              </p:ext>
            </p:extLst>
          </p:nvPr>
        </p:nvGraphicFramePr>
        <p:xfrm>
          <a:off x="542488" y="988306"/>
          <a:ext cx="798911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sdc</a:t>
                      </a:r>
                      <a:r>
                        <a:rPr lang="en-US" dirty="0"/>
                        <a:t>-questionnaire-assemble-expectation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Indicates if the form is intended to be used as part of assembly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root: Can form the base of a questionnaire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child: Can be referenced from another questionnaire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91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sdc</a:t>
                      </a:r>
                      <a:r>
                        <a:rPr lang="en-US" dirty="0"/>
                        <a:t>-questionnaire-</a:t>
                      </a:r>
                      <a:r>
                        <a:rPr lang="en-US" dirty="0" err="1"/>
                        <a:t>subQuestionnaire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Appears on a ‘display’ item to be substituted for the content of a different questionnaire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Indicates the canonical (and version) of the questionnaire to substitute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sdc</a:t>
                      </a:r>
                      <a:r>
                        <a:rPr lang="en-CA" dirty="0"/>
                        <a:t>-questionnaire-</a:t>
                      </a:r>
                      <a:r>
                        <a:rPr lang="en-CA" dirty="0" err="1"/>
                        <a:t>assembleContext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CA" dirty="0"/>
                        <a:t>On a sub-form, indicates variables that must be made available by the </a:t>
                      </a:r>
                      <a:r>
                        <a:rPr lang="en-CA" dirty="0" err="1"/>
                        <a:t>parrent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006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3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7ADDC3-1B4B-8194-0CCD-3C854103F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Mapping </a:t>
            </a:r>
            <a:r>
              <a:rPr lang="en-CA" dirty="0" err="1"/>
              <a:t>ElementDefinition</a:t>
            </a:r>
            <a:r>
              <a:rPr lang="en-CA" dirty="0"/>
              <a:t> to item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1A4B4-B142-624D-85D7-40D577C26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708-8BE9-CF43-E86D-408F55D5A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62A4D43-CA09-DA8A-8E72-D4A8A8A3C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549032"/>
              </p:ext>
            </p:extLst>
          </p:nvPr>
        </p:nvGraphicFramePr>
        <p:xfrm>
          <a:off x="542488" y="1177559"/>
          <a:ext cx="798911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105">
                  <a:extLst>
                    <a:ext uri="{9D8B030D-6E8A-4147-A177-3AD203B41FA5}">
                      <a16:colId xmlns:a16="http://schemas.microsoft.com/office/drawing/2014/main" val="3673629175"/>
                    </a:ext>
                  </a:extLst>
                </a:gridCol>
                <a:gridCol w="5478011">
                  <a:extLst>
                    <a:ext uri="{9D8B030D-6E8A-4147-A177-3AD203B41FA5}">
                      <a16:colId xmlns:a16="http://schemas.microsoft.com/office/drawing/2014/main" val="57210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Questionnaire.item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ElementDefinition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7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label (or </a:t>
                      </a:r>
                      <a:r>
                        <a:rPr lang="en-CA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he default/suggested phrasing to use when prompting a human to capture the data element in question form (e.g. In a survey)."/>
                        </a:rPr>
                        <a:t>elementdefinition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The default/suggested phrasing to use when prompting a human to capture the data element in question form (e.g. In a survey)."/>
                        </a:rPr>
                        <a:t>-question</a:t>
                      </a:r>
                      <a:r>
                        <a:rPr lang="en-CA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677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865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min !=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62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repeats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max !=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678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answerValueSet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 err="1"/>
                        <a:t>binding.valueSet</a:t>
                      </a:r>
                      <a:r>
                        <a:rPr lang="en-CA" dirty="0"/>
                        <a:t> (extensible = open)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125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8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maxLength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 err="1"/>
                        <a:t>maxLength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2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carry across (and max &amp; min get added)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27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16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DD44-248E-5A16-A703-59D026D25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$assemble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5E5E08-63E0-1923-7AAE-ACADAF7B9C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‘display’ items with ‘</a:t>
            </a:r>
            <a:r>
              <a:rPr lang="en-CA" sz="2000" dirty="0" err="1"/>
              <a:t>subQuestionnaire</a:t>
            </a:r>
            <a:r>
              <a:rPr lang="en-CA" sz="2000" dirty="0"/>
              <a:t>’ turn into ‘group’ items containing all items in the referenced Questionnaire</a:t>
            </a:r>
          </a:p>
          <a:p>
            <a:r>
              <a:rPr lang="en-CA" sz="2000" dirty="0"/>
              <a:t>Items with definitions grab all data elements from the referenced Element</a:t>
            </a:r>
          </a:p>
          <a:p>
            <a:r>
              <a:rPr lang="en-CA" sz="2000" dirty="0"/>
              <a:t>Contained resources and most extensions propagate from </a:t>
            </a:r>
            <a:r>
              <a:rPr lang="en-CA" sz="2000" dirty="0" err="1"/>
              <a:t>subforms</a:t>
            </a:r>
            <a:endParaRPr lang="en-CA" sz="2000" dirty="0"/>
          </a:p>
          <a:p>
            <a:pPr lvl="1"/>
            <a:r>
              <a:rPr lang="en-CA" sz="1800" dirty="0"/>
              <a:t>Duplicates are checked</a:t>
            </a:r>
          </a:p>
          <a:p>
            <a:r>
              <a:rPr lang="en-CA" sz="2000" dirty="0"/>
              <a:t>Definitions for backbone elements turn into groups of questions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3704A9-4D62-77E7-6F5E-8592E27B2B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13F3-6DF3-E148-E494-8790F61859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910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A2856-BB53-D700-FCFC-A563916A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</a:t>
            </a:r>
            <a:r>
              <a:rPr lang="en-CA" dirty="0" err="1"/>
              <a:t>linkIds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90733-27B5-47F7-6458-94FB945DB4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Same Questionnaire could appear in multiple places in a parent</a:t>
            </a:r>
          </a:p>
          <a:p>
            <a:pPr lvl="1"/>
            <a:r>
              <a:rPr lang="en-CA" dirty="0"/>
              <a:t>Would result in </a:t>
            </a:r>
            <a:r>
              <a:rPr lang="en-CA" dirty="0" err="1"/>
              <a:t>duplicateLinkIds</a:t>
            </a:r>
            <a:endParaRPr lang="en-CA" dirty="0"/>
          </a:p>
          <a:p>
            <a:r>
              <a:rPr lang="en-CA" dirty="0"/>
              <a:t>Solution:</a:t>
            </a:r>
          </a:p>
          <a:p>
            <a:pPr lvl="1"/>
            <a:r>
              <a:rPr lang="en-CA" dirty="0" err="1"/>
              <a:t>subQuestionnaire</a:t>
            </a:r>
            <a:r>
              <a:rPr lang="en-CA" dirty="0"/>
              <a:t> identifies a </a:t>
            </a:r>
            <a:r>
              <a:rPr lang="en-CA" dirty="0" err="1"/>
              <a:t>linkIdPrefix</a:t>
            </a:r>
            <a:endParaRPr lang="en-CA" dirty="0"/>
          </a:p>
          <a:p>
            <a:pPr lvl="2"/>
            <a:r>
              <a:rPr lang="en-CA" dirty="0"/>
              <a:t>Gets pre-pended to all </a:t>
            </a:r>
            <a:r>
              <a:rPr lang="en-CA" dirty="0" err="1"/>
              <a:t>linkIds</a:t>
            </a:r>
            <a:r>
              <a:rPr lang="en-CA" dirty="0"/>
              <a:t> and </a:t>
            </a:r>
            <a:r>
              <a:rPr lang="en-CA" dirty="0" err="1"/>
              <a:t>emableWhen.question</a:t>
            </a:r>
            <a:r>
              <a:rPr lang="en-CA" dirty="0"/>
              <a:t> elements in the imported form</a:t>
            </a:r>
          </a:p>
          <a:p>
            <a:pPr lvl="2"/>
            <a:r>
              <a:rPr lang="en-CA" dirty="0"/>
              <a:t>Also sets a variable that can be used in expressions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9F33D-4161-1BDC-7903-FCD8C27923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4074E-CC0E-6057-A274-0EAD25EF8C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4008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4C5E72-B053-C106-4AE7-EF7B232D14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69862"/>
          </a:xfrm>
        </p:spPr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6" name="Picture 2" descr="One parent questionnaire referencing two sub-questionnaires, which each in turn reference elements in a StructureDefinition,            followed by the resulting single assembled questionnaire">
            <a:extLst>
              <a:ext uri="{FF2B5EF4-FFF2-40B4-BE49-F238E27FC236}">
                <a16:creationId xmlns:a16="http://schemas.microsoft.com/office/drawing/2014/main" id="{BE6AB56D-D09E-4E78-F5E7-C08E75B6D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41"/>
            <a:ext cx="9144000" cy="47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AA7327-5668-5449-3654-75914898A7A2}"/>
              </a:ext>
            </a:extLst>
          </p:cNvPr>
          <p:cNvGrpSpPr/>
          <p:nvPr/>
        </p:nvGrpSpPr>
        <p:grpSpPr>
          <a:xfrm>
            <a:off x="873853" y="612397"/>
            <a:ext cx="7540305" cy="1644242"/>
            <a:chOff x="873853" y="612397"/>
            <a:chExt cx="7540305" cy="164424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D9166D-66B4-6541-0D71-C047D754E6C4}"/>
                </a:ext>
              </a:extLst>
            </p:cNvPr>
            <p:cNvSpPr/>
            <p:nvPr/>
          </p:nvSpPr>
          <p:spPr>
            <a:xfrm>
              <a:off x="2634143" y="612397"/>
              <a:ext cx="20133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871BEC-D787-F071-3EBD-F9D3472C9810}"/>
                </a:ext>
              </a:extLst>
            </p:cNvPr>
            <p:cNvSpPr/>
            <p:nvPr/>
          </p:nvSpPr>
          <p:spPr>
            <a:xfrm>
              <a:off x="873853" y="2021747"/>
              <a:ext cx="20133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E1D3FF-1902-46E3-EC95-68A9912FBF5B}"/>
                </a:ext>
              </a:extLst>
            </p:cNvPr>
            <p:cNvSpPr/>
            <p:nvPr/>
          </p:nvSpPr>
          <p:spPr>
            <a:xfrm>
              <a:off x="8113552" y="1100356"/>
              <a:ext cx="300606" cy="234892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10913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F11E-B260-0977-BFC9-0F16665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ElementDefinition</a:t>
            </a:r>
            <a:r>
              <a:rPr lang="en-CA" dirty="0"/>
              <a:t> libraries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F1AE0-ECE4-026F-5F76-677E366636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approaches:</a:t>
            </a:r>
          </a:p>
          <a:p>
            <a:pPr lvl="1"/>
            <a:r>
              <a:rPr lang="en-CA" dirty="0"/>
              <a:t>One </a:t>
            </a:r>
            <a:r>
              <a:rPr lang="en-CA" dirty="0" err="1"/>
              <a:t>StructureDefinition</a:t>
            </a:r>
            <a:r>
              <a:rPr lang="en-CA" dirty="0"/>
              <a:t> with all elements</a:t>
            </a:r>
          </a:p>
          <a:p>
            <a:pPr lvl="2"/>
            <a:r>
              <a:rPr lang="en-CA" dirty="0"/>
              <a:t>Must maintain elements together, one version for everything</a:t>
            </a:r>
          </a:p>
          <a:p>
            <a:pPr lvl="1"/>
            <a:r>
              <a:rPr lang="en-CA" dirty="0"/>
              <a:t>Different </a:t>
            </a:r>
            <a:r>
              <a:rPr lang="en-CA" dirty="0" err="1"/>
              <a:t>StructureDefinitions</a:t>
            </a:r>
            <a:r>
              <a:rPr lang="en-CA" dirty="0"/>
              <a:t> for different element ‘collections’</a:t>
            </a:r>
          </a:p>
          <a:p>
            <a:pPr lvl="2"/>
            <a:r>
              <a:rPr lang="en-CA" dirty="0"/>
              <a:t>More control, but still must version elements together</a:t>
            </a:r>
          </a:p>
          <a:p>
            <a:pPr lvl="1"/>
            <a:r>
              <a:rPr lang="en-CA" dirty="0"/>
              <a:t>Separate </a:t>
            </a:r>
            <a:r>
              <a:rPr lang="en-CA" dirty="0" err="1"/>
              <a:t>StructureDefinitions</a:t>
            </a:r>
            <a:r>
              <a:rPr lang="en-CA" dirty="0"/>
              <a:t> per element</a:t>
            </a:r>
          </a:p>
          <a:p>
            <a:pPr lvl="2"/>
            <a:r>
              <a:rPr lang="en-CA" dirty="0"/>
              <a:t>Very heavy</a:t>
            </a:r>
          </a:p>
          <a:p>
            <a:pPr lvl="2"/>
            <a:r>
              <a:rPr lang="en-CA" dirty="0"/>
              <a:t>Can version each element independently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67A32-D1A2-4460-8BBE-626A9BD96D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E5990-A287-84B4-218D-88BFA3F31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8096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48AB-A353-8E4D-19BD-71F38B546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65342-A636-FC1E-F704-6956A37E12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Modifiers are prohibited on sub-forms</a:t>
            </a:r>
          </a:p>
          <a:p>
            <a:r>
              <a:rPr lang="en-CA" dirty="0"/>
              <a:t>Language must match across root and child forms (and </a:t>
            </a:r>
            <a:r>
              <a:rPr lang="en-CA" dirty="0" err="1"/>
              <a:t>StructureDefinitions</a:t>
            </a:r>
            <a:r>
              <a:rPr lang="en-CA" dirty="0"/>
              <a:t>)</a:t>
            </a:r>
          </a:p>
          <a:p>
            <a:r>
              <a:rPr lang="en-CA" dirty="0"/>
              <a:t>If extracting child elements from a definition, match against item children if there are any, otherwise just create needed children</a:t>
            </a:r>
          </a:p>
          <a:p>
            <a:r>
              <a:rPr lang="en-CA" dirty="0"/>
              <a:t>The canonical of an unassembled and assembled Questionnaire is </a:t>
            </a:r>
            <a:r>
              <a:rPr lang="en-CA" b="1" dirty="0"/>
              <a:t>the same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F7D378-8C9E-7A85-8277-B8B2566FA1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AA0A9-8912-A9ED-F7F0-4B52244D5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7651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Forms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B9DB1B-D7FD-37BF-FA5A-8B7CFF747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12" y="988305"/>
            <a:ext cx="2150976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ED8A22-A188-FB83-5BCB-77FD275E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Assembly examples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D82228-16D3-4642-53AF-32B5713CFF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2"/>
              </a:rPr>
              <a:t>modular-root</a:t>
            </a:r>
            <a:r>
              <a:rPr lang="en-CA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r>
              <a:rPr lang="en-CA" b="0" i="0" u="sng" dirty="0">
                <a:effectLst/>
                <a:latin typeface="verdana" panose="020B0604030504040204" pitchFamily="34" charset="0"/>
                <a:hlinkClick r:id="rId3"/>
              </a:rPr>
              <a:t>modular-name</a:t>
            </a:r>
            <a:endParaRPr lang="en-CA" u="sng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4"/>
              </a:rPr>
              <a:t>modular-contact</a:t>
            </a:r>
            <a:endParaRPr lang="en-CA" b="0" i="0" u="sng" strike="noStrike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5"/>
              </a:rPr>
              <a:t>question-library</a:t>
            </a:r>
            <a:endParaRPr lang="en-CA" u="sng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en-CA" b="0" i="0" u="none" strike="noStrike" dirty="0">
                <a:effectLst/>
                <a:latin typeface="verdana" panose="020B0604030504040204" pitchFamily="34" charset="0"/>
                <a:hlinkClick r:id="rId6"/>
              </a:rPr>
              <a:t>modular-root-assembled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083D1-315F-D551-1B58-9AB82CD7D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33CBD-FC4D-6964-098E-9638C42C7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1962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312C-011F-ECCF-4F11-12DF584A3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410346-A835-A266-FF36-1227F3854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F40E9-1652-DFC1-E3EB-6B7871968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5A85E1-C027-B186-08DB-17DE4A1B79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900930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81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CCD78-9F57-25E1-B754-157733C91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807DE2-0DA9-54F0-D8FC-F1D6A532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derived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591144-AC8A-DA6E-62DB-221B5522C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Localization</a:t>
            </a:r>
          </a:p>
          <a:p>
            <a:pPr lvl="1"/>
            <a:r>
              <a:rPr lang="en-US" dirty="0"/>
              <a:t>Remove non-relevant questions/answers</a:t>
            </a:r>
          </a:p>
          <a:p>
            <a:pPr lvl="1"/>
            <a:r>
              <a:rPr lang="en-US" dirty="0"/>
              <a:t>Add new ones</a:t>
            </a:r>
          </a:p>
          <a:p>
            <a:pPr lvl="1"/>
            <a:r>
              <a:rPr lang="en-US" dirty="0"/>
              <a:t>Tweak item text, change language</a:t>
            </a:r>
          </a:p>
          <a:p>
            <a:r>
              <a:rPr lang="en-US" dirty="0"/>
              <a:t>Separation of responsibilities</a:t>
            </a:r>
          </a:p>
          <a:p>
            <a:pPr lvl="1"/>
            <a:r>
              <a:rPr lang="en-US" dirty="0"/>
              <a:t>Question authoring vs. population &amp; extraction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9D176-1C75-57E3-08F5-021E73B5DF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2C3ED-37A2-8A48-464B-C07F987D40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815C3AF3-5843-0166-6F8F-2656275CA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66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F7D8-7DDF-B34E-D231-83341E67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derivedFro</a:t>
            </a:r>
            <a:r>
              <a:rPr lang="en-CA" dirty="0" err="1">
                <a:latin typeface="+mj-lt"/>
              </a:rPr>
              <a:t>m</a:t>
            </a:r>
            <a:r>
              <a:rPr lang="en-CA" dirty="0">
                <a:latin typeface="+mj-lt"/>
              </a:rPr>
              <a:t> 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derivationType</a:t>
            </a:r>
            <a:endParaRPr lang="en-CA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205CF-4FB7-B48E-0512-96ACB4D3B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CE3985-9F50-0E34-92D3-DE8F9B847D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0EBFB9-3430-B526-C9A2-C0B63F860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32883"/>
              </p:ext>
            </p:extLst>
          </p:nvPr>
        </p:nvGraphicFramePr>
        <p:xfrm>
          <a:off x="1478666" y="1146621"/>
          <a:ext cx="6186668" cy="3472584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6667">
                  <a:extLst>
                    <a:ext uri="{9D8B030D-6E8A-4147-A177-3AD203B41FA5}">
                      <a16:colId xmlns:a16="http://schemas.microsoft.com/office/drawing/2014/main" val="2462427079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2412873780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830866558"/>
                    </a:ext>
                  </a:extLst>
                </a:gridCol>
                <a:gridCol w="1546667">
                  <a:extLst>
                    <a:ext uri="{9D8B030D-6E8A-4147-A177-3AD203B41FA5}">
                      <a16:colId xmlns:a16="http://schemas.microsoft.com/office/drawing/2014/main" val="2681406807"/>
                    </a:ext>
                  </a:extLst>
                </a:gridCol>
              </a:tblGrid>
              <a:tr h="867852"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Relationship Type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Instance of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Validates against original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1" dirty="0">
                          <a:effectLst/>
                        </a:rPr>
                        <a:t>Validates against derived Questionnaire</a:t>
                      </a:r>
                      <a:endParaRPr lang="en-CA" sz="1400" b="1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3543745253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extends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>
                          <a:effectLst/>
                        </a:rPr>
                        <a:t>not usually</a:t>
                      </a:r>
                      <a:endParaRPr lang="en-CA" sz="14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942875383"/>
                  </a:ext>
                </a:extLst>
              </a:tr>
              <a:tr h="661630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  <a:p>
                      <a:pPr fontAlgn="t"/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Possibly (if extended items are optional)</a:t>
                      </a:r>
                      <a:endParaRPr lang="en-US" sz="14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410607515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 err="1">
                          <a:effectLst/>
                        </a:rPr>
                        <a:t>compliesWith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>
                          <a:effectLst/>
                        </a:rPr>
                        <a:t>yes</a:t>
                      </a:r>
                      <a:endParaRPr lang="en-CA" sz="14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718050463"/>
                  </a:ext>
                </a:extLst>
              </a:tr>
              <a:tr h="867852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0">
                          <a:effectLst/>
                        </a:rPr>
                        <a:t>Possibly (depending on nature of constraints)</a:t>
                      </a:r>
                      <a:endParaRPr lang="en-US" sz="14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3480538610"/>
                  </a:ext>
                </a:extLst>
              </a:tr>
              <a:tr h="249185">
                <a:tc rowSpan="2">
                  <a:txBody>
                    <a:bodyPr/>
                    <a:lstStyle/>
                    <a:p>
                      <a:pPr fontAlgn="t"/>
                      <a:r>
                        <a:rPr lang="en-CA" sz="1400" b="0" dirty="0" err="1">
                          <a:effectLst/>
                        </a:rPr>
                        <a:t>inspiredBy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R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derived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>
                          <a:effectLst/>
                        </a:rPr>
                        <a:t>no</a:t>
                      </a:r>
                      <a:endParaRPr lang="en-CA" sz="1400" b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750596308"/>
                  </a:ext>
                </a:extLst>
              </a:tr>
              <a:tr h="249185"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original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>
                    <a:lnL w="1270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yes</a:t>
                      </a:r>
                      <a:endParaRPr lang="en-CA" sz="1400" b="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CA" sz="1400" b="0" dirty="0">
                          <a:effectLst/>
                        </a:rPr>
                        <a:t>no</a:t>
                      </a:r>
                      <a:endParaRPr lang="en-CA" sz="1400" b="0" dirty="0"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21481" marR="21481" marT="21481" marB="21481"/>
                </a:tc>
                <a:extLst>
                  <a:ext uri="{0D108BD9-81ED-4DB2-BD59-A6C34878D82A}">
                    <a16:rowId xmlns:a16="http://schemas.microsoft.com/office/drawing/2014/main" val="170138097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18618241-8448-331F-28E1-6E672FE04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3" y="1146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645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8A2-BE60-E1E3-45E1-411FDE04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Derivation and canonicals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3D0E8-67B0-C5FD-C71A-1D8FE9ED7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A derived form cannot use the same canonical as the parent</a:t>
            </a:r>
          </a:p>
          <a:p>
            <a:r>
              <a:rPr lang="en-CA" dirty="0"/>
              <a:t>However, if the </a:t>
            </a:r>
            <a:r>
              <a:rPr lang="en-CA" dirty="0" err="1"/>
              <a:t>derivationType</a:t>
            </a:r>
            <a:r>
              <a:rPr lang="en-CA" dirty="0"/>
              <a:t> is </a:t>
            </a:r>
            <a:r>
              <a:rPr lang="en-CA" dirty="0" err="1"/>
              <a:t>compliesWith</a:t>
            </a:r>
            <a:r>
              <a:rPr lang="en-CA" dirty="0"/>
              <a:t>, a QuestionnaireResponse </a:t>
            </a:r>
            <a:r>
              <a:rPr lang="en-CA" b="1" dirty="0"/>
              <a:t>may</a:t>
            </a:r>
            <a:r>
              <a:rPr lang="en-CA" dirty="0"/>
              <a:t> refer to the ‘</a:t>
            </a:r>
            <a:r>
              <a:rPr lang="en-CA" dirty="0" err="1"/>
              <a:t>derivedFrom</a:t>
            </a:r>
            <a:r>
              <a:rPr lang="en-CA" dirty="0"/>
              <a:t>’ Questionnaire instead of the Questionnaire actually used</a:t>
            </a:r>
          </a:p>
          <a:p>
            <a:pPr lvl="1"/>
            <a:r>
              <a:rPr lang="en-CA" dirty="0"/>
              <a:t>Useful if derivation was to inject population or extraction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B6887-69A8-9320-87BC-0BC6933143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44CA6-F1E4-10AE-6B27-E1FF706FE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3608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51B7DD-0C25-CDE7-8171-B3031A8F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forms for localization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06A08-06BB-9D33-F8DC-B7DEEBDED9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‘optional’ questions are essential to instrument validity, others can safely be yanked</a:t>
            </a:r>
          </a:p>
          <a:p>
            <a:r>
              <a:rPr lang="en-CA" dirty="0">
                <a:latin typeface="+mj-lt"/>
              </a:rPr>
              <a:t>Differentiate using 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optionalDisplay</a:t>
            </a:r>
            <a:endParaRPr lang="en-CA" dirty="0">
              <a:latin typeface="+mj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E4CFA-BE45-09D0-7473-1B44EFA6D3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78FD8-38F8-4BA1-3F08-1F4287C8DE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8522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BD9F-0E8D-FDD7-45DB-2292B8440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Modular vs. derived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7D971-D149-1B7B-DB34-B77AB433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New information can be injected in a base form using either modular forms or derived forms</a:t>
            </a:r>
          </a:p>
          <a:p>
            <a:pPr lvl="1"/>
            <a:r>
              <a:rPr lang="en-CA" sz="1800" dirty="0"/>
              <a:t>With modular, place the additional information in an </a:t>
            </a:r>
            <a:r>
              <a:rPr lang="en-CA" sz="1800" dirty="0" err="1"/>
              <a:t>ElementDefinition</a:t>
            </a:r>
            <a:r>
              <a:rPr lang="en-CA" sz="1800" dirty="0"/>
              <a:t> and have the parent point to that definition</a:t>
            </a:r>
          </a:p>
          <a:p>
            <a:pPr lvl="1"/>
            <a:r>
              <a:rPr lang="en-CA" sz="1800" dirty="0"/>
              <a:t>With derived, copy the parent information and add the new information</a:t>
            </a:r>
          </a:p>
          <a:p>
            <a:r>
              <a:rPr lang="en-CA" sz="2000" dirty="0"/>
              <a:t>Modular is easier to maintain, but requires control over parent.</a:t>
            </a:r>
          </a:p>
          <a:p>
            <a:r>
              <a:rPr lang="en-CA" sz="2000" dirty="0"/>
              <a:t>Derived approach can be used even with no control of parent, but takes more maintenance &amp; changes canonical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400775-4BA1-5C02-8FB1-455BEBC87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9D499-4C97-E73C-B747-1396646394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2372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48E19-9EEA-4115-C1F1-4DF8E163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 special case – language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58761-5C31-BCE4-4A9C-BAE0BBD181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Multiple options</a:t>
            </a:r>
          </a:p>
          <a:p>
            <a:pPr lvl="1"/>
            <a:r>
              <a:rPr lang="en-CA" dirty="0"/>
              <a:t>Use modular forms to inject ‘translation’ extensions from definitions</a:t>
            </a:r>
          </a:p>
          <a:p>
            <a:pPr lvl="1"/>
            <a:r>
              <a:rPr lang="en-CA" dirty="0"/>
              <a:t>Use derived forms to override the text</a:t>
            </a:r>
          </a:p>
          <a:p>
            <a:pPr lvl="2"/>
            <a:r>
              <a:rPr lang="en-CA" dirty="0"/>
              <a:t>Whether a form ‘</a:t>
            </a:r>
            <a:r>
              <a:rPr lang="en-CA" dirty="0" err="1"/>
              <a:t>compliesWith</a:t>
            </a:r>
            <a:r>
              <a:rPr lang="en-CA" dirty="0"/>
              <a:t>’ depends on your rules</a:t>
            </a:r>
          </a:p>
          <a:p>
            <a:pPr lvl="1"/>
            <a:r>
              <a:rPr lang="en-CA" dirty="0"/>
              <a:t>Use the new .po file IG publisher mechanism</a:t>
            </a:r>
          </a:p>
          <a:p>
            <a:pPr lvl="2"/>
            <a:r>
              <a:rPr lang="en-CA" dirty="0"/>
              <a:t>Create .po files for text and answers, then use the IG publisher to integrate that content into the Questionnaire resource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8216F-9791-8452-D978-B10D89EA8E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1011E-0E7F-F687-0980-B37AE027C1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581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FB1BB-31DD-68A0-D70E-F12C93155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A25756-5BC0-3146-FD40-8F689044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Forms 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C3964-4EA6-7276-D783-369EF7FB45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979B1-3AB0-6695-22A9-769A72E6E6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92C42-B08F-2BE4-A85A-667B63FFD3D7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D7935-1412-5DA9-75A9-1F446CFAA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990" y="983753"/>
            <a:ext cx="2134019" cy="370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4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7AAB-FBE6-7C35-F649-3989785D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1CC32-52C0-837C-9730-80CF6BC3A1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AD2E05-DD97-C433-6A53-928C5BAD7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1B9563D-7C5F-64C1-F6B0-A9CDE385A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2176739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27532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What are the two types of re-use in a modular form?</a:t>
            </a:r>
          </a:p>
          <a:p>
            <a:pPr marL="457200" indent="-457200">
              <a:buAutoNum type="arabicPeriod"/>
            </a:pPr>
            <a:r>
              <a:rPr lang="en-CA" dirty="0"/>
              <a:t>Where does the </a:t>
            </a:r>
            <a:r>
              <a:rPr lang="en-CA" dirty="0" err="1"/>
              <a:t>item.text</a:t>
            </a:r>
            <a:r>
              <a:rPr lang="en-CA" dirty="0"/>
              <a:t> come from in </a:t>
            </a:r>
            <a:r>
              <a:rPr lang="en-CA" dirty="0" err="1"/>
              <a:t>ElementDefinition</a:t>
            </a:r>
            <a:r>
              <a:rPr lang="en-CA" dirty="0"/>
              <a:t>?</a:t>
            </a:r>
          </a:p>
          <a:p>
            <a:pPr marL="457200" indent="-457200">
              <a:buAutoNum type="arabicPeriod"/>
            </a:pPr>
            <a:r>
              <a:rPr lang="en-CA" dirty="0"/>
              <a:t>What two elements get a </a:t>
            </a:r>
            <a:r>
              <a:rPr lang="en-CA" dirty="0" err="1"/>
              <a:t>linkIdPrefix</a:t>
            </a:r>
            <a:r>
              <a:rPr lang="en-CA" dirty="0"/>
              <a:t> auto-prepended?</a:t>
            </a:r>
          </a:p>
          <a:p>
            <a:pPr marL="457200" indent="-457200">
              <a:buAutoNum type="arabicPeriod"/>
            </a:pPr>
            <a:r>
              <a:rPr lang="en-CA" dirty="0"/>
              <a:t>Do canonicals change for modular forms, derived forms, or both?</a:t>
            </a:r>
          </a:p>
          <a:p>
            <a:pPr marL="457200" indent="-457200">
              <a:buAutoNum type="arabicPeriod"/>
            </a:pPr>
            <a:r>
              <a:rPr lang="en-CA" dirty="0"/>
              <a:t>If Q1 extends Q2</a:t>
            </a:r>
            <a:r>
              <a:rPr lang="en-CA"/>
              <a:t>, can </a:t>
            </a:r>
            <a:r>
              <a:rPr lang="en-CA" dirty="0"/>
              <a:t>a Q2 response be </a:t>
            </a:r>
            <a:r>
              <a:rPr lang="en-CA"/>
              <a:t>valid against Q1?</a:t>
            </a: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  <a:p>
            <a:pPr marL="457200" indent="-457200"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  <a:endParaRPr lang="en-US" sz="1800" b="1" dirty="0"/>
          </a:p>
          <a:p>
            <a:r>
              <a:rPr lang="en-US" sz="1800" b="1" dirty="0"/>
              <a:t>SDC Modular &amp; Derived Forms </a:t>
            </a:r>
            <a:r>
              <a:rPr lang="en-US" sz="1800" dirty="0"/>
              <a:t>(you are here)</a:t>
            </a:r>
            <a:endParaRPr lang="en-US" sz="1800" b="1" dirty="0"/>
          </a:p>
          <a:p>
            <a:r>
              <a:rPr lang="en-US" sz="1800" dirty="0"/>
              <a:t>SDC Open Forum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Differentiate modular and derived forms</a:t>
            </a:r>
          </a:p>
          <a:p>
            <a:pPr lvl="1"/>
            <a:r>
              <a:rPr lang="en-CA" sz="1800" dirty="0"/>
              <a:t>Explain why authors might use modular forms or choose to derive forms</a:t>
            </a:r>
          </a:p>
          <a:p>
            <a:pPr lvl="1"/>
            <a:r>
              <a:rPr lang="en-CA" sz="1800" dirty="0"/>
              <a:t>List the two types of form modularity</a:t>
            </a:r>
          </a:p>
          <a:p>
            <a:pPr lvl="1"/>
            <a:r>
              <a:rPr lang="en-CA" sz="1800" dirty="0"/>
              <a:t>Describe how assembled and unassembled questionnaires are linked and how derived forms are linked to their parent</a:t>
            </a:r>
          </a:p>
          <a:p>
            <a:pPr lvl="1"/>
            <a:r>
              <a:rPr lang="en-CA" sz="1800" dirty="0"/>
              <a:t>Identify how Questionnaire item elements map to </a:t>
            </a:r>
            <a:r>
              <a:rPr lang="en-CA" sz="1800" dirty="0" err="1"/>
              <a:t>ElementDefinition</a:t>
            </a:r>
            <a:endParaRPr lang="en-CA" sz="1800" dirty="0"/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4018579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80120-7391-7BB2-A7E1-09E15E04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3CC94-D79E-FF12-5D61-26BAD83B2C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18616-15C6-9A74-A4B5-BFE85CAE77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624B9B2-5F9F-6FF4-F117-7BD09B91A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801008"/>
              </p:ext>
            </p:extLst>
          </p:nvPr>
        </p:nvGraphicFramePr>
        <p:xfrm>
          <a:off x="2480346" y="539750"/>
          <a:ext cx="4206875" cy="182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2261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modular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More consistency</a:t>
            </a:r>
          </a:p>
          <a:p>
            <a:pPr lvl="1"/>
            <a:r>
              <a:rPr lang="en-US" dirty="0"/>
              <a:t>Better data quality</a:t>
            </a:r>
          </a:p>
          <a:p>
            <a:pPr lvl="1"/>
            <a:r>
              <a:rPr lang="en-US" dirty="0"/>
              <a:t>Leverage known ‘good’ questions</a:t>
            </a:r>
          </a:p>
          <a:p>
            <a:pPr lvl="1"/>
            <a:r>
              <a:rPr lang="en-US" dirty="0"/>
              <a:t>More user familiarity</a:t>
            </a:r>
          </a:p>
          <a:p>
            <a:r>
              <a:rPr lang="en-US" dirty="0"/>
              <a:t>Reduce maintenance effort</a:t>
            </a:r>
          </a:p>
          <a:p>
            <a:pPr lvl="1"/>
            <a:r>
              <a:rPr lang="en-US" dirty="0"/>
              <a:t>Including on population/extraction 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27909</TotalTime>
  <Words>1578</Words>
  <Application>Microsoft Office PowerPoint</Application>
  <PresentationFormat>On-screen Show (16:9)</PresentationFormat>
  <Paragraphs>247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Verdana</vt:lpstr>
      <vt:lpstr>Office Theme</vt:lpstr>
      <vt:lpstr>Structured Data Capture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modular forms</vt:lpstr>
      <vt:lpstr>PowerPoint Presentation</vt:lpstr>
      <vt:lpstr>Extensions</vt:lpstr>
      <vt:lpstr>Mapping ElementDefinition to item</vt:lpstr>
      <vt:lpstr>$assemble</vt:lpstr>
      <vt:lpstr>Managing linkIds</vt:lpstr>
      <vt:lpstr>PowerPoint Presentation</vt:lpstr>
      <vt:lpstr>ElementDefinition libraries</vt:lpstr>
      <vt:lpstr>Additional considerations</vt:lpstr>
      <vt:lpstr>Modular Forms in the SDC Spec</vt:lpstr>
      <vt:lpstr>Assembly examples</vt:lpstr>
      <vt:lpstr>PowerPoint Presentation</vt:lpstr>
      <vt:lpstr>Rationale for derived forms</vt:lpstr>
      <vt:lpstr>derivedFrom questionnaire-derivationType</vt:lpstr>
      <vt:lpstr>Derivation and canonicals</vt:lpstr>
      <vt:lpstr>Creating forms for localization</vt:lpstr>
      <vt:lpstr>Modular vs. derived</vt:lpstr>
      <vt:lpstr>A special case – language translation</vt:lpstr>
      <vt:lpstr>Derived Forms in the SDC Spec</vt:lpstr>
      <vt:lpstr>PowerPoint Presentation</vt:lpstr>
      <vt:lpstr>Adaptive Questions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186</cp:revision>
  <dcterms:created xsi:type="dcterms:W3CDTF">2019-03-22T18:05:01Z</dcterms:created>
  <dcterms:modified xsi:type="dcterms:W3CDTF">2025-01-13T06:21:17Z</dcterms:modified>
</cp:coreProperties>
</file>