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314" r:id="rId2"/>
    <p:sldId id="256" r:id="rId3"/>
    <p:sldId id="257" r:id="rId4"/>
    <p:sldId id="258" r:id="rId5"/>
    <p:sldId id="280" r:id="rId6"/>
    <p:sldId id="259" r:id="rId7"/>
    <p:sldId id="260" r:id="rId8"/>
    <p:sldId id="262" r:id="rId9"/>
    <p:sldId id="261" r:id="rId10"/>
    <p:sldId id="264" r:id="rId11"/>
    <p:sldId id="270" r:id="rId12"/>
    <p:sldId id="271" r:id="rId13"/>
    <p:sldId id="272" r:id="rId14"/>
    <p:sldId id="273" r:id="rId15"/>
    <p:sldId id="282" r:id="rId16"/>
    <p:sldId id="275" r:id="rId17"/>
    <p:sldId id="276" r:id="rId18"/>
    <p:sldId id="265" r:id="rId19"/>
    <p:sldId id="281" r:id="rId20"/>
    <p:sldId id="277" r:id="rId21"/>
    <p:sldId id="288" r:id="rId22"/>
    <p:sldId id="278" r:id="rId23"/>
    <p:sldId id="279" r:id="rId24"/>
    <p:sldId id="290" r:id="rId25"/>
    <p:sldId id="291" r:id="rId26"/>
    <p:sldId id="292" r:id="rId27"/>
    <p:sldId id="297" r:id="rId28"/>
    <p:sldId id="293" r:id="rId29"/>
    <p:sldId id="295" r:id="rId30"/>
    <p:sldId id="296" r:id="rId31"/>
    <p:sldId id="326" r:id="rId32"/>
    <p:sldId id="266" r:id="rId33"/>
    <p:sldId id="299" r:id="rId34"/>
    <p:sldId id="319" r:id="rId35"/>
    <p:sldId id="301" r:id="rId36"/>
    <p:sldId id="302" r:id="rId37"/>
    <p:sldId id="303" r:id="rId38"/>
    <p:sldId id="304" r:id="rId39"/>
    <p:sldId id="305" r:id="rId40"/>
    <p:sldId id="307" r:id="rId41"/>
    <p:sldId id="306" r:id="rId42"/>
    <p:sldId id="308" r:id="rId43"/>
    <p:sldId id="263" r:id="rId44"/>
    <p:sldId id="286" r:id="rId45"/>
    <p:sldId id="311" r:id="rId46"/>
    <p:sldId id="309" r:id="rId47"/>
    <p:sldId id="312" r:id="rId48"/>
    <p:sldId id="313" r:id="rId49"/>
    <p:sldId id="317" r:id="rId50"/>
    <p:sldId id="315" r:id="rId51"/>
    <p:sldId id="321" r:id="rId52"/>
    <p:sldId id="322" r:id="rId53"/>
    <p:sldId id="284" r:id="rId54"/>
    <p:sldId id="323" r:id="rId55"/>
    <p:sldId id="32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17" d="100"/>
          <a:sy n="117" d="100"/>
        </p:scale>
        <p:origin x="243"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470BDF-2246-4815-BEE6-073345434991}" type="datetimeFigureOut">
              <a:rPr lang="en-AU" smtClean="0"/>
              <a:t>13/09/2019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8483F-A96B-4C5B-9DD6-804AF2FFAD45}" type="slidenum">
              <a:rPr lang="en-AU" smtClean="0"/>
              <a:t>‹#›</a:t>
            </a:fld>
            <a:endParaRPr lang="en-AU"/>
          </a:p>
        </p:txBody>
      </p:sp>
    </p:spTree>
    <p:extLst>
      <p:ext uri="{BB962C8B-B14F-4D97-AF65-F5344CB8AC3E}">
        <p14:creationId xmlns:p14="http://schemas.microsoft.com/office/powerpoint/2010/main" val="417481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1EBF-6950-4D1F-A728-BAA8F16B6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47FAABF-09E4-48F3-866C-EF0AEEE48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67E3FFC-AD59-43C1-BCE5-4691CB3BD557}"/>
              </a:ext>
            </a:extLst>
          </p:cNvPr>
          <p:cNvSpPr>
            <a:spLocks noGrp="1"/>
          </p:cNvSpPr>
          <p:nvPr>
            <p:ph type="dt" sz="half" idx="10"/>
          </p:nvPr>
        </p:nvSpPr>
        <p:spPr/>
        <p:txBody>
          <a:bodyPr/>
          <a:lstStyle/>
          <a:p>
            <a:fld id="{FE9797AE-B66C-44E4-ABF9-695495C0E830}" type="datetimeFigureOut">
              <a:rPr lang="en-AU" smtClean="0"/>
              <a:t>13/09/2019</a:t>
            </a:fld>
            <a:endParaRPr lang="en-AU"/>
          </a:p>
        </p:txBody>
      </p:sp>
      <p:sp>
        <p:nvSpPr>
          <p:cNvPr id="5" name="Footer Placeholder 4">
            <a:extLst>
              <a:ext uri="{FF2B5EF4-FFF2-40B4-BE49-F238E27FC236}">
                <a16:creationId xmlns:a16="http://schemas.microsoft.com/office/drawing/2014/main" id="{B8B002DD-B742-41CB-BB3A-FE8ECD72752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192BC7A-35C8-45A5-A856-23B2505D3F04}"/>
              </a:ext>
            </a:extLst>
          </p:cNvPr>
          <p:cNvSpPr>
            <a:spLocks noGrp="1"/>
          </p:cNvSpPr>
          <p:nvPr>
            <p:ph type="sldNum" sz="quarter" idx="12"/>
          </p:nvPr>
        </p:nvSpPr>
        <p:spPr/>
        <p:txBody>
          <a:bodyPr/>
          <a:lstStyle/>
          <a:p>
            <a:fld id="{11380B5E-5B06-40D9-A561-B424EC91D199}" type="slidenum">
              <a:rPr lang="en-AU" smtClean="0"/>
              <a:t>‹#›</a:t>
            </a:fld>
            <a:endParaRPr lang="en-AU"/>
          </a:p>
        </p:txBody>
      </p:sp>
    </p:spTree>
    <p:extLst>
      <p:ext uri="{BB962C8B-B14F-4D97-AF65-F5344CB8AC3E}">
        <p14:creationId xmlns:p14="http://schemas.microsoft.com/office/powerpoint/2010/main" val="26311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F423-5D82-4099-BE95-C70CF6059F6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ACE2C99-6F8D-4379-8F1D-DA388F207C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67202FF-EC3E-471D-A1A9-D1A8522A1BA2}"/>
              </a:ext>
            </a:extLst>
          </p:cNvPr>
          <p:cNvSpPr>
            <a:spLocks noGrp="1"/>
          </p:cNvSpPr>
          <p:nvPr>
            <p:ph type="dt" sz="half" idx="10"/>
          </p:nvPr>
        </p:nvSpPr>
        <p:spPr/>
        <p:txBody>
          <a:bodyPr/>
          <a:lstStyle/>
          <a:p>
            <a:fld id="{FE9797AE-B66C-44E4-ABF9-695495C0E830}" type="datetimeFigureOut">
              <a:rPr lang="en-AU" smtClean="0"/>
              <a:t>13/09/2019</a:t>
            </a:fld>
            <a:endParaRPr lang="en-AU"/>
          </a:p>
        </p:txBody>
      </p:sp>
      <p:sp>
        <p:nvSpPr>
          <p:cNvPr id="5" name="Footer Placeholder 4">
            <a:extLst>
              <a:ext uri="{FF2B5EF4-FFF2-40B4-BE49-F238E27FC236}">
                <a16:creationId xmlns:a16="http://schemas.microsoft.com/office/drawing/2014/main" id="{D12CBFAC-024E-44BF-B27E-9055D8A6252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0F30108-BD18-410B-802E-03A1E9B158A1}"/>
              </a:ext>
            </a:extLst>
          </p:cNvPr>
          <p:cNvSpPr>
            <a:spLocks noGrp="1"/>
          </p:cNvSpPr>
          <p:nvPr>
            <p:ph type="sldNum" sz="quarter" idx="12"/>
          </p:nvPr>
        </p:nvSpPr>
        <p:spPr/>
        <p:txBody>
          <a:bodyPr/>
          <a:lstStyle/>
          <a:p>
            <a:fld id="{11380B5E-5B06-40D9-A561-B424EC91D199}" type="slidenum">
              <a:rPr lang="en-AU" smtClean="0"/>
              <a:t>‹#›</a:t>
            </a:fld>
            <a:endParaRPr lang="en-AU"/>
          </a:p>
        </p:txBody>
      </p:sp>
    </p:spTree>
    <p:extLst>
      <p:ext uri="{BB962C8B-B14F-4D97-AF65-F5344CB8AC3E}">
        <p14:creationId xmlns:p14="http://schemas.microsoft.com/office/powerpoint/2010/main" val="134081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200CC3-6D06-4D5F-B99E-1789FCF6D6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F862492-FBDB-40B2-8A18-71683E00FF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7004671-F8C2-4C8E-A24D-C5B166E0621D}"/>
              </a:ext>
            </a:extLst>
          </p:cNvPr>
          <p:cNvSpPr>
            <a:spLocks noGrp="1"/>
          </p:cNvSpPr>
          <p:nvPr>
            <p:ph type="dt" sz="half" idx="10"/>
          </p:nvPr>
        </p:nvSpPr>
        <p:spPr/>
        <p:txBody>
          <a:bodyPr/>
          <a:lstStyle/>
          <a:p>
            <a:fld id="{FE9797AE-B66C-44E4-ABF9-695495C0E830}" type="datetimeFigureOut">
              <a:rPr lang="en-AU" smtClean="0"/>
              <a:t>13/09/2019</a:t>
            </a:fld>
            <a:endParaRPr lang="en-AU"/>
          </a:p>
        </p:txBody>
      </p:sp>
      <p:sp>
        <p:nvSpPr>
          <p:cNvPr id="5" name="Footer Placeholder 4">
            <a:extLst>
              <a:ext uri="{FF2B5EF4-FFF2-40B4-BE49-F238E27FC236}">
                <a16:creationId xmlns:a16="http://schemas.microsoft.com/office/drawing/2014/main" id="{0EEA6A45-F420-48DF-8E22-596DAB6AAF2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C1B51BE-8AC7-499C-BF71-35A1E58576B9}"/>
              </a:ext>
            </a:extLst>
          </p:cNvPr>
          <p:cNvSpPr>
            <a:spLocks noGrp="1"/>
          </p:cNvSpPr>
          <p:nvPr>
            <p:ph type="sldNum" sz="quarter" idx="12"/>
          </p:nvPr>
        </p:nvSpPr>
        <p:spPr/>
        <p:txBody>
          <a:bodyPr/>
          <a:lstStyle/>
          <a:p>
            <a:fld id="{11380B5E-5B06-40D9-A561-B424EC91D199}" type="slidenum">
              <a:rPr lang="en-AU" smtClean="0"/>
              <a:t>‹#›</a:t>
            </a:fld>
            <a:endParaRPr lang="en-AU"/>
          </a:p>
        </p:txBody>
      </p:sp>
    </p:spTree>
    <p:extLst>
      <p:ext uri="{BB962C8B-B14F-4D97-AF65-F5344CB8AC3E}">
        <p14:creationId xmlns:p14="http://schemas.microsoft.com/office/powerpoint/2010/main" val="340979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DAB0-90F4-4D58-8505-C88840E5C22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571F419-8EC6-4961-8257-63615F274B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6147CA8-4A96-430E-BE94-F441AF2011EA}"/>
              </a:ext>
            </a:extLst>
          </p:cNvPr>
          <p:cNvSpPr>
            <a:spLocks noGrp="1"/>
          </p:cNvSpPr>
          <p:nvPr>
            <p:ph type="dt" sz="half" idx="10"/>
          </p:nvPr>
        </p:nvSpPr>
        <p:spPr/>
        <p:txBody>
          <a:bodyPr/>
          <a:lstStyle/>
          <a:p>
            <a:fld id="{FE9797AE-B66C-44E4-ABF9-695495C0E830}" type="datetimeFigureOut">
              <a:rPr lang="en-AU" smtClean="0"/>
              <a:t>13/09/2019</a:t>
            </a:fld>
            <a:endParaRPr lang="en-AU"/>
          </a:p>
        </p:txBody>
      </p:sp>
      <p:sp>
        <p:nvSpPr>
          <p:cNvPr id="5" name="Footer Placeholder 4">
            <a:extLst>
              <a:ext uri="{FF2B5EF4-FFF2-40B4-BE49-F238E27FC236}">
                <a16:creationId xmlns:a16="http://schemas.microsoft.com/office/drawing/2014/main" id="{BCDF7A79-47F8-4120-BBBE-2C21CA9EB00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71E19F5-7B9C-4F90-8F8E-4CDA6B0BB25F}"/>
              </a:ext>
            </a:extLst>
          </p:cNvPr>
          <p:cNvSpPr>
            <a:spLocks noGrp="1"/>
          </p:cNvSpPr>
          <p:nvPr>
            <p:ph type="sldNum" sz="quarter" idx="12"/>
          </p:nvPr>
        </p:nvSpPr>
        <p:spPr/>
        <p:txBody>
          <a:bodyPr/>
          <a:lstStyle/>
          <a:p>
            <a:fld id="{11380B5E-5B06-40D9-A561-B424EC91D199}" type="slidenum">
              <a:rPr lang="en-AU" smtClean="0"/>
              <a:t>‹#›</a:t>
            </a:fld>
            <a:endParaRPr lang="en-AU"/>
          </a:p>
        </p:txBody>
      </p:sp>
    </p:spTree>
    <p:extLst>
      <p:ext uri="{BB962C8B-B14F-4D97-AF65-F5344CB8AC3E}">
        <p14:creationId xmlns:p14="http://schemas.microsoft.com/office/powerpoint/2010/main" val="3069293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5ABA-4921-4CF0-B6AF-FD388E2D1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A067E71-5984-4FC3-A7AC-3C00895540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FBB596-D50B-4F7F-95AB-AEBECECFC433}"/>
              </a:ext>
            </a:extLst>
          </p:cNvPr>
          <p:cNvSpPr>
            <a:spLocks noGrp="1"/>
          </p:cNvSpPr>
          <p:nvPr>
            <p:ph type="dt" sz="half" idx="10"/>
          </p:nvPr>
        </p:nvSpPr>
        <p:spPr/>
        <p:txBody>
          <a:bodyPr/>
          <a:lstStyle/>
          <a:p>
            <a:fld id="{FE9797AE-B66C-44E4-ABF9-695495C0E830}" type="datetimeFigureOut">
              <a:rPr lang="en-AU" smtClean="0"/>
              <a:t>13/09/2019</a:t>
            </a:fld>
            <a:endParaRPr lang="en-AU"/>
          </a:p>
        </p:txBody>
      </p:sp>
      <p:sp>
        <p:nvSpPr>
          <p:cNvPr id="5" name="Footer Placeholder 4">
            <a:extLst>
              <a:ext uri="{FF2B5EF4-FFF2-40B4-BE49-F238E27FC236}">
                <a16:creationId xmlns:a16="http://schemas.microsoft.com/office/drawing/2014/main" id="{3226BBDA-2E45-455F-BC70-4F36C486FC9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43EA080-4598-4C5A-B2F7-9CB6DC4098AE}"/>
              </a:ext>
            </a:extLst>
          </p:cNvPr>
          <p:cNvSpPr>
            <a:spLocks noGrp="1"/>
          </p:cNvSpPr>
          <p:nvPr>
            <p:ph type="sldNum" sz="quarter" idx="12"/>
          </p:nvPr>
        </p:nvSpPr>
        <p:spPr/>
        <p:txBody>
          <a:bodyPr/>
          <a:lstStyle/>
          <a:p>
            <a:fld id="{11380B5E-5B06-40D9-A561-B424EC91D199}" type="slidenum">
              <a:rPr lang="en-AU" smtClean="0"/>
              <a:t>‹#›</a:t>
            </a:fld>
            <a:endParaRPr lang="en-AU"/>
          </a:p>
        </p:txBody>
      </p:sp>
    </p:spTree>
    <p:extLst>
      <p:ext uri="{BB962C8B-B14F-4D97-AF65-F5344CB8AC3E}">
        <p14:creationId xmlns:p14="http://schemas.microsoft.com/office/powerpoint/2010/main" val="144071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312DC-8F45-4346-AF50-6FD2D9B2627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E47851F-102F-4A02-AF89-44F2ECA4A64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7123B4A-E6F1-49A7-A73D-8745AF1FC2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777B703-3873-4772-9AD1-B828D6C9583E}"/>
              </a:ext>
            </a:extLst>
          </p:cNvPr>
          <p:cNvSpPr>
            <a:spLocks noGrp="1"/>
          </p:cNvSpPr>
          <p:nvPr>
            <p:ph type="dt" sz="half" idx="10"/>
          </p:nvPr>
        </p:nvSpPr>
        <p:spPr/>
        <p:txBody>
          <a:bodyPr/>
          <a:lstStyle/>
          <a:p>
            <a:fld id="{FE9797AE-B66C-44E4-ABF9-695495C0E830}" type="datetimeFigureOut">
              <a:rPr lang="en-AU" smtClean="0"/>
              <a:t>13/09/2019</a:t>
            </a:fld>
            <a:endParaRPr lang="en-AU"/>
          </a:p>
        </p:txBody>
      </p:sp>
      <p:sp>
        <p:nvSpPr>
          <p:cNvPr id="6" name="Footer Placeholder 5">
            <a:extLst>
              <a:ext uri="{FF2B5EF4-FFF2-40B4-BE49-F238E27FC236}">
                <a16:creationId xmlns:a16="http://schemas.microsoft.com/office/drawing/2014/main" id="{35276487-D3C1-4E05-AAB7-08CB9E1243E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BCF13AB-29A8-4140-9235-500DB0ACDFF6}"/>
              </a:ext>
            </a:extLst>
          </p:cNvPr>
          <p:cNvSpPr>
            <a:spLocks noGrp="1"/>
          </p:cNvSpPr>
          <p:nvPr>
            <p:ph type="sldNum" sz="quarter" idx="12"/>
          </p:nvPr>
        </p:nvSpPr>
        <p:spPr/>
        <p:txBody>
          <a:bodyPr/>
          <a:lstStyle/>
          <a:p>
            <a:fld id="{11380B5E-5B06-40D9-A561-B424EC91D199}" type="slidenum">
              <a:rPr lang="en-AU" smtClean="0"/>
              <a:t>‹#›</a:t>
            </a:fld>
            <a:endParaRPr lang="en-AU"/>
          </a:p>
        </p:txBody>
      </p:sp>
    </p:spTree>
    <p:extLst>
      <p:ext uri="{BB962C8B-B14F-4D97-AF65-F5344CB8AC3E}">
        <p14:creationId xmlns:p14="http://schemas.microsoft.com/office/powerpoint/2010/main" val="253223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E377-492D-4158-89E1-54C0F0D0E88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FCB172C-2935-4308-83C9-2B6FC93912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D92441F-CE21-4EA2-8780-5D493DC58E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C3F4CF6-2E8C-4D24-8F67-C4C7CBEF79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6510B3-EA05-43F0-82FF-52947F87BF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ED9B335-DBA7-467D-91E4-392756058595}"/>
              </a:ext>
            </a:extLst>
          </p:cNvPr>
          <p:cNvSpPr>
            <a:spLocks noGrp="1"/>
          </p:cNvSpPr>
          <p:nvPr>
            <p:ph type="dt" sz="half" idx="10"/>
          </p:nvPr>
        </p:nvSpPr>
        <p:spPr/>
        <p:txBody>
          <a:bodyPr/>
          <a:lstStyle/>
          <a:p>
            <a:fld id="{FE9797AE-B66C-44E4-ABF9-695495C0E830}" type="datetimeFigureOut">
              <a:rPr lang="en-AU" smtClean="0"/>
              <a:t>13/09/2019</a:t>
            </a:fld>
            <a:endParaRPr lang="en-AU"/>
          </a:p>
        </p:txBody>
      </p:sp>
      <p:sp>
        <p:nvSpPr>
          <p:cNvPr id="8" name="Footer Placeholder 7">
            <a:extLst>
              <a:ext uri="{FF2B5EF4-FFF2-40B4-BE49-F238E27FC236}">
                <a16:creationId xmlns:a16="http://schemas.microsoft.com/office/drawing/2014/main" id="{DC45FB8C-9479-42BC-8F3B-B7DB9DF560B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C8C9D83-62C0-4815-938C-7C51AE8A0316}"/>
              </a:ext>
            </a:extLst>
          </p:cNvPr>
          <p:cNvSpPr>
            <a:spLocks noGrp="1"/>
          </p:cNvSpPr>
          <p:nvPr>
            <p:ph type="sldNum" sz="quarter" idx="12"/>
          </p:nvPr>
        </p:nvSpPr>
        <p:spPr/>
        <p:txBody>
          <a:bodyPr/>
          <a:lstStyle/>
          <a:p>
            <a:fld id="{11380B5E-5B06-40D9-A561-B424EC91D199}" type="slidenum">
              <a:rPr lang="en-AU" smtClean="0"/>
              <a:t>‹#›</a:t>
            </a:fld>
            <a:endParaRPr lang="en-AU"/>
          </a:p>
        </p:txBody>
      </p:sp>
    </p:spTree>
    <p:extLst>
      <p:ext uri="{BB962C8B-B14F-4D97-AF65-F5344CB8AC3E}">
        <p14:creationId xmlns:p14="http://schemas.microsoft.com/office/powerpoint/2010/main" val="234287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45B1-5344-4450-BD7D-B694E017428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30475C6-01D3-4F18-8BB4-C05C2906BE74}"/>
              </a:ext>
            </a:extLst>
          </p:cNvPr>
          <p:cNvSpPr>
            <a:spLocks noGrp="1"/>
          </p:cNvSpPr>
          <p:nvPr>
            <p:ph type="dt" sz="half" idx="10"/>
          </p:nvPr>
        </p:nvSpPr>
        <p:spPr/>
        <p:txBody>
          <a:bodyPr/>
          <a:lstStyle/>
          <a:p>
            <a:fld id="{FE9797AE-B66C-44E4-ABF9-695495C0E830}" type="datetimeFigureOut">
              <a:rPr lang="en-AU" smtClean="0"/>
              <a:t>13/09/2019</a:t>
            </a:fld>
            <a:endParaRPr lang="en-AU"/>
          </a:p>
        </p:txBody>
      </p:sp>
      <p:sp>
        <p:nvSpPr>
          <p:cNvPr id="4" name="Footer Placeholder 3">
            <a:extLst>
              <a:ext uri="{FF2B5EF4-FFF2-40B4-BE49-F238E27FC236}">
                <a16:creationId xmlns:a16="http://schemas.microsoft.com/office/drawing/2014/main" id="{30301286-817C-435F-91EE-AB3A3DDDDBD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AB3A0D2-1A1B-48B9-A8DC-2C69243F3252}"/>
              </a:ext>
            </a:extLst>
          </p:cNvPr>
          <p:cNvSpPr>
            <a:spLocks noGrp="1"/>
          </p:cNvSpPr>
          <p:nvPr>
            <p:ph type="sldNum" sz="quarter" idx="12"/>
          </p:nvPr>
        </p:nvSpPr>
        <p:spPr/>
        <p:txBody>
          <a:bodyPr/>
          <a:lstStyle/>
          <a:p>
            <a:fld id="{11380B5E-5B06-40D9-A561-B424EC91D199}" type="slidenum">
              <a:rPr lang="en-AU" smtClean="0"/>
              <a:t>‹#›</a:t>
            </a:fld>
            <a:endParaRPr lang="en-AU"/>
          </a:p>
        </p:txBody>
      </p:sp>
    </p:spTree>
    <p:extLst>
      <p:ext uri="{BB962C8B-B14F-4D97-AF65-F5344CB8AC3E}">
        <p14:creationId xmlns:p14="http://schemas.microsoft.com/office/powerpoint/2010/main" val="296236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0D1C12-250E-4305-8378-799A50FC0B30}"/>
              </a:ext>
            </a:extLst>
          </p:cNvPr>
          <p:cNvSpPr>
            <a:spLocks noGrp="1"/>
          </p:cNvSpPr>
          <p:nvPr>
            <p:ph type="dt" sz="half" idx="10"/>
          </p:nvPr>
        </p:nvSpPr>
        <p:spPr/>
        <p:txBody>
          <a:bodyPr/>
          <a:lstStyle/>
          <a:p>
            <a:fld id="{FE9797AE-B66C-44E4-ABF9-695495C0E830}" type="datetimeFigureOut">
              <a:rPr lang="en-AU" smtClean="0"/>
              <a:t>13/09/2019</a:t>
            </a:fld>
            <a:endParaRPr lang="en-AU"/>
          </a:p>
        </p:txBody>
      </p:sp>
      <p:sp>
        <p:nvSpPr>
          <p:cNvPr id="3" name="Footer Placeholder 2">
            <a:extLst>
              <a:ext uri="{FF2B5EF4-FFF2-40B4-BE49-F238E27FC236}">
                <a16:creationId xmlns:a16="http://schemas.microsoft.com/office/drawing/2014/main" id="{A3D02ED5-78BE-4A9E-B1EA-F7F327D4B45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A9EB9D3-96EC-4D04-BAAE-81EAF624DF0E}"/>
              </a:ext>
            </a:extLst>
          </p:cNvPr>
          <p:cNvSpPr>
            <a:spLocks noGrp="1"/>
          </p:cNvSpPr>
          <p:nvPr>
            <p:ph type="sldNum" sz="quarter" idx="12"/>
          </p:nvPr>
        </p:nvSpPr>
        <p:spPr/>
        <p:txBody>
          <a:bodyPr/>
          <a:lstStyle/>
          <a:p>
            <a:fld id="{11380B5E-5B06-40D9-A561-B424EC91D199}" type="slidenum">
              <a:rPr lang="en-AU" smtClean="0"/>
              <a:t>‹#›</a:t>
            </a:fld>
            <a:endParaRPr lang="en-AU"/>
          </a:p>
        </p:txBody>
      </p:sp>
    </p:spTree>
    <p:extLst>
      <p:ext uri="{BB962C8B-B14F-4D97-AF65-F5344CB8AC3E}">
        <p14:creationId xmlns:p14="http://schemas.microsoft.com/office/powerpoint/2010/main" val="2040856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E759-7C84-46AB-8022-AFBF8B7393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A9686C1-22A7-4A0C-83A2-0694D1C369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B5ED4F7-0A2F-493C-8764-E63D19D07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FE72E6-520E-4A5D-97AA-59CE14BF2C33}"/>
              </a:ext>
            </a:extLst>
          </p:cNvPr>
          <p:cNvSpPr>
            <a:spLocks noGrp="1"/>
          </p:cNvSpPr>
          <p:nvPr>
            <p:ph type="dt" sz="half" idx="10"/>
          </p:nvPr>
        </p:nvSpPr>
        <p:spPr/>
        <p:txBody>
          <a:bodyPr/>
          <a:lstStyle/>
          <a:p>
            <a:fld id="{FE9797AE-B66C-44E4-ABF9-695495C0E830}" type="datetimeFigureOut">
              <a:rPr lang="en-AU" smtClean="0"/>
              <a:t>13/09/2019</a:t>
            </a:fld>
            <a:endParaRPr lang="en-AU"/>
          </a:p>
        </p:txBody>
      </p:sp>
      <p:sp>
        <p:nvSpPr>
          <p:cNvPr id="6" name="Footer Placeholder 5">
            <a:extLst>
              <a:ext uri="{FF2B5EF4-FFF2-40B4-BE49-F238E27FC236}">
                <a16:creationId xmlns:a16="http://schemas.microsoft.com/office/drawing/2014/main" id="{704CAA0E-84D3-4D33-9BEB-EFAD46BDEA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B321364-11D3-4A46-B260-CBB26F60D488}"/>
              </a:ext>
            </a:extLst>
          </p:cNvPr>
          <p:cNvSpPr>
            <a:spLocks noGrp="1"/>
          </p:cNvSpPr>
          <p:nvPr>
            <p:ph type="sldNum" sz="quarter" idx="12"/>
          </p:nvPr>
        </p:nvSpPr>
        <p:spPr/>
        <p:txBody>
          <a:bodyPr/>
          <a:lstStyle/>
          <a:p>
            <a:fld id="{11380B5E-5B06-40D9-A561-B424EC91D199}" type="slidenum">
              <a:rPr lang="en-AU" smtClean="0"/>
              <a:t>‹#›</a:t>
            </a:fld>
            <a:endParaRPr lang="en-AU"/>
          </a:p>
        </p:txBody>
      </p:sp>
    </p:spTree>
    <p:extLst>
      <p:ext uri="{BB962C8B-B14F-4D97-AF65-F5344CB8AC3E}">
        <p14:creationId xmlns:p14="http://schemas.microsoft.com/office/powerpoint/2010/main" val="395126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518F-967A-4CBA-926F-26317E723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EE45DBD-7DB8-4C79-94F6-B66EA665D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3C83B99-2F8A-469A-8182-4139153C7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CA2481-AAAE-4167-870D-77ABD93B3FA3}"/>
              </a:ext>
            </a:extLst>
          </p:cNvPr>
          <p:cNvSpPr>
            <a:spLocks noGrp="1"/>
          </p:cNvSpPr>
          <p:nvPr>
            <p:ph type="dt" sz="half" idx="10"/>
          </p:nvPr>
        </p:nvSpPr>
        <p:spPr/>
        <p:txBody>
          <a:bodyPr/>
          <a:lstStyle/>
          <a:p>
            <a:fld id="{FE9797AE-B66C-44E4-ABF9-695495C0E830}" type="datetimeFigureOut">
              <a:rPr lang="en-AU" smtClean="0"/>
              <a:t>13/09/2019</a:t>
            </a:fld>
            <a:endParaRPr lang="en-AU"/>
          </a:p>
        </p:txBody>
      </p:sp>
      <p:sp>
        <p:nvSpPr>
          <p:cNvPr id="6" name="Footer Placeholder 5">
            <a:extLst>
              <a:ext uri="{FF2B5EF4-FFF2-40B4-BE49-F238E27FC236}">
                <a16:creationId xmlns:a16="http://schemas.microsoft.com/office/drawing/2014/main" id="{11C977CF-4273-41DD-84D3-8152DA9B1E7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371F5FC-8CE5-4154-978B-718998B7A2CF}"/>
              </a:ext>
            </a:extLst>
          </p:cNvPr>
          <p:cNvSpPr>
            <a:spLocks noGrp="1"/>
          </p:cNvSpPr>
          <p:nvPr>
            <p:ph type="sldNum" sz="quarter" idx="12"/>
          </p:nvPr>
        </p:nvSpPr>
        <p:spPr/>
        <p:txBody>
          <a:bodyPr/>
          <a:lstStyle/>
          <a:p>
            <a:fld id="{11380B5E-5B06-40D9-A561-B424EC91D199}" type="slidenum">
              <a:rPr lang="en-AU" smtClean="0"/>
              <a:t>‹#›</a:t>
            </a:fld>
            <a:endParaRPr lang="en-AU"/>
          </a:p>
        </p:txBody>
      </p:sp>
    </p:spTree>
    <p:extLst>
      <p:ext uri="{BB962C8B-B14F-4D97-AF65-F5344CB8AC3E}">
        <p14:creationId xmlns:p14="http://schemas.microsoft.com/office/powerpoint/2010/main" val="268136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434816-6BE5-4A55-8DEE-F1FA8004A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1802DE3-9B51-45BD-8105-AA711FE11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5BED744-9CAB-47F9-98C9-7F2C724D3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797AE-B66C-44E4-ABF9-695495C0E830}" type="datetimeFigureOut">
              <a:rPr lang="en-AU" smtClean="0"/>
              <a:t>13/09/2019</a:t>
            </a:fld>
            <a:endParaRPr lang="en-AU"/>
          </a:p>
        </p:txBody>
      </p:sp>
      <p:sp>
        <p:nvSpPr>
          <p:cNvPr id="5" name="Footer Placeholder 4">
            <a:extLst>
              <a:ext uri="{FF2B5EF4-FFF2-40B4-BE49-F238E27FC236}">
                <a16:creationId xmlns:a16="http://schemas.microsoft.com/office/drawing/2014/main" id="{440B5BCC-F497-458D-86BC-A88FB0712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35631EF-FBA3-43E0-BCEA-CDB147A85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80B5E-5B06-40D9-A561-B424EC91D199}" type="slidenum">
              <a:rPr lang="en-AU" smtClean="0"/>
              <a:t>‹#›</a:t>
            </a:fld>
            <a:endParaRPr lang="en-AU"/>
          </a:p>
        </p:txBody>
      </p:sp>
    </p:spTree>
    <p:extLst>
      <p:ext uri="{BB962C8B-B14F-4D97-AF65-F5344CB8AC3E}">
        <p14:creationId xmlns:p14="http://schemas.microsoft.com/office/powerpoint/2010/main" val="3109075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hl7.org/fhir/us/core/Condition/exampl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hl7.org/fhir/%5brealm%5d/%5bcod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hyperlink" Target="http://hl7.org/fhir/us/davinci-pas" TargetMode="External"/><Relationship Id="rId7" Type="http://schemas.openxmlformats.org/officeDocument/2006/relationships/hyperlink" Target="https://fhir.github.io/auto-ig-builder/builds.html" TargetMode="External"/><Relationship Id="rId2" Type="http://schemas.openxmlformats.org/officeDocument/2006/relationships/hyperlink" Target="http://hl7.org/fhir/us/core" TargetMode="External"/><Relationship Id="rId1" Type="http://schemas.openxmlformats.org/officeDocument/2006/relationships/slideLayout" Target="../slideLayouts/slideLayout2.xml"/><Relationship Id="rId6" Type="http://schemas.openxmlformats.org/officeDocument/2006/relationships/hyperlink" Target="https://www.fhir.org/guides/registry/" TargetMode="External"/><Relationship Id="rId5" Type="http://schemas.openxmlformats.org/officeDocument/2006/relationships/hyperlink" Target="http://hl7.org/fhir/us/hai" TargetMode="External"/><Relationship Id="rId4" Type="http://schemas.openxmlformats.org/officeDocument/2006/relationships/hyperlink" Target="http://hl7.org/fhir/uv/ips" TargetMode="External"/><Relationship Id="rId9"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hyperlink" Target="https://wiki.hl7.org/index.php?title=FHIR_Implementation_Guide_Publishing_Requirements"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hl7.org/fhir/%5brealm%5d/%5bcode"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hyperlink" Target="http://tx.fhir.org/"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iki.hl7.org/index.php?title=Using_the_FHIR_Validato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build.fhir.org/ig/HL7/US-Core-R4/CareTeam-example.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hl7.org/fhir/us/core/CapabilityStatement-us-core-server.html#allergyintoleranc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clinfhir.com/igAnalysis.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iki.hl7.org/index.php?title=FHIR_Community_Proces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79B7-4583-496D-BB81-B764418234AC}"/>
              </a:ext>
            </a:extLst>
          </p:cNvPr>
          <p:cNvSpPr>
            <a:spLocks noGrp="1"/>
          </p:cNvSpPr>
          <p:nvPr>
            <p:ph type="title"/>
          </p:nvPr>
        </p:nvSpPr>
        <p:spPr>
          <a:xfrm>
            <a:off x="838200" y="38554"/>
            <a:ext cx="10515600" cy="1325563"/>
          </a:xfrm>
        </p:spPr>
        <p:txBody>
          <a:bodyPr/>
          <a:lstStyle/>
          <a:p>
            <a:r>
              <a:rPr lang="en-AU" dirty="0"/>
              <a:t>Download the validator and test it</a:t>
            </a:r>
          </a:p>
        </p:txBody>
      </p:sp>
      <p:sp>
        <p:nvSpPr>
          <p:cNvPr id="3" name="Content Placeholder 2">
            <a:extLst>
              <a:ext uri="{FF2B5EF4-FFF2-40B4-BE49-F238E27FC236}">
                <a16:creationId xmlns:a16="http://schemas.microsoft.com/office/drawing/2014/main" id="{B634DE36-E089-4B93-8EAB-D4DC03760D56}"/>
              </a:ext>
            </a:extLst>
          </p:cNvPr>
          <p:cNvSpPr>
            <a:spLocks noGrp="1"/>
          </p:cNvSpPr>
          <p:nvPr>
            <p:ph idx="1"/>
          </p:nvPr>
        </p:nvSpPr>
        <p:spPr>
          <a:xfrm>
            <a:off x="457201" y="1175657"/>
            <a:ext cx="11674928" cy="2726872"/>
          </a:xfrm>
        </p:spPr>
        <p:txBody>
          <a:bodyPr>
            <a:normAutofit/>
          </a:bodyPr>
          <a:lstStyle/>
          <a:p>
            <a:r>
              <a:rPr lang="en-AU" dirty="0"/>
              <a:t>Doco: https://wiki.hl7.org/Using_the_FHIR_Validator</a:t>
            </a:r>
          </a:p>
          <a:p>
            <a:r>
              <a:rPr lang="en-AU" dirty="0"/>
              <a:t>Source: https://fhir.github.io/latest-ig-publisher/org.hl7.fhir.validator.jar</a:t>
            </a:r>
          </a:p>
          <a:p>
            <a:r>
              <a:rPr lang="en-AU" dirty="0"/>
              <a:t>Exec: </a:t>
            </a:r>
            <a:br>
              <a:rPr lang="en-AU" dirty="0"/>
            </a:br>
            <a:r>
              <a:rPr lang="en-AU" sz="1800" dirty="0">
                <a:latin typeface="Courier New" panose="02070309020205020404" pitchFamily="49" charset="0"/>
                <a:cs typeface="Courier New" panose="02070309020205020404" pitchFamily="49" charset="0"/>
              </a:rPr>
              <a:t>java -jar org.hl7.fhir.validator.jar </a:t>
            </a:r>
            <a:r>
              <a:rPr lang="en-AU" sz="1800" dirty="0">
                <a:latin typeface="Courier New" panose="02070309020205020404" pitchFamily="49" charset="0"/>
                <a:cs typeface="Courier New" panose="02070309020205020404" pitchFamily="49" charset="0"/>
                <a:hlinkClick r:id="rId2"/>
              </a:rPr>
              <a:t>http://hl7.org/fhir/us/core/Condition/example</a:t>
            </a:r>
            <a:endParaRPr lang="en-AU" dirty="0">
              <a:latin typeface="Courier New" panose="02070309020205020404" pitchFamily="49" charset="0"/>
              <a:cs typeface="Courier New" panose="02070309020205020404" pitchFamily="49" charset="0"/>
            </a:endParaRPr>
          </a:p>
          <a:p>
            <a:r>
              <a:rPr lang="en-AU" dirty="0"/>
              <a:t>Output: - should be at least v4.0.12</a:t>
            </a:r>
          </a:p>
          <a:p>
            <a:endParaRPr lang="en-AU" dirty="0"/>
          </a:p>
          <a:p>
            <a:endParaRPr lang="en-AU" dirty="0"/>
          </a:p>
          <a:p>
            <a:endParaRPr lang="en-AU" dirty="0"/>
          </a:p>
        </p:txBody>
      </p:sp>
      <p:pic>
        <p:nvPicPr>
          <p:cNvPr id="4" name="Picture 3">
            <a:extLst>
              <a:ext uri="{FF2B5EF4-FFF2-40B4-BE49-F238E27FC236}">
                <a16:creationId xmlns:a16="http://schemas.microsoft.com/office/drawing/2014/main" id="{2BC299C3-A120-4810-B8F4-F37C02A063D1}"/>
              </a:ext>
            </a:extLst>
          </p:cNvPr>
          <p:cNvPicPr>
            <a:picLocks noChangeAspect="1"/>
          </p:cNvPicPr>
          <p:nvPr/>
        </p:nvPicPr>
        <p:blipFill rotWithShape="1">
          <a:blip r:embed="rId3">
            <a:extLst>
              <a:ext uri="{28A0092B-C50C-407E-A947-70E740481C1C}">
                <a14:useLocalDpi xmlns:a14="http://schemas.microsoft.com/office/drawing/2010/main" val="0"/>
              </a:ext>
            </a:extLst>
          </a:blip>
          <a:srcRect l="27071" t="19101" r="26890" b="29814"/>
          <a:stretch/>
        </p:blipFill>
        <p:spPr>
          <a:xfrm>
            <a:off x="10653162" y="5349"/>
            <a:ext cx="1543574" cy="949891"/>
          </a:xfrm>
          <a:prstGeom prst="rect">
            <a:avLst/>
          </a:prstGeom>
        </p:spPr>
      </p:pic>
      <p:pic>
        <p:nvPicPr>
          <p:cNvPr id="5" name="Picture 2" descr="Visit the HL7 website">
            <a:extLst>
              <a:ext uri="{FF2B5EF4-FFF2-40B4-BE49-F238E27FC236}">
                <a16:creationId xmlns:a16="http://schemas.microsoft.com/office/drawing/2014/main" id="{6D966376-6CA7-4110-89FC-A01A7A53D1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B481854-9AFE-4FA5-B729-A78A6A811C95}"/>
              </a:ext>
            </a:extLst>
          </p:cNvPr>
          <p:cNvSpPr/>
          <p:nvPr/>
        </p:nvSpPr>
        <p:spPr>
          <a:xfrm>
            <a:off x="229961" y="3959551"/>
            <a:ext cx="11732078" cy="2893100"/>
          </a:xfrm>
          <a:prstGeom prst="rect">
            <a:avLst/>
          </a:prstGeom>
        </p:spPr>
        <p:txBody>
          <a:bodyPr wrap="square">
            <a:spAutoFit/>
          </a:bodyPr>
          <a:lstStyle/>
          <a:p>
            <a:r>
              <a:rPr lang="en-AU" sz="1400" dirty="0">
                <a:solidFill>
                  <a:srgbClr val="000000"/>
                </a:solidFill>
                <a:latin typeface="Courier New" panose="02070309020205020404" pitchFamily="49" charset="0"/>
              </a:rPr>
              <a:t>FHIR Validation tool Version 4.0.12-SNAPSHOT - Built 2019-09-11T22:23:21.745+10:00 - Git 6494bcad718d</a:t>
            </a:r>
          </a:p>
          <a:p>
            <a:r>
              <a:rPr lang="en-US" sz="1400" dirty="0">
                <a:solidFill>
                  <a:srgbClr val="000000"/>
                </a:solidFill>
                <a:latin typeface="Courier New" panose="02070309020205020404" pitchFamily="49" charset="0"/>
              </a:rPr>
              <a:t>Detected Java version: 1.8.0_211 from C:\Program Files\Java\jre1.8.0_211 on amd64 (64bit). 7223MB available</a:t>
            </a:r>
          </a:p>
          <a:p>
            <a:r>
              <a:rPr lang="fr-FR" sz="1400" dirty="0">
                <a:solidFill>
                  <a:srgbClr val="000000"/>
                </a:solidFill>
                <a:latin typeface="Courier New" panose="02070309020205020404" pitchFamily="49" charset="0"/>
              </a:rPr>
              <a:t>Arguments: http://hl7.org/fhir/us/core/Condition/example</a:t>
            </a:r>
          </a:p>
          <a:p>
            <a:r>
              <a:rPr lang="en-AU" sz="1400" dirty="0">
                <a:solidFill>
                  <a:srgbClr val="000000"/>
                </a:solidFill>
                <a:latin typeface="Courier New" panose="02070309020205020404" pitchFamily="49" charset="0"/>
              </a:rPr>
              <a:t>Directories: Current = c:\temp, Package Cache = C:\Users\graha\.fhir\packages</a:t>
            </a:r>
          </a:p>
          <a:p>
            <a:r>
              <a:rPr lang="en-US" sz="1400" dirty="0">
                <a:solidFill>
                  <a:srgbClr val="000000"/>
                </a:solidFill>
                <a:latin typeface="Courier New" panose="02070309020205020404" pitchFamily="49" charset="0"/>
              </a:rPr>
              <a:t>  .. connect to </a:t>
            </a:r>
            <a:r>
              <a:rPr lang="en-US" sz="1400" dirty="0" err="1">
                <a:solidFill>
                  <a:srgbClr val="000000"/>
                </a:solidFill>
                <a:latin typeface="Courier New" panose="02070309020205020404" pitchFamily="49" charset="0"/>
              </a:rPr>
              <a:t>tx</a:t>
            </a:r>
            <a:r>
              <a:rPr lang="en-US" sz="1400" dirty="0">
                <a:solidFill>
                  <a:srgbClr val="000000"/>
                </a:solidFill>
                <a:latin typeface="Courier New" panose="02070309020205020404" pitchFamily="49" charset="0"/>
              </a:rPr>
              <a:t> server @ http://tx.fhir.org</a:t>
            </a:r>
          </a:p>
          <a:p>
            <a:r>
              <a:rPr lang="en-US" sz="1400" dirty="0">
                <a:solidFill>
                  <a:srgbClr val="000000"/>
                </a:solidFill>
                <a:latin typeface="Courier New" panose="02070309020205020404" pitchFamily="49" charset="0"/>
              </a:rPr>
              <a:t>  .. definitions from hl7.fhir.core#current</a:t>
            </a:r>
          </a:p>
          <a:p>
            <a:r>
              <a:rPr lang="en-AU" sz="1400" dirty="0">
                <a:solidFill>
                  <a:srgbClr val="000000"/>
                </a:solidFill>
                <a:latin typeface="Courier New" panose="02070309020205020404" pitchFamily="49" charset="0"/>
              </a:rPr>
              <a:t>    (v4.1.0)</a:t>
            </a:r>
          </a:p>
          <a:p>
            <a:r>
              <a:rPr lang="en-AU" sz="1400" dirty="0">
                <a:solidFill>
                  <a:srgbClr val="000000"/>
                </a:solidFill>
                <a:latin typeface="Courier New" panose="02070309020205020404" pitchFamily="49" charset="0"/>
              </a:rPr>
              <a:t>  .. validate [http://hl7.org/fhir/us/core/Condition/example]</a:t>
            </a:r>
          </a:p>
          <a:p>
            <a:r>
              <a:rPr lang="en-US" sz="1400" dirty="0">
                <a:solidFill>
                  <a:srgbClr val="000000"/>
                </a:solidFill>
                <a:latin typeface="Courier New" panose="02070309020205020404" pitchFamily="49" charset="0"/>
              </a:rPr>
              <a:t>   ..Detect format for http://hl7.org/fhir/us/core/Condition/example</a:t>
            </a:r>
          </a:p>
          <a:p>
            <a:r>
              <a:rPr lang="en-US" sz="1400" dirty="0">
                <a:solidFill>
                  <a:srgbClr val="000000"/>
                </a:solidFill>
                <a:latin typeface="Courier New" panose="02070309020205020404" pitchFamily="49" charset="0"/>
              </a:rPr>
              <a:t>Terminology server: Check for supported code systems for http://snomed.info/sct</a:t>
            </a:r>
          </a:p>
          <a:p>
            <a:r>
              <a:rPr lang="en-US" sz="1400" dirty="0">
                <a:solidFill>
                  <a:srgbClr val="000000"/>
                </a:solidFill>
                <a:latin typeface="Courier New" panose="02070309020205020404" pitchFamily="49" charset="0"/>
              </a:rPr>
              <a:t>Success...validating http://hl7.org/fhir/us/core/Condition/example:  error:0 warn:1 info:0</a:t>
            </a:r>
          </a:p>
          <a:p>
            <a:r>
              <a:rPr lang="en-US" sz="1400" dirty="0">
                <a:solidFill>
                  <a:srgbClr val="000000"/>
                </a:solidFill>
                <a:latin typeface="Courier New" panose="02070309020205020404" pitchFamily="49" charset="0"/>
              </a:rPr>
              <a:t>  Warning @ </a:t>
            </a:r>
            <a:r>
              <a:rPr lang="en-US" sz="1400" dirty="0" err="1">
                <a:solidFill>
                  <a:srgbClr val="000000"/>
                </a:solidFill>
                <a:latin typeface="Courier New" panose="02070309020205020404" pitchFamily="49" charset="0"/>
              </a:rPr>
              <a:t>Condition.meta.profile</a:t>
            </a:r>
            <a:r>
              <a:rPr lang="en-US" sz="1400" dirty="0">
                <a:solidFill>
                  <a:srgbClr val="000000"/>
                </a:solidFill>
                <a:latin typeface="Courier New" panose="02070309020205020404" pitchFamily="49" charset="0"/>
              </a:rPr>
              <a:t>[0] (line 1, col2) : </a:t>
            </a:r>
            <a:r>
              <a:rPr lang="en-US" sz="1400" dirty="0" err="1">
                <a:solidFill>
                  <a:srgbClr val="000000"/>
                </a:solidFill>
                <a:latin typeface="Courier New" panose="02070309020205020404" pitchFamily="49" charset="0"/>
              </a:rPr>
              <a:t>StructureDefinition</a:t>
            </a:r>
            <a:r>
              <a:rPr lang="en-US" sz="1400" dirty="0">
                <a:solidFill>
                  <a:srgbClr val="000000"/>
                </a:solidFill>
                <a:latin typeface="Courier New" panose="02070309020205020404" pitchFamily="49" charset="0"/>
              </a:rPr>
              <a:t> reference "http://hl7.org/</a:t>
            </a:r>
            <a:r>
              <a:rPr lang="en-US" sz="1400" dirty="0" err="1">
                <a:solidFill>
                  <a:srgbClr val="000000"/>
                </a:solidFill>
                <a:latin typeface="Courier New" panose="02070309020205020404" pitchFamily="49" charset="0"/>
              </a:rPr>
              <a:t>fhir</a:t>
            </a:r>
            <a:r>
              <a:rPr lang="en-US" sz="1400" dirty="0">
                <a:solidFill>
                  <a:srgbClr val="000000"/>
                </a:solidFill>
                <a:latin typeface="Courier New" panose="02070309020205020404" pitchFamily="49" charset="0"/>
              </a:rPr>
              <a:t>/us/core/</a:t>
            </a:r>
            <a:r>
              <a:rPr lang="en-US" sz="1400" dirty="0" err="1">
                <a:solidFill>
                  <a:srgbClr val="000000"/>
                </a:solidFill>
                <a:latin typeface="Courier New" panose="02070309020205020404" pitchFamily="49" charset="0"/>
              </a:rPr>
              <a:t>StructureDefinition</a:t>
            </a:r>
            <a:r>
              <a:rPr lang="en-US" sz="1400" dirty="0">
                <a:solidFill>
                  <a:srgbClr val="000000"/>
                </a:solidFill>
                <a:latin typeface="Courier New" panose="02070309020205020404" pitchFamily="49" charset="0"/>
              </a:rPr>
              <a:t>/us-core-condition" could not be resolved</a:t>
            </a:r>
            <a:endParaRPr lang="en-AU" sz="1400" dirty="0"/>
          </a:p>
        </p:txBody>
      </p:sp>
    </p:spTree>
    <p:extLst>
      <p:ext uri="{BB962C8B-B14F-4D97-AF65-F5344CB8AC3E}">
        <p14:creationId xmlns:p14="http://schemas.microsoft.com/office/powerpoint/2010/main" val="357138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Parts of a FHIR IG (2)</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fontScale="92500" lnSpcReduction="10000"/>
          </a:bodyPr>
          <a:lstStyle/>
          <a:p>
            <a:r>
              <a:rPr lang="en-US" dirty="0"/>
              <a:t>Identity:</a:t>
            </a:r>
          </a:p>
          <a:p>
            <a:pPr lvl="1"/>
            <a:r>
              <a:rPr lang="en-US" dirty="0"/>
              <a:t>Name + Milestone (e.g. US Core, STU2 ballot 1) (or ‘current’) </a:t>
            </a:r>
            <a:r>
              <a:rPr lang="en-US" b="1" dirty="0"/>
              <a:t>+ FHIR Version</a:t>
            </a:r>
          </a:p>
          <a:p>
            <a:pPr lvl="2"/>
            <a:r>
              <a:rPr lang="en-US" dirty="0"/>
              <a:t>“US Core R3 on FHIR R4”</a:t>
            </a:r>
          </a:p>
          <a:p>
            <a:pPr lvl="1"/>
            <a:r>
              <a:rPr lang="en-US" dirty="0"/>
              <a:t>Package ID + version (e.g. hl7.fhir.us.core version 2.1.0)</a:t>
            </a:r>
          </a:p>
          <a:p>
            <a:pPr lvl="1"/>
            <a:r>
              <a:rPr lang="en-US" dirty="0"/>
              <a:t>Canonical URL: </a:t>
            </a:r>
            <a:r>
              <a:rPr lang="en-US" dirty="0">
                <a:hlinkClick r:id="rId2"/>
              </a:rPr>
              <a:t>http://hl7.org/fhir/[realm]/[code</a:t>
            </a:r>
            <a:r>
              <a:rPr lang="en-US" dirty="0"/>
              <a:t>] = curl</a:t>
            </a:r>
          </a:p>
          <a:p>
            <a:pPr lvl="1"/>
            <a:r>
              <a:rPr lang="en-US" dirty="0"/>
              <a:t>Version Specific URL: </a:t>
            </a:r>
            <a:r>
              <a:rPr lang="en-US" dirty="0">
                <a:hlinkClick r:id="rId2"/>
              </a:rPr>
              <a:t>http://hl7.org/fhir/[realm]/[code</a:t>
            </a:r>
            <a:r>
              <a:rPr lang="en-US" dirty="0"/>
              <a:t>]/[date] = </a:t>
            </a:r>
            <a:r>
              <a:rPr lang="en-US" dirty="0" err="1"/>
              <a:t>vurl</a:t>
            </a:r>
            <a:endParaRPr lang="en-US" dirty="0"/>
          </a:p>
          <a:p>
            <a:endParaRPr lang="en-US" dirty="0"/>
          </a:p>
          <a:p>
            <a:r>
              <a:rPr lang="en-US" dirty="0"/>
              <a:t>Content, in 2 parts</a:t>
            </a:r>
          </a:p>
          <a:p>
            <a:pPr lvl="1"/>
            <a:r>
              <a:rPr lang="en-US" dirty="0"/>
              <a:t>Narrative – html files + images</a:t>
            </a:r>
          </a:p>
          <a:p>
            <a:pPr lvl="2"/>
            <a:r>
              <a:rPr lang="en-US" dirty="0"/>
              <a:t>Hand written </a:t>
            </a:r>
          </a:p>
          <a:p>
            <a:pPr lvl="2"/>
            <a:r>
              <a:rPr lang="en-US" dirty="0"/>
              <a:t>Generated Structured Presentation of Content </a:t>
            </a:r>
          </a:p>
          <a:p>
            <a:pPr lvl="1"/>
            <a:r>
              <a:rPr lang="en-US" dirty="0"/>
              <a:t>Computable - NPM Package [</a:t>
            </a:r>
            <a:r>
              <a:rPr lang="en-US" dirty="0" err="1"/>
              <a:t>vurl</a:t>
            </a:r>
            <a:r>
              <a:rPr lang="en-US" dirty="0"/>
              <a:t>]/</a:t>
            </a:r>
            <a:r>
              <a:rPr lang="en-US" dirty="0" err="1"/>
              <a:t>package.tgz</a:t>
            </a:r>
            <a:endParaRPr lang="en-US" dirty="0"/>
          </a:p>
          <a:p>
            <a:pPr lvl="2"/>
            <a:r>
              <a:rPr lang="en-US" dirty="0"/>
              <a:t>Tools refer to the IG by package id e.g. hl7.fhir.us.core#2.1.0</a:t>
            </a:r>
          </a:p>
          <a:p>
            <a:endParaRPr lang="en-US" dirty="0"/>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3">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58D41E5E-C61F-49CD-857B-3AB5337000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21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Key Conformance Resources (1)</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Code System </a:t>
            </a:r>
          </a:p>
          <a:p>
            <a:pPr lvl="1"/>
            <a:r>
              <a:rPr lang="en-US" dirty="0"/>
              <a:t>Defines concepts, along with representation codes, displays, definitions, and properties</a:t>
            </a:r>
          </a:p>
          <a:p>
            <a:pPr lvl="1"/>
            <a:r>
              <a:rPr lang="en-US" dirty="0"/>
              <a:t>System + Code (+Version) refers to a concept through out the FHIR eco-system</a:t>
            </a:r>
          </a:p>
          <a:p>
            <a:pPr lvl="1"/>
            <a:r>
              <a:rPr lang="en-US" dirty="0"/>
              <a:t>Displays and properties are also used through out the system </a:t>
            </a:r>
          </a:p>
          <a:p>
            <a:endParaRPr lang="en-US" dirty="0"/>
          </a:p>
          <a:p>
            <a:r>
              <a:rPr lang="en-US" dirty="0"/>
              <a:t>Value Set</a:t>
            </a:r>
          </a:p>
          <a:p>
            <a:pPr lvl="1"/>
            <a:r>
              <a:rPr lang="en-US" dirty="0"/>
              <a:t>Selects a set of concepts from one or more code systems </a:t>
            </a:r>
          </a:p>
          <a:p>
            <a:pPr lvl="1"/>
            <a:r>
              <a:rPr lang="en-US" dirty="0"/>
              <a:t>Choose by listing them (‘extensional’) or by properties (‘</a:t>
            </a:r>
            <a:r>
              <a:rPr lang="en-US" dirty="0" err="1"/>
              <a:t>intensional</a:t>
            </a:r>
            <a:r>
              <a:rPr lang="en-US" dirty="0"/>
              <a:t>’)</a:t>
            </a:r>
          </a:p>
          <a:p>
            <a:pPr lvl="1"/>
            <a:r>
              <a:rPr lang="en-US" dirty="0"/>
              <a:t>CLD = Concept Logical Definition – the set of rules for the codes </a:t>
            </a:r>
          </a:p>
          <a:p>
            <a:pPr lvl="1"/>
            <a:r>
              <a:rPr lang="en-US" dirty="0"/>
              <a:t>Expansion = list of codes in this value set for a particular set of parameters</a:t>
            </a:r>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92E54402-8C73-4204-B958-CEF7E7DD9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71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Key Conformance Resources (2)</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err="1"/>
              <a:t>StructureDefinition</a:t>
            </a:r>
            <a:r>
              <a:rPr lang="en-US" dirty="0"/>
              <a:t> </a:t>
            </a:r>
          </a:p>
          <a:p>
            <a:pPr lvl="1"/>
            <a:r>
              <a:rPr lang="en-US" dirty="0"/>
              <a:t>Defines a tree structure of </a:t>
            </a:r>
            <a:r>
              <a:rPr lang="en-US" dirty="0" err="1"/>
              <a:t>ElementDefinitions</a:t>
            </a:r>
            <a:endParaRPr lang="en-US" dirty="0"/>
          </a:p>
          <a:p>
            <a:pPr lvl="1"/>
            <a:r>
              <a:rPr lang="en-US" dirty="0"/>
              <a:t>Used to define base types and resources</a:t>
            </a:r>
          </a:p>
          <a:p>
            <a:pPr lvl="1"/>
            <a:r>
              <a:rPr lang="en-US" dirty="0"/>
              <a:t>Also used to define a pattern of rules imposed over the top (a profile)</a:t>
            </a:r>
          </a:p>
          <a:p>
            <a:pPr lvl="1"/>
            <a:r>
              <a:rPr lang="en-US" dirty="0"/>
              <a:t>IGs can’t define new Types or resources, just profiles </a:t>
            </a:r>
          </a:p>
          <a:p>
            <a:pPr lvl="1"/>
            <a:r>
              <a:rPr lang="en-US" dirty="0"/>
              <a:t>Can define “logical models” – class model not constrained by FHIR base types</a:t>
            </a:r>
          </a:p>
          <a:p>
            <a:r>
              <a:rPr lang="en-US" dirty="0" err="1"/>
              <a:t>ElementDefinition</a:t>
            </a:r>
            <a:endParaRPr lang="en-US" dirty="0"/>
          </a:p>
          <a:p>
            <a:pPr lvl="1"/>
            <a:r>
              <a:rPr lang="en-US" dirty="0"/>
              <a:t>Path, Id </a:t>
            </a:r>
          </a:p>
          <a:p>
            <a:pPr lvl="1"/>
            <a:r>
              <a:rPr lang="en-US" dirty="0"/>
              <a:t>Definitions, comments, mappings </a:t>
            </a:r>
          </a:p>
          <a:p>
            <a:pPr lvl="1"/>
            <a:r>
              <a:rPr lang="en-US" dirty="0"/>
              <a:t>Type restrictions &amp; Invariants (</a:t>
            </a:r>
            <a:r>
              <a:rPr lang="en-US" dirty="0" err="1"/>
              <a:t>FHIRPath</a:t>
            </a:r>
            <a:r>
              <a:rPr lang="en-US" dirty="0"/>
              <a:t>)</a:t>
            </a:r>
          </a:p>
          <a:p>
            <a:pPr lvl="1"/>
            <a:r>
              <a:rPr lang="en-US" dirty="0"/>
              <a:t>Binding to terminology (for relevant types)</a:t>
            </a:r>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BFA84E81-C3DC-4DAA-B679-8E90D1857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42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Key Conformance Resources (3)</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err="1"/>
              <a:t>OperationDefinition</a:t>
            </a:r>
            <a:r>
              <a:rPr lang="en-US" dirty="0"/>
              <a:t> </a:t>
            </a:r>
          </a:p>
          <a:p>
            <a:pPr lvl="1"/>
            <a:r>
              <a:rPr lang="en-US" dirty="0"/>
              <a:t>Definition of parameter signature (in &amp; out) for an operation</a:t>
            </a:r>
          </a:p>
          <a:p>
            <a:pPr lvl="1"/>
            <a:r>
              <a:rPr lang="en-US" dirty="0"/>
              <a:t>Describes what it does (narrative only)</a:t>
            </a:r>
          </a:p>
          <a:p>
            <a:pPr lvl="1"/>
            <a:r>
              <a:rPr lang="en-US" dirty="0"/>
              <a:t>IGs can define new operations &amp; constrain existing ones</a:t>
            </a:r>
          </a:p>
          <a:p>
            <a:pPr lvl="1"/>
            <a:endParaRPr lang="en-US" dirty="0"/>
          </a:p>
          <a:p>
            <a:r>
              <a:rPr lang="en-US" dirty="0" err="1"/>
              <a:t>CapabilityStatement</a:t>
            </a:r>
            <a:r>
              <a:rPr lang="en-US" dirty="0"/>
              <a:t> </a:t>
            </a:r>
          </a:p>
          <a:p>
            <a:pPr lvl="1"/>
            <a:r>
              <a:rPr lang="en-US" dirty="0"/>
              <a:t>Definition of an API</a:t>
            </a:r>
          </a:p>
          <a:p>
            <a:pPr lvl="1"/>
            <a:r>
              <a:rPr lang="en-US" dirty="0"/>
              <a:t>Security rules </a:t>
            </a:r>
          </a:p>
          <a:p>
            <a:pPr lvl="1"/>
            <a:r>
              <a:rPr lang="en-US" dirty="0"/>
              <a:t>Which resource + interactions, search parameters supported</a:t>
            </a:r>
          </a:p>
          <a:p>
            <a:pPr lvl="1"/>
            <a:r>
              <a:rPr lang="en-US" dirty="0"/>
              <a:t>Which system interactions &amp; operations supported</a:t>
            </a:r>
          </a:p>
          <a:p>
            <a:pPr lvl="1"/>
            <a:r>
              <a:rPr lang="en-US" dirty="0"/>
              <a:t>Documentation for all of those</a:t>
            </a:r>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1AD6414B-11CA-4348-AB00-353EF3D12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68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Key Conformance Resources (4)</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err="1"/>
              <a:t>ConceptMap</a:t>
            </a:r>
            <a:r>
              <a:rPr lang="en-US" dirty="0"/>
              <a:t> </a:t>
            </a:r>
          </a:p>
          <a:p>
            <a:pPr lvl="1"/>
            <a:r>
              <a:rPr lang="en-US" dirty="0"/>
              <a:t>Defines relationships between code systems </a:t>
            </a:r>
          </a:p>
          <a:p>
            <a:pPr lvl="1"/>
            <a:r>
              <a:rPr lang="en-US" dirty="0"/>
              <a:t>Also used for elements </a:t>
            </a:r>
            <a:r>
              <a:rPr lang="en-US" dirty="0" err="1"/>
              <a:t>etc</a:t>
            </a:r>
            <a:r>
              <a:rPr lang="en-US" dirty="0"/>
              <a:t> (implied code systems)</a:t>
            </a:r>
          </a:p>
          <a:p>
            <a:pPr lvl="1"/>
            <a:endParaRPr lang="en-US" dirty="0"/>
          </a:p>
          <a:p>
            <a:r>
              <a:rPr lang="en-US" dirty="0" err="1"/>
              <a:t>StructureMap</a:t>
            </a:r>
            <a:endParaRPr lang="en-US" dirty="0"/>
          </a:p>
          <a:p>
            <a:pPr lvl="1"/>
            <a:r>
              <a:rPr lang="en-US" dirty="0"/>
              <a:t>Defines a formal transform between source and target content</a:t>
            </a:r>
          </a:p>
          <a:p>
            <a:pPr lvl="1"/>
            <a:r>
              <a:rPr lang="en-US" dirty="0"/>
              <a:t>Can be used to automatically convert content and  generate output profiles</a:t>
            </a:r>
          </a:p>
          <a:p>
            <a:pPr lvl="1"/>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22A70723-E482-4340-ABB5-15BFDFDC7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443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Key Conformance Resources (5)</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err="1"/>
              <a:t>GraphDefinition</a:t>
            </a:r>
            <a:endParaRPr lang="en-US" dirty="0"/>
          </a:p>
          <a:p>
            <a:pPr lvl="1"/>
            <a:r>
              <a:rPr lang="en-US" dirty="0"/>
              <a:t>Used to define graphs of resources and the rules about their relationships</a:t>
            </a:r>
          </a:p>
          <a:p>
            <a:pPr lvl="1"/>
            <a:r>
              <a:rPr lang="en-US" dirty="0"/>
              <a:t>Document / Message content rules, Observation Clusters</a:t>
            </a:r>
          </a:p>
          <a:p>
            <a:pPr lvl="1"/>
            <a:endParaRPr lang="en-US" dirty="0"/>
          </a:p>
          <a:p>
            <a:r>
              <a:rPr lang="en-US" dirty="0"/>
              <a:t>Test Script</a:t>
            </a:r>
          </a:p>
          <a:p>
            <a:pPr lvl="1"/>
            <a:r>
              <a:rPr lang="en-US" dirty="0"/>
              <a:t>Actual test cases for a server to pass</a:t>
            </a:r>
          </a:p>
          <a:p>
            <a:pPr lvl="1"/>
            <a:r>
              <a:rPr lang="en-US" dirty="0"/>
              <a:t>Hard to write / maintain because of underlying dependencies</a:t>
            </a:r>
          </a:p>
          <a:p>
            <a:pPr lvl="2"/>
            <a:r>
              <a:rPr lang="en-US" dirty="0"/>
              <a:t>Code System Versions</a:t>
            </a:r>
          </a:p>
          <a:p>
            <a:pPr lvl="2"/>
            <a:r>
              <a:rPr lang="en-US" dirty="0"/>
              <a:t>Specific record identifiers </a:t>
            </a:r>
          </a:p>
          <a:p>
            <a:pPr lvl="2"/>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AD5890D4-2F5F-4F7E-9C34-943642A06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50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Building an Implementation Guide</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Write as much as possible using the conformance resources</a:t>
            </a:r>
          </a:p>
          <a:p>
            <a:pPr lvl="1"/>
            <a:r>
              <a:rPr lang="en-US" dirty="0"/>
              <a:t>Can be used for </a:t>
            </a:r>
            <a:r>
              <a:rPr lang="en-US" dirty="0" err="1"/>
              <a:t>code+form</a:t>
            </a:r>
            <a:r>
              <a:rPr lang="en-US" dirty="0"/>
              <a:t> generation, validation, re-publishing</a:t>
            </a:r>
          </a:p>
          <a:p>
            <a:r>
              <a:rPr lang="en-US" dirty="0"/>
              <a:t>Create narrative and images as required for the rest</a:t>
            </a:r>
          </a:p>
          <a:p>
            <a:r>
              <a:rPr lang="en-US" dirty="0"/>
              <a:t>Use a HTML template approach to assemble a final web document </a:t>
            </a:r>
          </a:p>
          <a:p>
            <a:pPr lvl="1"/>
            <a:r>
              <a:rPr lang="en-US" dirty="0"/>
              <a:t>the narrative you wrote + generated narrative from conformance resources </a:t>
            </a:r>
          </a:p>
          <a:p>
            <a:r>
              <a:rPr lang="en-US" dirty="0"/>
              <a:t>Publish through ci-build site (or equivalent)</a:t>
            </a:r>
          </a:p>
          <a:p>
            <a:r>
              <a:rPr lang="en-US" dirty="0"/>
              <a:t>Iterate for 1000s (!) of hours </a:t>
            </a:r>
          </a:p>
          <a:p>
            <a:r>
              <a:rPr lang="en-US" dirty="0"/>
              <a:t>Publish &amp; register (for HL7 / FHIR Foundation) </a:t>
            </a:r>
          </a:p>
          <a:p>
            <a:pPr lvl="1"/>
            <a:r>
              <a:rPr lang="en-US" dirty="0"/>
              <a:t>done by HQ (Lynn / me)</a:t>
            </a:r>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08328E92-DCF6-41CC-8464-8720CD59E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10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Some Examples</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US Core: </a:t>
            </a:r>
            <a:r>
              <a:rPr lang="en-US" dirty="0">
                <a:hlinkClick r:id="rId2"/>
              </a:rPr>
              <a:t>http://hl7.org/fhir/us/core</a:t>
            </a:r>
            <a:endParaRPr lang="en-US" dirty="0"/>
          </a:p>
          <a:p>
            <a:r>
              <a:rPr lang="en-US" dirty="0"/>
              <a:t>Da Vinci PAS: </a:t>
            </a:r>
            <a:r>
              <a:rPr lang="en-US" dirty="0">
                <a:hlinkClick r:id="rId3"/>
              </a:rPr>
              <a:t>http://hl7.org/fhir/us/davinci-pas</a:t>
            </a:r>
            <a:endParaRPr lang="en-US" dirty="0"/>
          </a:p>
          <a:p>
            <a:r>
              <a:rPr lang="en-US" dirty="0"/>
              <a:t>International Patient Summary: </a:t>
            </a:r>
            <a:r>
              <a:rPr lang="en-US" dirty="0">
                <a:hlinkClick r:id="rId4"/>
              </a:rPr>
              <a:t>http://hl7.org/fhir/uv/ips</a:t>
            </a:r>
            <a:endParaRPr lang="en-US" dirty="0"/>
          </a:p>
          <a:p>
            <a:r>
              <a:rPr lang="en-US" dirty="0"/>
              <a:t>HAI: </a:t>
            </a:r>
            <a:r>
              <a:rPr lang="en-US" dirty="0">
                <a:hlinkClick r:id="rId5"/>
              </a:rPr>
              <a:t>http://hl7.org/fhir/us/hai</a:t>
            </a:r>
            <a:endParaRPr lang="en-US" dirty="0"/>
          </a:p>
          <a:p>
            <a:endParaRPr lang="en-US" dirty="0"/>
          </a:p>
          <a:p>
            <a:r>
              <a:rPr lang="en-US" dirty="0"/>
              <a:t>Published: </a:t>
            </a:r>
            <a:r>
              <a:rPr lang="en-AU" dirty="0">
                <a:hlinkClick r:id="rId6"/>
              </a:rPr>
              <a:t>https://www.fhir.org/guides/registry/</a:t>
            </a:r>
            <a:endParaRPr lang="en-US" dirty="0"/>
          </a:p>
          <a:p>
            <a:r>
              <a:rPr lang="en-US" dirty="0"/>
              <a:t>Work in Progress: </a:t>
            </a:r>
            <a:r>
              <a:rPr lang="en-AU" dirty="0">
                <a:hlinkClick r:id="rId7"/>
              </a:rPr>
              <a:t>https://fhir.github.io/auto-ig-builder/builds.html</a:t>
            </a:r>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8">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03DB687D-E5C5-4238-820E-938431D252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066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1F57-52DD-A24E-A713-B901F9B1FFB2}"/>
              </a:ext>
            </a:extLst>
          </p:cNvPr>
          <p:cNvSpPr>
            <a:spLocks noGrp="1"/>
          </p:cNvSpPr>
          <p:nvPr>
            <p:ph type="title"/>
          </p:nvPr>
        </p:nvSpPr>
        <p:spPr/>
        <p:txBody>
          <a:bodyPr/>
          <a:lstStyle/>
          <a:p>
            <a:r>
              <a:rPr lang="en-US" sz="4000" b="1" dirty="0">
                <a:latin typeface="Open Sans"/>
              </a:rPr>
              <a:t>HL7 Publication Requirements</a:t>
            </a:r>
          </a:p>
        </p:txBody>
      </p:sp>
      <p:pic>
        <p:nvPicPr>
          <p:cNvPr id="5" name="Content Placeholder 4">
            <a:extLst>
              <a:ext uri="{FF2B5EF4-FFF2-40B4-BE49-F238E27FC236}">
                <a16:creationId xmlns:a16="http://schemas.microsoft.com/office/drawing/2014/main" id="{2C421967-8806-EB45-A1B4-08A8AD1C36D1}"/>
              </a:ext>
            </a:extLst>
          </p:cNvPr>
          <p:cNvPicPr>
            <a:picLocks noGrp="1" noChangeAspect="1"/>
          </p:cNvPicPr>
          <p:nvPr>
            <p:ph idx="1"/>
          </p:nvPr>
        </p:nvPicPr>
        <p:blipFill>
          <a:blip r:embed="rId2"/>
          <a:stretch>
            <a:fillRect/>
          </a:stretch>
        </p:blipFill>
        <p:spPr>
          <a:xfrm>
            <a:off x="838200" y="1880280"/>
            <a:ext cx="10515600" cy="4242028"/>
          </a:xfrm>
          <a:prstGeom prst="rect">
            <a:avLst/>
          </a:prstGeom>
        </p:spPr>
      </p:pic>
      <p:sp>
        <p:nvSpPr>
          <p:cNvPr id="4" name="Rectangle 3">
            <a:extLst>
              <a:ext uri="{FF2B5EF4-FFF2-40B4-BE49-F238E27FC236}">
                <a16:creationId xmlns:a16="http://schemas.microsoft.com/office/drawing/2014/main" id="{39BB867D-B698-0B4A-923F-89D68CD0CDAF}"/>
              </a:ext>
            </a:extLst>
          </p:cNvPr>
          <p:cNvSpPr/>
          <p:nvPr/>
        </p:nvSpPr>
        <p:spPr>
          <a:xfrm>
            <a:off x="259464" y="6396335"/>
            <a:ext cx="12160171" cy="461665"/>
          </a:xfrm>
          <a:prstGeom prst="rect">
            <a:avLst/>
          </a:prstGeom>
        </p:spPr>
        <p:txBody>
          <a:bodyPr wrap="square">
            <a:spAutoFit/>
          </a:bodyPr>
          <a:lstStyle/>
          <a:p>
            <a:r>
              <a:rPr lang="en-US" sz="2400" dirty="0">
                <a:hlinkClick r:id="rId3"/>
              </a:rPr>
              <a:t>https://wiki.hl7.org/index.php?title=FHIR_Implementation_Guide_Publishing_Requirements</a:t>
            </a:r>
            <a:r>
              <a:rPr lang="en-US" sz="2400" dirty="0"/>
              <a:t> </a:t>
            </a:r>
          </a:p>
        </p:txBody>
      </p:sp>
      <p:pic>
        <p:nvPicPr>
          <p:cNvPr id="6" name="Picture 5">
            <a:extLst>
              <a:ext uri="{FF2B5EF4-FFF2-40B4-BE49-F238E27FC236}">
                <a16:creationId xmlns:a16="http://schemas.microsoft.com/office/drawing/2014/main" id="{3E5203DE-3D45-7441-A9AA-E3DB5CE101EA}"/>
              </a:ext>
            </a:extLst>
          </p:cNvPr>
          <p:cNvPicPr>
            <a:picLocks noChangeAspect="1"/>
          </p:cNvPicPr>
          <p:nvPr/>
        </p:nvPicPr>
        <p:blipFill rotWithShape="1">
          <a:blip r:embed="rId4">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7" name="Picture 2" descr="Visit the HL7 website">
            <a:extLst>
              <a:ext uri="{FF2B5EF4-FFF2-40B4-BE49-F238E27FC236}">
                <a16:creationId xmlns:a16="http://schemas.microsoft.com/office/drawing/2014/main" id="{C1626D5B-9447-4DCB-B53B-7F6105DDCB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47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HL7 Publication Requirements</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FMG is flexible about the requirements – they can be waived</a:t>
            </a:r>
          </a:p>
          <a:p>
            <a:pPr lvl="1"/>
            <a:r>
              <a:rPr lang="en-US" dirty="0"/>
              <a:t>if committees can convince FMG / TSC that publishing anyway helps the community best</a:t>
            </a:r>
          </a:p>
          <a:p>
            <a:pPr lvl="2"/>
            <a:r>
              <a:rPr lang="en-US" dirty="0"/>
              <a:t>And doesn’t waste balloter’s time</a:t>
            </a:r>
          </a:p>
          <a:p>
            <a:pPr lvl="1"/>
            <a:r>
              <a:rPr lang="en-US" dirty="0"/>
              <a:t>Some requirements are onerous </a:t>
            </a:r>
          </a:p>
          <a:p>
            <a:pPr lvl="1"/>
            <a:r>
              <a:rPr lang="en-US" dirty="0"/>
              <a:t>FMG may require some explanation in the note to balloters</a:t>
            </a:r>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2FC2350A-3034-42B5-8F10-F4E42BC64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95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DB3C-F211-4EB6-A641-E91F9E8A644D}"/>
              </a:ext>
            </a:extLst>
          </p:cNvPr>
          <p:cNvSpPr>
            <a:spLocks noGrp="1"/>
          </p:cNvSpPr>
          <p:nvPr>
            <p:ph type="ctrTitle"/>
          </p:nvPr>
        </p:nvSpPr>
        <p:spPr/>
        <p:txBody>
          <a:bodyPr>
            <a:normAutofit/>
          </a:bodyPr>
          <a:lstStyle/>
          <a:p>
            <a:r>
              <a:rPr lang="en-AU" b="1" dirty="0"/>
              <a:t>HL7 FHIR IG Review Tutorial</a:t>
            </a:r>
          </a:p>
        </p:txBody>
      </p:sp>
      <p:sp>
        <p:nvSpPr>
          <p:cNvPr id="3" name="Subtitle 2">
            <a:extLst>
              <a:ext uri="{FF2B5EF4-FFF2-40B4-BE49-F238E27FC236}">
                <a16:creationId xmlns:a16="http://schemas.microsoft.com/office/drawing/2014/main" id="{EB586BA2-73E8-450C-B683-564A5AE2E581}"/>
              </a:ext>
            </a:extLst>
          </p:cNvPr>
          <p:cNvSpPr>
            <a:spLocks noGrp="1"/>
          </p:cNvSpPr>
          <p:nvPr>
            <p:ph type="subTitle" idx="1"/>
          </p:nvPr>
        </p:nvSpPr>
        <p:spPr/>
        <p:txBody>
          <a:bodyPr>
            <a:normAutofit lnSpcReduction="10000"/>
          </a:bodyPr>
          <a:lstStyle/>
          <a:p>
            <a:r>
              <a:rPr lang="en-AU" dirty="0"/>
              <a:t>HL7 Pre-Meeting</a:t>
            </a:r>
          </a:p>
          <a:p>
            <a:endParaRPr lang="en-AU" dirty="0"/>
          </a:p>
          <a:p>
            <a:r>
              <a:rPr lang="en-AU" dirty="0"/>
              <a:t>Grahame Grieve, 13-Sept</a:t>
            </a:r>
          </a:p>
          <a:p>
            <a:r>
              <a:rPr lang="en-AU" dirty="0"/>
              <a:t>Atlanta, GA</a:t>
            </a:r>
          </a:p>
        </p:txBody>
      </p:sp>
      <p:pic>
        <p:nvPicPr>
          <p:cNvPr id="4" name="Picture 3">
            <a:extLst>
              <a:ext uri="{FF2B5EF4-FFF2-40B4-BE49-F238E27FC236}">
                <a16:creationId xmlns:a16="http://schemas.microsoft.com/office/drawing/2014/main" id="{7B7A9822-A022-4C24-B79B-078D17507E8D}"/>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5349"/>
            <a:ext cx="1543574" cy="949891"/>
          </a:xfrm>
          <a:prstGeom prst="rect">
            <a:avLst/>
          </a:prstGeom>
        </p:spPr>
      </p:pic>
      <p:pic>
        <p:nvPicPr>
          <p:cNvPr id="1026" name="Picture 2" descr="Visit the HL7 website">
            <a:extLst>
              <a:ext uri="{FF2B5EF4-FFF2-40B4-BE49-F238E27FC236}">
                <a16:creationId xmlns:a16="http://schemas.microsoft.com/office/drawing/2014/main" id="{28A0C9C7-33A3-4B61-9AE0-1619AE10D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292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1F57-52DD-A24E-A713-B901F9B1FFB2}"/>
              </a:ext>
            </a:extLst>
          </p:cNvPr>
          <p:cNvSpPr>
            <a:spLocks noGrp="1"/>
          </p:cNvSpPr>
          <p:nvPr>
            <p:ph type="title"/>
          </p:nvPr>
        </p:nvSpPr>
        <p:spPr/>
        <p:txBody>
          <a:bodyPr/>
          <a:lstStyle/>
          <a:p>
            <a:r>
              <a:rPr lang="en-US" sz="4000" b="1" dirty="0">
                <a:latin typeface="Open Sans"/>
              </a:rPr>
              <a:t>Future: Standard HL7 Templates</a:t>
            </a:r>
          </a:p>
        </p:txBody>
      </p:sp>
      <p:pic>
        <p:nvPicPr>
          <p:cNvPr id="6" name="Picture 5">
            <a:extLst>
              <a:ext uri="{FF2B5EF4-FFF2-40B4-BE49-F238E27FC236}">
                <a16:creationId xmlns:a16="http://schemas.microsoft.com/office/drawing/2014/main" id="{3E5203DE-3D45-7441-A9AA-E3DB5CE101EA}"/>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sp>
        <p:nvSpPr>
          <p:cNvPr id="7" name="Content Placeholder 6">
            <a:extLst>
              <a:ext uri="{FF2B5EF4-FFF2-40B4-BE49-F238E27FC236}">
                <a16:creationId xmlns:a16="http://schemas.microsoft.com/office/drawing/2014/main" id="{1DA9983B-0854-3C48-9CE4-6A6094330482}"/>
              </a:ext>
            </a:extLst>
          </p:cNvPr>
          <p:cNvSpPr>
            <a:spLocks noGrp="1"/>
          </p:cNvSpPr>
          <p:nvPr>
            <p:ph idx="1"/>
          </p:nvPr>
        </p:nvSpPr>
        <p:spPr/>
        <p:txBody>
          <a:bodyPr/>
          <a:lstStyle/>
          <a:p>
            <a:r>
              <a:rPr lang="en-US" dirty="0"/>
              <a:t>Standard look / feel / navigation structure </a:t>
            </a:r>
          </a:p>
          <a:p>
            <a:r>
              <a:rPr lang="en-US" dirty="0"/>
              <a:t>Author’s don’t have to worry about HTML inner details</a:t>
            </a:r>
          </a:p>
          <a:p>
            <a:pPr lvl="1"/>
            <a:r>
              <a:rPr lang="en-US" dirty="0"/>
              <a:t> (html hackery skill not otherwise relevant)</a:t>
            </a:r>
          </a:p>
          <a:p>
            <a:r>
              <a:rPr lang="en-US" dirty="0"/>
              <a:t>IHE will have a template (probably quite different)</a:t>
            </a:r>
          </a:p>
          <a:p>
            <a:r>
              <a:rPr lang="en-US" dirty="0"/>
              <a:t>Other orgs can have their own templates</a:t>
            </a:r>
          </a:p>
        </p:txBody>
      </p:sp>
      <p:pic>
        <p:nvPicPr>
          <p:cNvPr id="5" name="Picture 2" descr="Visit the HL7 website">
            <a:extLst>
              <a:ext uri="{FF2B5EF4-FFF2-40B4-BE49-F238E27FC236}">
                <a16:creationId xmlns:a16="http://schemas.microsoft.com/office/drawing/2014/main" id="{534C5915-8396-4F1D-972F-F6F0FBCD6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579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1F57-52DD-A24E-A713-B901F9B1FFB2}"/>
              </a:ext>
            </a:extLst>
          </p:cNvPr>
          <p:cNvSpPr>
            <a:spLocks noGrp="1"/>
          </p:cNvSpPr>
          <p:nvPr>
            <p:ph type="title"/>
          </p:nvPr>
        </p:nvSpPr>
        <p:spPr/>
        <p:txBody>
          <a:bodyPr/>
          <a:lstStyle/>
          <a:p>
            <a:r>
              <a:rPr lang="en-US" sz="4000" b="1" dirty="0">
                <a:latin typeface="Open Sans"/>
              </a:rPr>
              <a:t>How Publication Works</a:t>
            </a:r>
          </a:p>
        </p:txBody>
      </p:sp>
      <p:pic>
        <p:nvPicPr>
          <p:cNvPr id="6" name="Picture 5">
            <a:extLst>
              <a:ext uri="{FF2B5EF4-FFF2-40B4-BE49-F238E27FC236}">
                <a16:creationId xmlns:a16="http://schemas.microsoft.com/office/drawing/2014/main" id="{3E5203DE-3D45-7441-A9AA-E3DB5CE101EA}"/>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sp>
        <p:nvSpPr>
          <p:cNvPr id="7" name="Content Placeholder 6">
            <a:extLst>
              <a:ext uri="{FF2B5EF4-FFF2-40B4-BE49-F238E27FC236}">
                <a16:creationId xmlns:a16="http://schemas.microsoft.com/office/drawing/2014/main" id="{1DA9983B-0854-3C48-9CE4-6A6094330482}"/>
              </a:ext>
            </a:extLst>
          </p:cNvPr>
          <p:cNvSpPr>
            <a:spLocks noGrp="1"/>
          </p:cNvSpPr>
          <p:nvPr>
            <p:ph idx="1"/>
          </p:nvPr>
        </p:nvSpPr>
        <p:spPr/>
        <p:txBody>
          <a:bodyPr>
            <a:normAutofit fontScale="92500" lnSpcReduction="10000"/>
          </a:bodyPr>
          <a:lstStyle/>
          <a:p>
            <a:r>
              <a:rPr lang="en-US" dirty="0"/>
              <a:t>Implementation Guides are assigned a canonical URL and package id:</a:t>
            </a:r>
          </a:p>
          <a:p>
            <a:pPr lvl="1"/>
            <a:r>
              <a:rPr lang="en-US" dirty="0">
                <a:hlinkClick r:id="rId3"/>
              </a:rPr>
              <a:t>http://hl7.org/fhir/[realm]/[code</a:t>
            </a:r>
            <a:r>
              <a:rPr lang="en-US" dirty="0"/>
              <a:t>] – agreed to by FMG</a:t>
            </a:r>
          </a:p>
          <a:p>
            <a:pPr lvl="1"/>
            <a:r>
              <a:rPr lang="en-US" dirty="0"/>
              <a:t>hl7.fhir.[realm].[code]</a:t>
            </a:r>
          </a:p>
          <a:p>
            <a:r>
              <a:rPr lang="en-US" dirty="0"/>
              <a:t>Each milestone is assigned a version </a:t>
            </a:r>
          </a:p>
          <a:p>
            <a:pPr lvl="1"/>
            <a:r>
              <a:rPr lang="en-US" dirty="0"/>
              <a:t>[major release].[minor release].[technical correction]</a:t>
            </a:r>
          </a:p>
          <a:p>
            <a:pPr lvl="1"/>
            <a:r>
              <a:rPr lang="en-US" dirty="0"/>
              <a:t>E.g. 2.0.1 – may be different to FHIR version</a:t>
            </a:r>
          </a:p>
          <a:p>
            <a:r>
              <a:rPr lang="en-US" dirty="0"/>
              <a:t>Each release assigned a version name e.g. STU1 or 2019May</a:t>
            </a:r>
          </a:p>
          <a:p>
            <a:pPr lvl="1"/>
            <a:r>
              <a:rPr lang="en-US" dirty="0"/>
              <a:t>Published at [canonical]/version </a:t>
            </a:r>
          </a:p>
          <a:p>
            <a:r>
              <a:rPr lang="en-US" dirty="0"/>
              <a:t>Each IG has a published history:</a:t>
            </a:r>
          </a:p>
          <a:p>
            <a:pPr lvl="1"/>
            <a:r>
              <a:rPr lang="en-US" dirty="0"/>
              <a:t>[canonical]/package-</a:t>
            </a:r>
            <a:r>
              <a:rPr lang="en-US" dirty="0" err="1"/>
              <a:t>list.json</a:t>
            </a:r>
            <a:r>
              <a:rPr lang="en-US" dirty="0"/>
              <a:t> </a:t>
            </a:r>
          </a:p>
          <a:p>
            <a:pPr lvl="1"/>
            <a:r>
              <a:rPr lang="en-US" dirty="0"/>
              <a:t>[canonical]/history.html </a:t>
            </a:r>
          </a:p>
          <a:p>
            <a:endParaRPr lang="en-US" dirty="0"/>
          </a:p>
        </p:txBody>
      </p:sp>
      <p:pic>
        <p:nvPicPr>
          <p:cNvPr id="5" name="Picture 2" descr="Visit the HL7 website">
            <a:extLst>
              <a:ext uri="{FF2B5EF4-FFF2-40B4-BE49-F238E27FC236}">
                <a16:creationId xmlns:a16="http://schemas.microsoft.com/office/drawing/2014/main" id="{1F8F7EF7-B5E0-4E46-B0CB-882630907F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134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1F57-52DD-A24E-A713-B901F9B1FFB2}"/>
              </a:ext>
            </a:extLst>
          </p:cNvPr>
          <p:cNvSpPr>
            <a:spLocks noGrp="1"/>
          </p:cNvSpPr>
          <p:nvPr>
            <p:ph type="title"/>
          </p:nvPr>
        </p:nvSpPr>
        <p:spPr/>
        <p:txBody>
          <a:bodyPr/>
          <a:lstStyle/>
          <a:p>
            <a:r>
              <a:rPr lang="en-US" sz="4000" b="1" dirty="0">
                <a:latin typeface="Open Sans"/>
              </a:rPr>
              <a:t>Testing Conformance</a:t>
            </a:r>
          </a:p>
        </p:txBody>
      </p:sp>
      <p:pic>
        <p:nvPicPr>
          <p:cNvPr id="6" name="Picture 5">
            <a:extLst>
              <a:ext uri="{FF2B5EF4-FFF2-40B4-BE49-F238E27FC236}">
                <a16:creationId xmlns:a16="http://schemas.microsoft.com/office/drawing/2014/main" id="{3E5203DE-3D45-7441-A9AA-E3DB5CE101EA}"/>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sp>
        <p:nvSpPr>
          <p:cNvPr id="7" name="Content Placeholder 6">
            <a:extLst>
              <a:ext uri="{FF2B5EF4-FFF2-40B4-BE49-F238E27FC236}">
                <a16:creationId xmlns:a16="http://schemas.microsoft.com/office/drawing/2014/main" id="{1DA9983B-0854-3C48-9CE4-6A6094330482}"/>
              </a:ext>
            </a:extLst>
          </p:cNvPr>
          <p:cNvSpPr>
            <a:spLocks noGrp="1"/>
          </p:cNvSpPr>
          <p:nvPr>
            <p:ph idx="1"/>
          </p:nvPr>
        </p:nvSpPr>
        <p:spPr/>
        <p:txBody>
          <a:bodyPr/>
          <a:lstStyle/>
          <a:p>
            <a:r>
              <a:rPr lang="en-US" dirty="0"/>
              <a:t>Terminology: load package on terminology server, then do value set expansions</a:t>
            </a:r>
          </a:p>
          <a:p>
            <a:pPr lvl="1"/>
            <a:r>
              <a:rPr lang="en-US" dirty="0" err="1"/>
              <a:t>e.g</a:t>
            </a:r>
            <a:r>
              <a:rPr lang="en-US" dirty="0"/>
              <a:t> </a:t>
            </a:r>
            <a:r>
              <a:rPr lang="en-US" dirty="0">
                <a:hlinkClick r:id="rId3"/>
              </a:rPr>
              <a:t>http://tx.fhir.org</a:t>
            </a:r>
            <a:r>
              <a:rPr lang="en-US" dirty="0"/>
              <a:t> – ask Rob </a:t>
            </a:r>
            <a:r>
              <a:rPr lang="en-US" dirty="0" err="1"/>
              <a:t>Hausam</a:t>
            </a:r>
            <a:endParaRPr lang="en-US" dirty="0"/>
          </a:p>
          <a:p>
            <a:endParaRPr lang="en-US" dirty="0"/>
          </a:p>
          <a:p>
            <a:r>
              <a:rPr lang="en-US" dirty="0"/>
              <a:t>Profiles: Use the validator (demo, from </a:t>
            </a:r>
            <a:r>
              <a:rPr lang="en-US" dirty="0">
                <a:hlinkClick r:id="rId4"/>
              </a:rPr>
              <a:t>https://wiki.hl7.org/index.php?title=Using_the_FHIR_Validator</a:t>
            </a:r>
            <a:r>
              <a:rPr lang="en-US" dirty="0"/>
              <a:t>)</a:t>
            </a:r>
          </a:p>
          <a:p>
            <a:endParaRPr lang="en-US" dirty="0"/>
          </a:p>
          <a:p>
            <a:r>
              <a:rPr lang="en-US" dirty="0" err="1"/>
              <a:t>CapabilityStatement</a:t>
            </a:r>
            <a:r>
              <a:rPr lang="en-US" dirty="0"/>
              <a:t> / </a:t>
            </a:r>
            <a:r>
              <a:rPr lang="en-US" dirty="0" err="1"/>
              <a:t>TestScript</a:t>
            </a:r>
            <a:r>
              <a:rPr lang="en-US" dirty="0"/>
              <a:t> –Touchstone </a:t>
            </a:r>
            <a:r>
              <a:rPr lang="en-US" dirty="0" err="1"/>
              <a:t>etc</a:t>
            </a:r>
            <a:endParaRPr lang="en-US" dirty="0"/>
          </a:p>
        </p:txBody>
      </p:sp>
      <p:pic>
        <p:nvPicPr>
          <p:cNvPr id="5" name="Picture 2" descr="Visit the HL7 website">
            <a:extLst>
              <a:ext uri="{FF2B5EF4-FFF2-40B4-BE49-F238E27FC236}">
                <a16:creationId xmlns:a16="http://schemas.microsoft.com/office/drawing/2014/main" id="{551F6F48-7781-4869-8BAC-6F10986828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232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DA3995-9F15-4147-95DE-405D140DBBEF}"/>
              </a:ext>
            </a:extLst>
          </p:cNvPr>
          <p:cNvSpPr>
            <a:spLocks noGrp="1"/>
          </p:cNvSpPr>
          <p:nvPr>
            <p:ph type="title"/>
          </p:nvPr>
        </p:nvSpPr>
        <p:spPr/>
        <p:txBody>
          <a:bodyPr/>
          <a:lstStyle/>
          <a:p>
            <a:r>
              <a:rPr lang="en-US" dirty="0"/>
              <a:t>Reviewing an IG</a:t>
            </a:r>
          </a:p>
        </p:txBody>
      </p:sp>
      <p:sp>
        <p:nvSpPr>
          <p:cNvPr id="5" name="Text Placeholder 4">
            <a:extLst>
              <a:ext uri="{FF2B5EF4-FFF2-40B4-BE49-F238E27FC236}">
                <a16:creationId xmlns:a16="http://schemas.microsoft.com/office/drawing/2014/main" id="{DCB9923B-7820-2B4B-9507-AE559803B79A}"/>
              </a:ext>
            </a:extLst>
          </p:cNvPr>
          <p:cNvSpPr>
            <a:spLocks noGrp="1"/>
          </p:cNvSpPr>
          <p:nvPr>
            <p:ph type="body" idx="1"/>
          </p:nvPr>
        </p:nvSpPr>
        <p:spPr/>
        <p:txBody>
          <a:bodyPr/>
          <a:lstStyle/>
          <a:p>
            <a:endParaRPr lang="en-US"/>
          </a:p>
        </p:txBody>
      </p:sp>
      <p:pic>
        <p:nvPicPr>
          <p:cNvPr id="6" name="Picture 5">
            <a:extLst>
              <a:ext uri="{FF2B5EF4-FFF2-40B4-BE49-F238E27FC236}">
                <a16:creationId xmlns:a16="http://schemas.microsoft.com/office/drawing/2014/main" id="{E732044A-6C43-1744-9967-D1491E688E6B}"/>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7" name="Picture 2" descr="Visit the HL7 website">
            <a:extLst>
              <a:ext uri="{FF2B5EF4-FFF2-40B4-BE49-F238E27FC236}">
                <a16:creationId xmlns:a16="http://schemas.microsoft.com/office/drawing/2014/main" id="{99D2896F-CB74-4B86-A75D-6D0B64811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098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Why Review an IG?</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HL7 is balloting the IG</a:t>
            </a:r>
          </a:p>
          <a:p>
            <a:r>
              <a:rPr lang="en-US" dirty="0"/>
              <a:t>You are engaging with the community (implementing)</a:t>
            </a:r>
          </a:p>
          <a:p>
            <a:r>
              <a:rPr lang="en-US" dirty="0"/>
              <a:t>Comparing to another IG (specific section)</a:t>
            </a:r>
          </a:p>
          <a:p>
            <a:r>
              <a:rPr lang="en-US" dirty="0"/>
              <a:t>Pre-ballot publication – consistency check</a:t>
            </a:r>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A14DC667-61E5-4F0F-9012-214FB8742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8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Kinds of Issues in an IG </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Typos – grammar / spelling </a:t>
            </a:r>
          </a:p>
          <a:p>
            <a:r>
              <a:rPr lang="en-US" dirty="0"/>
              <a:t>Navigational fails (broken links, missing/obtuse indexing, inappropriate menus)</a:t>
            </a:r>
          </a:p>
          <a:p>
            <a:r>
              <a:rPr lang="en-US" dirty="0"/>
              <a:t>Things you don’t understand</a:t>
            </a:r>
          </a:p>
          <a:p>
            <a:r>
              <a:rPr lang="en-US" dirty="0"/>
              <a:t>Integrity problems (different / incompatible statements)</a:t>
            </a:r>
          </a:p>
          <a:p>
            <a:r>
              <a:rPr lang="en-US" dirty="0"/>
              <a:t>Requirements problems (missing / disagreement)</a:t>
            </a:r>
          </a:p>
          <a:p>
            <a:r>
              <a:rPr lang="en-US" dirty="0"/>
              <a:t>Solution issues (don’t agree with choices)</a:t>
            </a:r>
          </a:p>
          <a:p>
            <a:r>
              <a:rPr lang="en-US" dirty="0"/>
              <a:t>Missing invalid/examples </a:t>
            </a:r>
          </a:p>
          <a:p>
            <a:endParaRPr lang="en-US" dirty="0"/>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CA5A618A-81F1-48D0-8529-A0EE6E6D5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593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Ballot Process</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Issue announcement</a:t>
            </a:r>
          </a:p>
          <a:p>
            <a:r>
              <a:rPr lang="en-US" dirty="0"/>
              <a:t>Sign up process</a:t>
            </a:r>
          </a:p>
          <a:p>
            <a:r>
              <a:rPr lang="en-US" dirty="0"/>
              <a:t>Pre-publication review </a:t>
            </a:r>
          </a:p>
          <a:p>
            <a:r>
              <a:rPr lang="en-US" dirty="0"/>
              <a:t>Ballot Opens</a:t>
            </a:r>
          </a:p>
          <a:p>
            <a:r>
              <a:rPr lang="en-US" dirty="0"/>
              <a:t>Submit comments (Excel/</a:t>
            </a:r>
            <a:r>
              <a:rPr lang="en-US" dirty="0" err="1"/>
              <a:t>gForge</a:t>
            </a:r>
            <a:r>
              <a:rPr lang="en-US" dirty="0"/>
              <a:t> </a:t>
            </a:r>
            <a:r>
              <a:rPr lang="en-US" dirty="0">
                <a:sym typeface="Wingdings" panose="05000000000000000000" pitchFamily="2" charset="2"/>
              </a:rPr>
              <a:t> Jira)</a:t>
            </a:r>
          </a:p>
          <a:p>
            <a:r>
              <a:rPr lang="en-US" dirty="0">
                <a:sym typeface="Wingdings" panose="05000000000000000000" pitchFamily="2" charset="2"/>
              </a:rPr>
              <a:t>Make ballot response</a:t>
            </a:r>
          </a:p>
          <a:p>
            <a:endParaRPr lang="en-US" dirty="0">
              <a:sym typeface="Wingdings" panose="05000000000000000000" pitchFamily="2" charset="2"/>
            </a:endParaRPr>
          </a:p>
          <a:p>
            <a:r>
              <a:rPr lang="en-US" dirty="0">
                <a:sym typeface="Wingdings" panose="05000000000000000000" pitchFamily="2" charset="2"/>
              </a:rPr>
              <a:t>See Ballot Desktop</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73730676-1AFB-492E-B8B3-608AFC656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997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Ballot or Not?</a:t>
            </a:r>
          </a:p>
        </p:txBody>
      </p:sp>
      <p:sp>
        <p:nvSpPr>
          <p:cNvPr id="5" name="Content Placeholder 4">
            <a:extLst>
              <a:ext uri="{FF2B5EF4-FFF2-40B4-BE49-F238E27FC236}">
                <a16:creationId xmlns:a16="http://schemas.microsoft.com/office/drawing/2014/main" id="{72AD1839-33DE-4712-AC50-D0CD869D1D01}"/>
              </a:ext>
            </a:extLst>
          </p:cNvPr>
          <p:cNvSpPr>
            <a:spLocks noGrp="1"/>
          </p:cNvSpPr>
          <p:nvPr>
            <p:ph idx="1"/>
          </p:nvPr>
        </p:nvSpPr>
        <p:spPr/>
        <p:txBody>
          <a:bodyPr/>
          <a:lstStyle/>
          <a:p>
            <a:r>
              <a:rPr lang="en-AU" dirty="0"/>
              <a:t>Any one can create a task in </a:t>
            </a:r>
            <a:r>
              <a:rPr lang="en-AU" dirty="0" err="1"/>
              <a:t>gForge</a:t>
            </a:r>
            <a:r>
              <a:rPr lang="en-AU" dirty="0"/>
              <a:t> anytime on any spec </a:t>
            </a:r>
          </a:p>
          <a:p>
            <a:r>
              <a:rPr lang="en-AU" dirty="0"/>
              <a:t>Only members can ballot </a:t>
            </a:r>
          </a:p>
          <a:p>
            <a:pPr lvl="1"/>
            <a:r>
              <a:rPr lang="en-AU" dirty="0"/>
              <a:t>Working on extending ballot desktop to affiliates</a:t>
            </a:r>
          </a:p>
          <a:p>
            <a:r>
              <a:rPr lang="en-AU" dirty="0"/>
              <a:t>All ballot comments get converted to tasks </a:t>
            </a:r>
          </a:p>
          <a:p>
            <a:r>
              <a:rPr lang="en-AU" dirty="0"/>
              <a:t>Committees can elect which tasks / ballots to consider</a:t>
            </a:r>
          </a:p>
          <a:p>
            <a:pPr lvl="1"/>
            <a:r>
              <a:rPr lang="en-AU" dirty="0"/>
              <a:t>Normative: must consider all ballot comments</a:t>
            </a:r>
          </a:p>
          <a:p>
            <a:r>
              <a:rPr lang="en-AU" dirty="0"/>
              <a:t>Committees generally prioritise ballot items </a:t>
            </a:r>
          </a:p>
          <a:p>
            <a:r>
              <a:rPr lang="en-AU" dirty="0"/>
              <a:t>If you’re commenting on current build, talk to committee first (http://chat.fhir.org)</a:t>
            </a:r>
          </a:p>
          <a:p>
            <a:endParaRPr lang="en-AU"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6" name="Picture 2" descr="Visit the HL7 website">
            <a:extLst>
              <a:ext uri="{FF2B5EF4-FFF2-40B4-BE49-F238E27FC236}">
                <a16:creationId xmlns:a16="http://schemas.microsoft.com/office/drawing/2014/main" id="{DDF258CF-A32E-47EB-9DD7-A3CF11281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79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Referencing Content</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768804" y="3233057"/>
            <a:ext cx="10515600" cy="3112092"/>
          </a:xfrm>
        </p:spPr>
        <p:txBody>
          <a:bodyPr>
            <a:normAutofit/>
          </a:bodyPr>
          <a:lstStyle/>
          <a:p>
            <a:r>
              <a:rPr lang="en-US" dirty="0"/>
              <a:t>Link to here</a:t>
            </a:r>
          </a:p>
          <a:p>
            <a:r>
              <a:rPr lang="en-US" dirty="0"/>
              <a:t>Section Number </a:t>
            </a:r>
          </a:p>
          <a:p>
            <a:pPr lvl="1"/>
            <a:r>
              <a:rPr lang="en-US" dirty="0"/>
              <a:t>(not always available: </a:t>
            </a:r>
            <a:r>
              <a:rPr lang="en-AU" dirty="0">
                <a:hlinkClick r:id="rId2"/>
              </a:rPr>
              <a:t>https://build.fhir.org/ig/HL7/US-Core-R4/CareTeam-example.html</a:t>
            </a:r>
            <a:r>
              <a:rPr lang="en-AU" dirty="0"/>
              <a:t>)</a:t>
            </a:r>
            <a:endParaRPr lang="en-US" dirty="0"/>
          </a:p>
          <a:p>
            <a:endParaRPr lang="en-US" dirty="0"/>
          </a:p>
          <a:p>
            <a:r>
              <a:rPr lang="en-US" dirty="0"/>
              <a:t>When reviewing current build…. Always use </a:t>
            </a:r>
            <a:r>
              <a:rPr lang="en-US" i="1" dirty="0"/>
              <a:t>link to here</a:t>
            </a:r>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3">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6" name="Picture 5">
            <a:extLst>
              <a:ext uri="{FF2B5EF4-FFF2-40B4-BE49-F238E27FC236}">
                <a16:creationId xmlns:a16="http://schemas.microsoft.com/office/drawing/2014/main" id="{0E5DB912-CC57-459C-9A79-FA76217E5809}"/>
              </a:ext>
            </a:extLst>
          </p:cNvPr>
          <p:cNvPicPr>
            <a:picLocks noChangeAspect="1"/>
          </p:cNvPicPr>
          <p:nvPr/>
        </p:nvPicPr>
        <p:blipFill>
          <a:blip r:embed="rId4"/>
          <a:stretch>
            <a:fillRect/>
          </a:stretch>
        </p:blipFill>
        <p:spPr>
          <a:xfrm>
            <a:off x="737874" y="1825625"/>
            <a:ext cx="4486901" cy="1200318"/>
          </a:xfrm>
          <a:prstGeom prst="rect">
            <a:avLst/>
          </a:prstGeom>
        </p:spPr>
      </p:pic>
      <p:sp>
        <p:nvSpPr>
          <p:cNvPr id="7" name="Oval 6">
            <a:extLst>
              <a:ext uri="{FF2B5EF4-FFF2-40B4-BE49-F238E27FC236}">
                <a16:creationId xmlns:a16="http://schemas.microsoft.com/office/drawing/2014/main" id="{53FB2150-0A95-43F2-929C-68E9FA8582C8}"/>
              </a:ext>
            </a:extLst>
          </p:cNvPr>
          <p:cNvSpPr/>
          <p:nvPr/>
        </p:nvSpPr>
        <p:spPr>
          <a:xfrm>
            <a:off x="2641146" y="2514600"/>
            <a:ext cx="518433" cy="43678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2" descr="Visit the HL7 website">
            <a:extLst>
              <a:ext uri="{FF2B5EF4-FFF2-40B4-BE49-F238E27FC236}">
                <a16:creationId xmlns:a16="http://schemas.microsoft.com/office/drawing/2014/main" id="{A5C5D43C-E0EA-4B62-A969-5797371C31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658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Issue Types</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89906" y="1628775"/>
            <a:ext cx="10394497" cy="4716374"/>
          </a:xfrm>
        </p:spPr>
        <p:txBody>
          <a:bodyPr>
            <a:normAutofit fontScale="70000" lnSpcReduction="20000"/>
          </a:bodyPr>
          <a:lstStyle/>
          <a:p>
            <a:pPr marL="0" indent="0">
              <a:buNone/>
            </a:pPr>
            <a:r>
              <a:rPr lang="en-US" b="1" u="sng" dirty="0"/>
              <a:t>Negative Vote:</a:t>
            </a:r>
            <a:br>
              <a:rPr lang="en-US" b="1" u="sng" dirty="0"/>
            </a:br>
            <a:endParaRPr lang="en-US" b="1" u="sng" dirty="0"/>
          </a:p>
          <a:p>
            <a:pPr marL="457200" lvl="1" indent="0">
              <a:buNone/>
            </a:pPr>
            <a:r>
              <a:rPr lang="en-US" dirty="0"/>
              <a:t>(NEG) Negative Vote with comment.  Use this in the situation where the content of the material is non-functional, incomplete or requires correction before final publication.  All Neg votes must be accompanied by comments and be resolved by the Work Group.</a:t>
            </a:r>
            <a:br>
              <a:rPr lang="en-US" dirty="0"/>
            </a:br>
            <a:endParaRPr lang="en-US" b="1" u="sng" dirty="0"/>
          </a:p>
          <a:p>
            <a:pPr marL="0" indent="0">
              <a:buNone/>
            </a:pPr>
            <a:r>
              <a:rPr lang="en-US" b="1" u="sng" dirty="0"/>
              <a:t>Affirmative Votes:</a:t>
            </a:r>
          </a:p>
          <a:p>
            <a:r>
              <a:rPr lang="en-US" dirty="0"/>
              <a:t>(A-A) Affirmative Vote without qualification</a:t>
            </a:r>
          </a:p>
          <a:p>
            <a:r>
              <a:rPr lang="en-US" dirty="0"/>
              <a:t>(A-S) Affirmative Vote with  Suggestion.  Use this if you are including a suggestion (comment) for the WG's consideration; such as additional background information or justification for a particular solution.</a:t>
            </a:r>
          </a:p>
          <a:p>
            <a:r>
              <a:rPr lang="en-US" dirty="0"/>
              <a:t>(A-T) Affirmative Vote with Typo.  Use this if you are (comment) reporting a typographical error.</a:t>
            </a:r>
          </a:p>
          <a:p>
            <a:r>
              <a:rPr lang="en-US" dirty="0"/>
              <a:t>(A-Q) Affirmative Vote with Question.  Use this if you submitted a  question (comment) for consideration by the WG.</a:t>
            </a:r>
          </a:p>
          <a:p>
            <a:r>
              <a:rPr lang="en-US" dirty="0"/>
              <a:t>(A-C) Affirmative Vote with Comment - Use this for a generic Affirmative with a comment other than a suggestion, question, or typo . </a:t>
            </a:r>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8" name="Picture 2" descr="Visit the HL7 website">
            <a:extLst>
              <a:ext uri="{FF2B5EF4-FFF2-40B4-BE49-F238E27FC236}">
                <a16:creationId xmlns:a16="http://schemas.microsoft.com/office/drawing/2014/main" id="{070F8F1B-004D-4896-BBCD-7E5403D54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07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916CA-F7C4-6C4B-9036-CD93095DDA19}"/>
              </a:ext>
            </a:extLst>
          </p:cNvPr>
          <p:cNvSpPr>
            <a:spLocks noGrp="1"/>
          </p:cNvSpPr>
          <p:nvPr>
            <p:ph type="title"/>
          </p:nvPr>
        </p:nvSpPr>
        <p:spPr/>
        <p:txBody>
          <a:bodyPr/>
          <a:lstStyle/>
          <a:p>
            <a:r>
              <a:rPr lang="en-US" sz="4000" b="1" dirty="0">
                <a:latin typeface="Open Sans"/>
              </a:rPr>
              <a:t>Goals for this Tutorial</a:t>
            </a:r>
          </a:p>
        </p:txBody>
      </p:sp>
      <p:sp>
        <p:nvSpPr>
          <p:cNvPr id="3" name="Content Placeholder 2">
            <a:extLst>
              <a:ext uri="{FF2B5EF4-FFF2-40B4-BE49-F238E27FC236}">
                <a16:creationId xmlns:a16="http://schemas.microsoft.com/office/drawing/2014/main" id="{37BA2D57-7C1B-EF4F-8864-82328BEF3B3D}"/>
              </a:ext>
            </a:extLst>
          </p:cNvPr>
          <p:cNvSpPr>
            <a:spLocks noGrp="1"/>
          </p:cNvSpPr>
          <p:nvPr>
            <p:ph idx="1"/>
          </p:nvPr>
        </p:nvSpPr>
        <p:spPr/>
        <p:txBody>
          <a:bodyPr/>
          <a:lstStyle/>
          <a:p>
            <a:r>
              <a:rPr lang="en-US" dirty="0"/>
              <a:t>Understanding what a FHIR Implementation Guide (IG) is</a:t>
            </a:r>
          </a:p>
          <a:p>
            <a:endParaRPr lang="en-US" dirty="0"/>
          </a:p>
          <a:p>
            <a:r>
              <a:rPr lang="en-US" dirty="0"/>
              <a:t>How to review a FHIR IG systematically</a:t>
            </a:r>
          </a:p>
          <a:p>
            <a:endParaRPr lang="en-US" dirty="0"/>
          </a:p>
          <a:p>
            <a:r>
              <a:rPr lang="en-US" dirty="0"/>
              <a:t>How to compare different FHIR </a:t>
            </a:r>
            <a:r>
              <a:rPr lang="en-US" dirty="0" err="1"/>
              <a:t>Igs</a:t>
            </a:r>
            <a:endParaRPr lang="en-US" dirty="0"/>
          </a:p>
          <a:p>
            <a:endParaRPr lang="en-US" dirty="0"/>
          </a:p>
        </p:txBody>
      </p:sp>
      <p:pic>
        <p:nvPicPr>
          <p:cNvPr id="4" name="Picture 3">
            <a:extLst>
              <a:ext uri="{FF2B5EF4-FFF2-40B4-BE49-F238E27FC236}">
                <a16:creationId xmlns:a16="http://schemas.microsoft.com/office/drawing/2014/main" id="{D3CBE06F-C3D6-2940-B9D0-D26D2076547F}"/>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48426" y="5349"/>
            <a:ext cx="1543574" cy="949891"/>
          </a:xfrm>
          <a:prstGeom prst="rect">
            <a:avLst/>
          </a:prstGeom>
        </p:spPr>
      </p:pic>
      <p:pic>
        <p:nvPicPr>
          <p:cNvPr id="6" name="Picture 2" descr="Visit the HL7 website">
            <a:extLst>
              <a:ext uri="{FF2B5EF4-FFF2-40B4-BE49-F238E27FC236}">
                <a16:creationId xmlns:a16="http://schemas.microsoft.com/office/drawing/2014/main" id="{61C09A30-708E-4ECF-AAB1-089409982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169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Issue Sub-category</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768804" y="1628775"/>
            <a:ext cx="10515600" cy="4716374"/>
          </a:xfrm>
        </p:spPr>
        <p:txBody>
          <a:bodyPr>
            <a:normAutofit/>
          </a:bodyPr>
          <a:lstStyle/>
          <a:p>
            <a:pPr marL="0" indent="0">
              <a:buNone/>
            </a:pPr>
            <a:r>
              <a:rPr lang="en-US" b="1" u="sng" dirty="0"/>
              <a:t>Correction: </a:t>
            </a:r>
            <a:r>
              <a:rPr lang="en-US" dirty="0"/>
              <a:t>Indicates that there is believed to be an issue with the specification such that it does not reflect the intent of the author or will not achieve the intended objective without adjustment</a:t>
            </a:r>
          </a:p>
          <a:p>
            <a:pPr marL="0" indent="0">
              <a:buNone/>
            </a:pPr>
            <a:endParaRPr lang="en-US" dirty="0"/>
          </a:p>
          <a:p>
            <a:pPr marL="0" indent="0">
              <a:buNone/>
            </a:pPr>
            <a:r>
              <a:rPr lang="en-US" b="1" u="sng" dirty="0"/>
              <a:t>Clarification: </a:t>
            </a:r>
            <a:r>
              <a:rPr lang="en-US" dirty="0"/>
              <a:t>Indicates that the wording of the specification, as written, is not sufficiently clear as to how conformant implementations should behave</a:t>
            </a:r>
          </a:p>
          <a:p>
            <a:pPr marL="0" indent="0">
              <a:buNone/>
            </a:pPr>
            <a:endParaRPr lang="en-US" b="1" u="sng" dirty="0"/>
          </a:p>
          <a:p>
            <a:pPr marL="0" indent="0">
              <a:buNone/>
            </a:pPr>
            <a:r>
              <a:rPr lang="en-US" b="1" u="sng" dirty="0"/>
              <a:t>Enhancement: </a:t>
            </a:r>
            <a:r>
              <a:rPr lang="en-US" dirty="0"/>
              <a:t>Indicates that an additional feature is desired that is felt to fall within the declared scope of the specification.</a:t>
            </a:r>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DE38C4EB-319C-4A58-8231-57BA06F5C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44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Orientation / Conceptual</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What realm is this IG defined for? </a:t>
            </a:r>
          </a:p>
          <a:p>
            <a:r>
              <a:rPr lang="en-US" dirty="0"/>
              <a:t>What does this IG do? (What kind?)</a:t>
            </a:r>
          </a:p>
          <a:p>
            <a:r>
              <a:rPr lang="en-US" dirty="0"/>
              <a:t>What is the community it represents?</a:t>
            </a:r>
          </a:p>
          <a:p>
            <a:r>
              <a:rPr lang="en-US" dirty="0"/>
              <a:t>What dependencies does it have, and why (and what’s missing)?</a:t>
            </a:r>
          </a:p>
          <a:p>
            <a:endParaRPr lang="en-US" dirty="0"/>
          </a:p>
          <a:p>
            <a:r>
              <a:rPr lang="en-US" dirty="0"/>
              <a:t>What does it do? </a:t>
            </a:r>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8ACBF4DC-CF7D-4E96-A8E2-77660DD9B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176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Orientation / Technical</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Read the note to balloters ([</a:t>
            </a:r>
            <a:r>
              <a:rPr lang="en-US" dirty="0" err="1"/>
              <a:t>vurl</a:t>
            </a:r>
            <a:r>
              <a:rPr lang="en-US" dirty="0"/>
              <a:t>]/index.html)</a:t>
            </a:r>
          </a:p>
          <a:p>
            <a:endParaRPr lang="en-US" dirty="0"/>
          </a:p>
          <a:p>
            <a:r>
              <a:rPr lang="en-US" dirty="0"/>
              <a:t>Check the notes in history ([curl]/history.html)</a:t>
            </a:r>
          </a:p>
          <a:p>
            <a:endParaRPr lang="en-US" dirty="0"/>
          </a:p>
          <a:p>
            <a:r>
              <a:rPr lang="en-US" dirty="0"/>
              <a:t>Check </a:t>
            </a:r>
            <a:r>
              <a:rPr lang="en-US" dirty="0" err="1"/>
              <a:t>qa.html</a:t>
            </a:r>
            <a:r>
              <a:rPr lang="en-US" dirty="0"/>
              <a:t> (e.g. [vurl]/qa.html)</a:t>
            </a:r>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89D0FF67-79A5-4070-AA74-B6E900484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476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Orientation / Approach</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What exchanges are described?</a:t>
            </a:r>
          </a:p>
          <a:p>
            <a:pPr lvl="1"/>
            <a:r>
              <a:rPr lang="en-US" dirty="0"/>
              <a:t>APIs</a:t>
            </a:r>
          </a:p>
          <a:p>
            <a:pPr lvl="1"/>
            <a:r>
              <a:rPr lang="en-US" dirty="0"/>
              <a:t>Documents</a:t>
            </a:r>
          </a:p>
          <a:p>
            <a:pPr lvl="1"/>
            <a:r>
              <a:rPr lang="en-US" dirty="0"/>
              <a:t>Messaging (multiple kinds)</a:t>
            </a:r>
          </a:p>
          <a:p>
            <a:pPr lvl="1"/>
            <a:endParaRPr lang="en-US" dirty="0"/>
          </a:p>
          <a:p>
            <a:r>
              <a:rPr lang="en-US" dirty="0"/>
              <a:t>What kind of content is covered? </a:t>
            </a:r>
          </a:p>
          <a:p>
            <a:pPr lvl="1"/>
            <a:r>
              <a:rPr lang="en-US" dirty="0"/>
              <a:t>Parts of a patient record.. summary | documents | other</a:t>
            </a:r>
          </a:p>
          <a:p>
            <a:pPr lvl="1"/>
            <a:r>
              <a:rPr lang="en-US" dirty="0"/>
              <a:t>Consistent with realm core? </a:t>
            </a:r>
          </a:p>
          <a:p>
            <a:pPr lvl="1"/>
            <a:endParaRPr lang="en-US" dirty="0"/>
          </a:p>
          <a:p>
            <a:r>
              <a:rPr lang="en-US" dirty="0"/>
              <a:t>This is the most important and complex part of the review</a:t>
            </a:r>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89D0FF67-79A5-4070-AA74-B6E900484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710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Review / Perspective</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Producer</a:t>
            </a:r>
          </a:p>
          <a:p>
            <a:pPr lvl="1"/>
            <a:r>
              <a:rPr lang="en-US" dirty="0"/>
              <a:t>Originates the information in the first place</a:t>
            </a:r>
          </a:p>
          <a:p>
            <a:r>
              <a:rPr lang="en-US" dirty="0"/>
              <a:t>Consumer </a:t>
            </a:r>
          </a:p>
          <a:p>
            <a:pPr lvl="1"/>
            <a:r>
              <a:rPr lang="en-US" dirty="0"/>
              <a:t>Does something useful (e.g. some kind of care provision) with the information</a:t>
            </a:r>
          </a:p>
          <a:p>
            <a:r>
              <a:rPr lang="en-US" dirty="0"/>
              <a:t>Repository </a:t>
            </a:r>
          </a:p>
          <a:p>
            <a:pPr lvl="1"/>
            <a:r>
              <a:rPr lang="en-US" dirty="0"/>
              <a:t>Stores / reproduces the information on demand</a:t>
            </a:r>
          </a:p>
          <a:p>
            <a:endParaRPr lang="en-US" dirty="0"/>
          </a:p>
          <a:p>
            <a:r>
              <a:rPr lang="en-US" dirty="0"/>
              <a:t>Not necessarily Server/Client – can mix push/pull/subscribe</a:t>
            </a:r>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89D0FF67-79A5-4070-AA74-B6E900484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325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Review Process</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Top Down (API first)</a:t>
            </a:r>
          </a:p>
          <a:p>
            <a:r>
              <a:rPr lang="en-US" dirty="0"/>
              <a:t>Bottom up (Terminology first)</a:t>
            </a:r>
          </a:p>
          <a:p>
            <a:r>
              <a:rPr lang="en-US" dirty="0"/>
              <a:t>Zen…. (follow one’s nose…)</a:t>
            </a:r>
          </a:p>
          <a:p>
            <a:endParaRPr lang="en-US" dirty="0"/>
          </a:p>
          <a:p>
            <a:r>
              <a:rPr lang="en-US" dirty="0"/>
              <a:t>My worksheet is top down</a:t>
            </a:r>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89D0FF67-79A5-4070-AA74-B6E900484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714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Capability Statement</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What Resources are described</a:t>
            </a:r>
          </a:p>
          <a:p>
            <a:r>
              <a:rPr lang="en-US" dirty="0"/>
              <a:t>For each resource, what interactions are required </a:t>
            </a:r>
          </a:p>
          <a:p>
            <a:r>
              <a:rPr lang="en-US" dirty="0"/>
              <a:t>What search parameters described?</a:t>
            </a:r>
          </a:p>
          <a:p>
            <a:pPr lvl="1"/>
            <a:r>
              <a:rPr lang="en-US" dirty="0"/>
              <a:t>Modifiers, chaining, combinations?</a:t>
            </a:r>
          </a:p>
          <a:p>
            <a:r>
              <a:rPr lang="en-US" dirty="0"/>
              <a:t>Are conformance requirements specified?</a:t>
            </a:r>
            <a:br>
              <a:rPr lang="en-US" dirty="0"/>
            </a:br>
            <a:endParaRPr lang="en-US" dirty="0"/>
          </a:p>
          <a:p>
            <a:endParaRPr lang="en-US" dirty="0"/>
          </a:p>
          <a:p>
            <a:pPr marL="0" indent="0">
              <a:buNone/>
            </a:pPr>
            <a:r>
              <a:rPr lang="en-US" sz="1800" dirty="0"/>
              <a:t>E.g. </a:t>
            </a:r>
            <a:r>
              <a:rPr lang="en-AU" sz="1800" dirty="0">
                <a:hlinkClick r:id="rId2"/>
              </a:rPr>
              <a:t>https://www.hl7.org/fhir/us/core/CapabilityStatement-us-core-server.html#allergyintolerance</a:t>
            </a:r>
            <a:endParaRPr lang="en-US" dirty="0"/>
          </a:p>
          <a:p>
            <a:endParaRPr lang="en-US" dirty="0"/>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3">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89D0FF67-79A5-4070-AA74-B6E900484C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615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Capability Statement &amp; Profiles</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pPr marL="0" indent="0">
              <a:buNone/>
            </a:pPr>
            <a:r>
              <a:rPr lang="en-US" dirty="0"/>
              <a:t>Each Resource API specifies</a:t>
            </a:r>
          </a:p>
          <a:p>
            <a:r>
              <a:rPr lang="en-US" dirty="0"/>
              <a:t>System Profile</a:t>
            </a:r>
          </a:p>
          <a:p>
            <a:pPr lvl="1"/>
            <a:r>
              <a:rPr lang="en-US" dirty="0"/>
              <a:t>A set of rules that applies to all resources of the type</a:t>
            </a:r>
          </a:p>
          <a:p>
            <a:r>
              <a:rPr lang="en-US" dirty="0"/>
              <a:t>Use case specific rules </a:t>
            </a:r>
          </a:p>
          <a:p>
            <a:pPr lvl="1"/>
            <a:r>
              <a:rPr lang="en-US" dirty="0"/>
              <a:t>Apply to some of the resources, used for specified purposes</a:t>
            </a:r>
          </a:p>
          <a:p>
            <a:pPr lvl="1"/>
            <a:r>
              <a:rPr lang="en-US" dirty="0"/>
              <a:t>E.g. Observation – vital signs, lab </a:t>
            </a:r>
            <a:r>
              <a:rPr lang="en-US" dirty="0" err="1"/>
              <a:t>obs</a:t>
            </a:r>
            <a:r>
              <a:rPr lang="en-US" dirty="0"/>
              <a:t>, clinical </a:t>
            </a:r>
            <a:r>
              <a:rPr lang="en-US" dirty="0" err="1"/>
              <a:t>obs</a:t>
            </a:r>
            <a:r>
              <a:rPr lang="en-US" dirty="0"/>
              <a:t> </a:t>
            </a:r>
            <a:br>
              <a:rPr lang="en-US" dirty="0"/>
            </a:br>
            <a:endParaRPr lang="en-US" dirty="0"/>
          </a:p>
          <a:p>
            <a:r>
              <a:rPr lang="en-AU" dirty="0"/>
              <a:t>E.g. US Core: no system profiles….</a:t>
            </a:r>
          </a:p>
          <a:p>
            <a:r>
              <a:rPr lang="en-AU" dirty="0"/>
              <a:t>Another important / complex area</a:t>
            </a:r>
          </a:p>
          <a:p>
            <a:r>
              <a:rPr lang="en-AU" dirty="0"/>
              <a:t>Also, consider </a:t>
            </a:r>
            <a:r>
              <a:rPr lang="en-AU" dirty="0" err="1"/>
              <a:t>ImplementationGuide</a:t>
            </a:r>
            <a:r>
              <a:rPr lang="en-AU" dirty="0"/>
              <a:t> global profiles</a:t>
            </a:r>
            <a:endParaRPr lang="en-US" dirty="0"/>
          </a:p>
          <a:p>
            <a:endParaRPr lang="en-US" dirty="0"/>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89D0FF67-79A5-4070-AA74-B6E900484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847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Profile Review</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pPr marL="0" indent="0">
              <a:buNone/>
            </a:pPr>
            <a:r>
              <a:rPr lang="en-AU" dirty="0"/>
              <a:t>Presentations of Profiles:</a:t>
            </a:r>
          </a:p>
          <a:p>
            <a:r>
              <a:rPr lang="en-AU" dirty="0"/>
              <a:t>Text Summary – human to human</a:t>
            </a:r>
          </a:p>
          <a:p>
            <a:r>
              <a:rPr lang="en-AU" dirty="0"/>
              <a:t>Differential – what this profile says</a:t>
            </a:r>
          </a:p>
          <a:p>
            <a:r>
              <a:rPr lang="en-AU" dirty="0"/>
              <a:t>Snapshot (“Full view”) – what this profile means </a:t>
            </a:r>
          </a:p>
          <a:p>
            <a:r>
              <a:rPr lang="en-AU" dirty="0"/>
              <a:t>Terminology Binding Summary – summary views</a:t>
            </a:r>
          </a:p>
          <a:p>
            <a:r>
              <a:rPr lang="en-AU" dirty="0"/>
              <a:t>Constraint Summary – summary views</a:t>
            </a:r>
          </a:p>
          <a:p>
            <a:r>
              <a:rPr lang="en-AU" dirty="0"/>
              <a:t>Formal Definition</a:t>
            </a:r>
          </a:p>
          <a:p>
            <a:endParaRPr lang="en-AU" dirty="0"/>
          </a:p>
          <a:p>
            <a:r>
              <a:rPr lang="en-AU" dirty="0"/>
              <a:t>Key question: what other related profiles exist?</a:t>
            </a:r>
          </a:p>
          <a:p>
            <a:endParaRPr lang="en-AU"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89D0FF67-79A5-4070-AA74-B6E900484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058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Profile Review - Elements</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pPr marL="0" indent="0">
              <a:buNone/>
            </a:pPr>
            <a:r>
              <a:rPr lang="en-AU" dirty="0"/>
              <a:t>Review:</a:t>
            </a:r>
          </a:p>
          <a:p>
            <a:r>
              <a:rPr lang="en-AU" dirty="0"/>
              <a:t>Definitions + Mappings</a:t>
            </a:r>
          </a:p>
          <a:p>
            <a:r>
              <a:rPr lang="en-AU" dirty="0"/>
              <a:t>Must-support (is the meaning defined?)</a:t>
            </a:r>
          </a:p>
          <a:p>
            <a:r>
              <a:rPr lang="en-AU" dirty="0"/>
              <a:t>Cardinality + constraints</a:t>
            </a:r>
          </a:p>
          <a:p>
            <a:r>
              <a:rPr lang="en-AU" dirty="0"/>
              <a:t>Value Set binding </a:t>
            </a:r>
          </a:p>
          <a:p>
            <a:endParaRPr lang="en-AU" dirty="0"/>
          </a:p>
          <a:p>
            <a:endParaRPr lang="en-AU" dirty="0"/>
          </a:p>
          <a:p>
            <a:r>
              <a:rPr lang="en-AU" dirty="0"/>
              <a:t>Use Excel spreadsheet?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89D0FF67-79A5-4070-AA74-B6E900484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943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5B6C-350C-C347-A80B-9DEF11BF43D4}"/>
              </a:ext>
            </a:extLst>
          </p:cNvPr>
          <p:cNvSpPr>
            <a:spLocks noGrp="1"/>
          </p:cNvSpPr>
          <p:nvPr>
            <p:ph type="title"/>
          </p:nvPr>
        </p:nvSpPr>
        <p:spPr>
          <a:xfrm>
            <a:off x="548833" y="468719"/>
            <a:ext cx="10515600" cy="1325563"/>
          </a:xfrm>
        </p:spPr>
        <p:txBody>
          <a:bodyPr/>
          <a:lstStyle/>
          <a:p>
            <a:r>
              <a:rPr lang="en-US" sz="4000" b="1" dirty="0">
                <a:latin typeface="Open Sans"/>
              </a:rPr>
              <a:t>Goals for this Tutorial</a:t>
            </a:r>
          </a:p>
        </p:txBody>
      </p:sp>
      <p:sp>
        <p:nvSpPr>
          <p:cNvPr id="3" name="Content Placeholder 2">
            <a:extLst>
              <a:ext uri="{FF2B5EF4-FFF2-40B4-BE49-F238E27FC236}">
                <a16:creationId xmlns:a16="http://schemas.microsoft.com/office/drawing/2014/main" id="{62E3358F-74C1-CF49-AB89-176F7D80DDAA}"/>
              </a:ext>
            </a:extLst>
          </p:cNvPr>
          <p:cNvSpPr>
            <a:spLocks noGrp="1"/>
          </p:cNvSpPr>
          <p:nvPr>
            <p:ph idx="1"/>
          </p:nvPr>
        </p:nvSpPr>
        <p:spPr/>
        <p:txBody>
          <a:bodyPr/>
          <a:lstStyle/>
          <a:p>
            <a:r>
              <a:rPr lang="en-US" dirty="0"/>
              <a:t>The principal rate limiting step for our community is the ability to scale ballot review</a:t>
            </a:r>
          </a:p>
          <a:p>
            <a:endParaRPr lang="en-US" dirty="0"/>
          </a:p>
          <a:p>
            <a:r>
              <a:rPr lang="en-US" dirty="0"/>
              <a:t>… because ballot success is formal evidence that we have reached consensus</a:t>
            </a:r>
          </a:p>
          <a:p>
            <a:endParaRPr lang="en-US" dirty="0"/>
          </a:p>
          <a:p>
            <a:r>
              <a:rPr lang="en-US" dirty="0"/>
              <a:t>What about the maturity process?</a:t>
            </a:r>
          </a:p>
        </p:txBody>
      </p:sp>
      <p:pic>
        <p:nvPicPr>
          <p:cNvPr id="4" name="Picture 3">
            <a:extLst>
              <a:ext uri="{FF2B5EF4-FFF2-40B4-BE49-F238E27FC236}">
                <a16:creationId xmlns:a16="http://schemas.microsoft.com/office/drawing/2014/main" id="{D87D6706-0146-ED48-94D1-D8DBAAAE7B87}"/>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48426" y="5349"/>
            <a:ext cx="1543574" cy="949891"/>
          </a:xfrm>
          <a:prstGeom prst="rect">
            <a:avLst/>
          </a:prstGeom>
        </p:spPr>
      </p:pic>
      <p:pic>
        <p:nvPicPr>
          <p:cNvPr id="5" name="Picture 2" descr="Visit the HL7 website">
            <a:extLst>
              <a:ext uri="{FF2B5EF4-FFF2-40B4-BE49-F238E27FC236}">
                <a16:creationId xmlns:a16="http://schemas.microsoft.com/office/drawing/2014/main" id="{1CBFDCBB-02E6-467C-9AC4-34E961E57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030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CC5B-1E32-4264-AAE6-C96330295355}"/>
              </a:ext>
            </a:extLst>
          </p:cNvPr>
          <p:cNvSpPr>
            <a:spLocks noGrp="1"/>
          </p:cNvSpPr>
          <p:nvPr>
            <p:ph type="title"/>
          </p:nvPr>
        </p:nvSpPr>
        <p:spPr/>
        <p:txBody>
          <a:bodyPr/>
          <a:lstStyle/>
          <a:p>
            <a:r>
              <a:rPr lang="en-AU" sz="4000" b="1" dirty="0">
                <a:latin typeface="Open Sans"/>
              </a:rPr>
              <a:t>Profile Review – Special Issues</a:t>
            </a:r>
          </a:p>
        </p:txBody>
      </p:sp>
      <p:sp>
        <p:nvSpPr>
          <p:cNvPr id="3" name="Content Placeholder 2">
            <a:extLst>
              <a:ext uri="{FF2B5EF4-FFF2-40B4-BE49-F238E27FC236}">
                <a16:creationId xmlns:a16="http://schemas.microsoft.com/office/drawing/2014/main" id="{B732AF2A-6A0D-49D8-95DD-7B09967802B9}"/>
              </a:ext>
            </a:extLst>
          </p:cNvPr>
          <p:cNvSpPr>
            <a:spLocks noGrp="1"/>
          </p:cNvSpPr>
          <p:nvPr>
            <p:ph idx="1"/>
          </p:nvPr>
        </p:nvSpPr>
        <p:spPr/>
        <p:txBody>
          <a:bodyPr/>
          <a:lstStyle/>
          <a:p>
            <a:r>
              <a:rPr lang="en-AU" dirty="0"/>
              <a:t>Observation graphs – components or not </a:t>
            </a:r>
          </a:p>
          <a:p>
            <a:r>
              <a:rPr lang="en-AU" dirty="0"/>
              <a:t>Profiles vs Questionnaires | </a:t>
            </a:r>
            <a:r>
              <a:rPr lang="en-AU" dirty="0" err="1"/>
              <a:t>PlanDefinitions</a:t>
            </a:r>
            <a:r>
              <a:rPr lang="en-AU" dirty="0"/>
              <a:t> </a:t>
            </a:r>
          </a:p>
          <a:p>
            <a:r>
              <a:rPr lang="en-AU" dirty="0"/>
              <a:t>Identifier management policies </a:t>
            </a:r>
          </a:p>
          <a:p>
            <a:r>
              <a:rPr lang="en-AU" dirty="0"/>
              <a:t>Terminology Issues – missing / too simplistic / too fragile </a:t>
            </a:r>
          </a:p>
          <a:p>
            <a:r>
              <a:rPr lang="en-AU" dirty="0"/>
              <a:t>Check the use of mandatory </a:t>
            </a:r>
          </a:p>
          <a:p>
            <a:pPr lvl="1"/>
            <a:r>
              <a:rPr lang="en-AU" dirty="0" err="1"/>
              <a:t>Resource.meta.profile</a:t>
            </a:r>
            <a:r>
              <a:rPr lang="en-AU" dirty="0"/>
              <a:t> (as opposed to </a:t>
            </a:r>
            <a:r>
              <a:rPr lang="en-AU" dirty="0" err="1"/>
              <a:t>CapabilityStatement.implements</a:t>
            </a:r>
            <a:r>
              <a:rPr lang="en-AU" dirty="0"/>
              <a:t>)</a:t>
            </a:r>
          </a:p>
          <a:p>
            <a:pPr lvl="1"/>
            <a:r>
              <a:rPr lang="en-AU" dirty="0"/>
              <a:t>Extensions </a:t>
            </a:r>
          </a:p>
          <a:p>
            <a:pPr lvl="1"/>
            <a:r>
              <a:rPr lang="en-AU" dirty="0"/>
              <a:t>Category </a:t>
            </a:r>
          </a:p>
        </p:txBody>
      </p:sp>
      <p:pic>
        <p:nvPicPr>
          <p:cNvPr id="4" name="Picture 3">
            <a:extLst>
              <a:ext uri="{FF2B5EF4-FFF2-40B4-BE49-F238E27FC236}">
                <a16:creationId xmlns:a16="http://schemas.microsoft.com/office/drawing/2014/main" id="{B7CE4BF1-A128-4D15-BD26-44F77FDB08FD}"/>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B977686F-58F7-4A01-9F2E-BDF15ED3C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734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Extension Review</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pPr marL="0" indent="0">
              <a:buNone/>
            </a:pPr>
            <a:r>
              <a:rPr lang="en-AU" dirty="0"/>
              <a:t>Review:</a:t>
            </a:r>
          </a:p>
          <a:p>
            <a:r>
              <a:rPr lang="en-AU" dirty="0"/>
              <a:t>Context</a:t>
            </a:r>
          </a:p>
          <a:p>
            <a:r>
              <a:rPr lang="en-AU" dirty="0"/>
              <a:t>Types / Definitions</a:t>
            </a:r>
          </a:p>
          <a:p>
            <a:r>
              <a:rPr lang="en-AU" dirty="0"/>
              <a:t>Related Extensions: </a:t>
            </a:r>
            <a:r>
              <a:rPr lang="en-AU" dirty="0">
                <a:hlinkClick r:id="rId2"/>
              </a:rPr>
              <a:t>http://clinfhir.com/igAnalysis.html</a:t>
            </a:r>
            <a:endParaRPr lang="en-AU" dirty="0"/>
          </a:p>
          <a:p>
            <a:endParaRPr lang="en-AU" dirty="0"/>
          </a:p>
          <a:p>
            <a:endParaRPr lang="en-AU" dirty="0"/>
          </a:p>
          <a:p>
            <a:endParaRPr lang="en-AU"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3">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89D0FF67-79A5-4070-AA74-B6E900484C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052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Value Sets / Code Systems</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pPr marL="0" indent="0">
              <a:buNone/>
            </a:pPr>
            <a:r>
              <a:rPr lang="en-AU" dirty="0"/>
              <a:t>Review:</a:t>
            </a:r>
          </a:p>
          <a:p>
            <a:r>
              <a:rPr lang="en-AU" dirty="0"/>
              <a:t>Check Copyright (often externally sourced content)</a:t>
            </a:r>
          </a:p>
          <a:p>
            <a:r>
              <a:rPr lang="en-AU" dirty="0"/>
              <a:t>Consider versioning issues carefully</a:t>
            </a:r>
          </a:p>
          <a:p>
            <a:r>
              <a:rPr lang="en-AU" dirty="0"/>
              <a:t>For code systems: was this something that needed to be defined?</a:t>
            </a:r>
          </a:p>
          <a:p>
            <a:r>
              <a:rPr lang="en-AU" dirty="0"/>
              <a:t>Expansion – shown for convenience, but not reviewable artefact</a:t>
            </a:r>
          </a:p>
          <a:p>
            <a:endParaRPr lang="en-AU" dirty="0"/>
          </a:p>
          <a:p>
            <a:endParaRPr lang="en-AU" dirty="0"/>
          </a:p>
          <a:p>
            <a:endParaRPr lang="en-AU" dirty="0"/>
          </a:p>
          <a:p>
            <a:endParaRPr lang="en-AU"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89D0FF67-79A5-4070-AA74-B6E900484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017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Specific Requirements</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numCol="2">
            <a:normAutofit/>
          </a:bodyPr>
          <a:lstStyle/>
          <a:p>
            <a:r>
              <a:rPr lang="en-US" dirty="0"/>
              <a:t>Security </a:t>
            </a:r>
          </a:p>
          <a:p>
            <a:r>
              <a:rPr lang="en-US" dirty="0"/>
              <a:t>Error Handling</a:t>
            </a:r>
          </a:p>
          <a:p>
            <a:r>
              <a:rPr lang="en-US" dirty="0"/>
              <a:t>Audit / Provenance </a:t>
            </a:r>
          </a:p>
          <a:p>
            <a:r>
              <a:rPr lang="en-US" dirty="0"/>
              <a:t>Consent / Privacy</a:t>
            </a:r>
          </a:p>
          <a:p>
            <a:r>
              <a:rPr lang="en-US" dirty="0"/>
              <a:t>Test Cases / Conformance </a:t>
            </a:r>
            <a:br>
              <a:rPr lang="en-US" dirty="0"/>
            </a:br>
            <a:r>
              <a:rPr lang="en-US" dirty="0"/>
              <a:t>testing support</a:t>
            </a:r>
          </a:p>
          <a:p>
            <a:r>
              <a:rPr lang="en-US" dirty="0"/>
              <a:t>Safety </a:t>
            </a:r>
          </a:p>
          <a:p>
            <a:endParaRPr lang="en-US" dirty="0"/>
          </a:p>
          <a:p>
            <a:endParaRPr lang="en-US" dirty="0"/>
          </a:p>
          <a:p>
            <a:r>
              <a:rPr lang="en-US" dirty="0"/>
              <a:t>Are the requirements stated? (anywhere?)</a:t>
            </a:r>
          </a:p>
          <a:p>
            <a:r>
              <a:rPr lang="en-US" dirty="0"/>
              <a:t>Does the solution meet the requirements?</a:t>
            </a:r>
          </a:p>
          <a:p>
            <a:r>
              <a:rPr lang="en-US" dirty="0"/>
              <a:t>Are the requirements correct?</a:t>
            </a:r>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7" name="Picture 2" descr="Visit the HL7 website">
            <a:extLst>
              <a:ext uri="{FF2B5EF4-FFF2-40B4-BE49-F238E27FC236}">
                <a16:creationId xmlns:a16="http://schemas.microsoft.com/office/drawing/2014/main" id="{6D960DA0-602D-4101-AA02-6B04B8CE7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958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Known Safety Issues</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numCol="1">
            <a:normAutofit/>
          </a:bodyPr>
          <a:lstStyle/>
          <a:p>
            <a:r>
              <a:rPr lang="en-US" dirty="0"/>
              <a:t>Matching the correct patient? (Patient Merge!)</a:t>
            </a:r>
          </a:p>
          <a:p>
            <a:endParaRPr lang="en-US" dirty="0"/>
          </a:p>
          <a:p>
            <a:r>
              <a:rPr lang="en-US" dirty="0"/>
              <a:t>Allowing for record synchronization</a:t>
            </a:r>
          </a:p>
          <a:p>
            <a:pPr lvl="1"/>
            <a:r>
              <a:rPr lang="en-US" dirty="0"/>
              <a:t>rules around ids, subscription options</a:t>
            </a:r>
          </a:p>
          <a:p>
            <a:pPr lvl="1"/>
            <a:endParaRPr lang="en-US" dirty="0"/>
          </a:p>
          <a:p>
            <a:r>
              <a:rPr lang="en-US" dirty="0"/>
              <a:t>Expectations around which search options &amp; fixed codes</a:t>
            </a:r>
          </a:p>
          <a:p>
            <a:pPr lvl="1"/>
            <a:r>
              <a:rPr lang="en-US" dirty="0"/>
              <a:t>Problem is if content is missed – better to wrongly find something that wrongly not find it  </a:t>
            </a:r>
          </a:p>
          <a:p>
            <a:endParaRPr lang="en-US" dirty="0"/>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856D6846-869D-4166-9A41-9FCD0731C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6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Using the Validator across IGs</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numCol="1">
            <a:normAutofit/>
          </a:bodyPr>
          <a:lstStyle/>
          <a:p>
            <a:r>
              <a:rPr lang="en-US" dirty="0"/>
              <a:t>[validator] </a:t>
            </a:r>
            <a:br>
              <a:rPr lang="en-US" dirty="0"/>
            </a:br>
            <a:r>
              <a:rPr lang="en-US" dirty="0"/>
              <a:t>C:\temp\*.json http://hl7.org/fhir/us/core/Condition/example</a:t>
            </a:r>
            <a:br>
              <a:rPr lang="en-US" dirty="0"/>
            </a:br>
            <a:r>
              <a:rPr lang="en-US" dirty="0"/>
              <a:t>-version 4.0 </a:t>
            </a:r>
            <a:r>
              <a:rPr lang="en-US" dirty="0">
                <a:solidFill>
                  <a:srgbClr val="C00000"/>
                </a:solidFill>
              </a:rPr>
              <a:t>-scan </a:t>
            </a:r>
            <a:r>
              <a:rPr lang="en-US" dirty="0"/>
              <a:t>-output c:\temp\scan  </a:t>
            </a:r>
            <a:br>
              <a:rPr lang="en-US" dirty="0"/>
            </a:br>
            <a:r>
              <a:rPr lang="en-US" dirty="0"/>
              <a:t>-</a:t>
            </a:r>
            <a:r>
              <a:rPr lang="en-US" dirty="0" err="1"/>
              <a:t>ig</a:t>
            </a:r>
            <a:r>
              <a:rPr lang="en-US" dirty="0"/>
              <a:t> hl7.fhir.uv.ipa -</a:t>
            </a:r>
            <a:r>
              <a:rPr lang="en-US" dirty="0" err="1"/>
              <a:t>ig</a:t>
            </a:r>
            <a:r>
              <a:rPr lang="en-US" dirty="0"/>
              <a:t> hl7.fhir.us.core -</a:t>
            </a:r>
            <a:r>
              <a:rPr lang="en-US" dirty="0" err="1"/>
              <a:t>ig</a:t>
            </a:r>
            <a:r>
              <a:rPr lang="en-US" dirty="0"/>
              <a:t> hl7.fhir.us.qicore#3.2.0</a:t>
            </a:r>
          </a:p>
          <a:p>
            <a:endParaRPr lang="en-US" dirty="0"/>
          </a:p>
          <a:p>
            <a:r>
              <a:rPr lang="en-US" dirty="0"/>
              <a:t>Check output</a:t>
            </a:r>
          </a:p>
          <a:p>
            <a:endParaRPr lang="en-US" dirty="0"/>
          </a:p>
          <a:p>
            <a:r>
              <a:rPr lang="en-US" dirty="0"/>
              <a:t>Use this to run a set of test cases against multiple IGs</a:t>
            </a:r>
          </a:p>
          <a:p>
            <a:endParaRPr lang="en-US" dirty="0"/>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856D6846-869D-4166-9A41-9FCD0731C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566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DA3995-9F15-4147-95DE-405D140DBBEF}"/>
              </a:ext>
            </a:extLst>
          </p:cNvPr>
          <p:cNvSpPr>
            <a:spLocks noGrp="1"/>
          </p:cNvSpPr>
          <p:nvPr>
            <p:ph type="title"/>
          </p:nvPr>
        </p:nvSpPr>
        <p:spPr/>
        <p:txBody>
          <a:bodyPr/>
          <a:lstStyle/>
          <a:p>
            <a:r>
              <a:rPr lang="en-US" dirty="0"/>
              <a:t>Comparing IGs</a:t>
            </a:r>
          </a:p>
        </p:txBody>
      </p:sp>
      <p:sp>
        <p:nvSpPr>
          <p:cNvPr id="5" name="Text Placeholder 4">
            <a:extLst>
              <a:ext uri="{FF2B5EF4-FFF2-40B4-BE49-F238E27FC236}">
                <a16:creationId xmlns:a16="http://schemas.microsoft.com/office/drawing/2014/main" id="{DCB9923B-7820-2B4B-9507-AE559803B79A}"/>
              </a:ext>
            </a:extLst>
          </p:cNvPr>
          <p:cNvSpPr>
            <a:spLocks noGrp="1"/>
          </p:cNvSpPr>
          <p:nvPr>
            <p:ph type="body" idx="1"/>
          </p:nvPr>
        </p:nvSpPr>
        <p:spPr/>
        <p:txBody>
          <a:bodyPr/>
          <a:lstStyle/>
          <a:p>
            <a:endParaRPr lang="en-US"/>
          </a:p>
        </p:txBody>
      </p:sp>
      <p:pic>
        <p:nvPicPr>
          <p:cNvPr id="6" name="Picture 5">
            <a:extLst>
              <a:ext uri="{FF2B5EF4-FFF2-40B4-BE49-F238E27FC236}">
                <a16:creationId xmlns:a16="http://schemas.microsoft.com/office/drawing/2014/main" id="{E732044A-6C43-1744-9967-D1491E688E6B}"/>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7" name="Picture 2" descr="Visit the HL7 website">
            <a:extLst>
              <a:ext uri="{FF2B5EF4-FFF2-40B4-BE49-F238E27FC236}">
                <a16:creationId xmlns:a16="http://schemas.microsoft.com/office/drawing/2014/main" id="{99D2896F-CB74-4B86-A75D-6D0B64811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951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Common Issue</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Common feedback: everyone is concerned about profusion of profiles and implementation guides</a:t>
            </a:r>
          </a:p>
          <a:p>
            <a:endParaRPr lang="en-US" dirty="0"/>
          </a:p>
          <a:p>
            <a:r>
              <a:rPr lang="en-US" dirty="0"/>
              <a:t>What are the sources of this? </a:t>
            </a:r>
          </a:p>
          <a:p>
            <a:pPr lvl="1"/>
            <a:r>
              <a:rPr lang="en-US" dirty="0" err="1"/>
              <a:t>Wishel’s</a:t>
            </a:r>
            <a:r>
              <a:rPr lang="en-US" dirty="0"/>
              <a:t> rule: Change the consensus group, change the consensus </a:t>
            </a:r>
          </a:p>
          <a:p>
            <a:pPr lvl="1"/>
            <a:r>
              <a:rPr lang="en-US" dirty="0"/>
              <a:t>Different communities have different (overlapping) requirements </a:t>
            </a:r>
          </a:p>
          <a:p>
            <a:pPr lvl="1"/>
            <a:r>
              <a:rPr lang="en-US" dirty="0"/>
              <a:t>Different communities have different heritages around architecture, design choices, balance between </a:t>
            </a:r>
            <a:r>
              <a:rPr lang="en-US" dirty="0" err="1"/>
              <a:t>lean+freedom</a:t>
            </a:r>
            <a:r>
              <a:rPr lang="en-US" dirty="0"/>
              <a:t> | </a:t>
            </a:r>
            <a:r>
              <a:rPr lang="en-US" dirty="0" err="1"/>
              <a:t>heavy+controlled</a:t>
            </a:r>
            <a:r>
              <a:rPr lang="en-US" dirty="0"/>
              <a:t> </a:t>
            </a:r>
          </a:p>
          <a:p>
            <a:pPr lvl="1"/>
            <a:r>
              <a:rPr lang="en-US" dirty="0"/>
              <a:t>Different life cycles and time frames </a:t>
            </a:r>
          </a:p>
          <a:p>
            <a:pPr lvl="1"/>
            <a:r>
              <a:rPr lang="en-US" dirty="0"/>
              <a:t>Different commercial motivations </a:t>
            </a:r>
          </a:p>
          <a:p>
            <a:pPr lvl="1"/>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1AD16737-2F98-4876-8AD8-D2D9528B0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238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FHIR Community Process </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AU" dirty="0">
                <a:hlinkClick r:id="rId2"/>
              </a:rPr>
              <a:t>https://wiki.hl7.org/index.php?title=FHIR_Community_Process</a:t>
            </a:r>
            <a:endParaRPr lang="en-US" dirty="0"/>
          </a:p>
          <a:p>
            <a:endParaRPr lang="en-US" dirty="0"/>
          </a:p>
          <a:p>
            <a:r>
              <a:rPr lang="en-US" dirty="0"/>
              <a:t>A common process where different communities collaborate to work together so that:</a:t>
            </a:r>
          </a:p>
          <a:p>
            <a:pPr lvl="1"/>
            <a:r>
              <a:rPr lang="en-US" dirty="0"/>
              <a:t>Projects are announced to each other </a:t>
            </a:r>
          </a:p>
          <a:p>
            <a:pPr lvl="1"/>
            <a:r>
              <a:rPr lang="en-US" dirty="0"/>
              <a:t>Overlaps &amp; collaborations are documented in public</a:t>
            </a:r>
          </a:p>
          <a:p>
            <a:pPr lvl="1"/>
            <a:r>
              <a:rPr lang="en-US" dirty="0"/>
              <a:t>Projects have clearly document transparency / process / license </a:t>
            </a:r>
          </a:p>
          <a:p>
            <a:pPr lvl="1"/>
            <a:r>
              <a:rPr lang="en-US" dirty="0"/>
              <a:t>A community of interest</a:t>
            </a:r>
          </a:p>
          <a:p>
            <a:pPr lvl="1"/>
            <a:endParaRPr lang="en-US" dirty="0"/>
          </a:p>
          <a:p>
            <a:r>
              <a:rPr lang="en-US" dirty="0"/>
              <a:t>Goal: </a:t>
            </a:r>
            <a:r>
              <a:rPr lang="en-US" dirty="0" err="1"/>
              <a:t>Minimise</a:t>
            </a:r>
            <a:r>
              <a:rPr lang="en-US" dirty="0"/>
              <a:t> conflict</a:t>
            </a:r>
          </a:p>
          <a:p>
            <a:pPr lvl="1"/>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3">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1AD16737-2F98-4876-8AD8-D2D9528B07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954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FHIR Accelerators</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AU" dirty="0"/>
              <a:t>Commercial agreement between HL7 and other organization to provide support for publishing FHIR Implementation Guides</a:t>
            </a:r>
          </a:p>
          <a:p>
            <a:endParaRPr lang="en-AU" dirty="0"/>
          </a:p>
          <a:p>
            <a:r>
              <a:rPr lang="en-US" dirty="0"/>
              <a:t>“Standards as a Service”</a:t>
            </a:r>
          </a:p>
          <a:p>
            <a:endParaRPr lang="en-US" dirty="0"/>
          </a:p>
          <a:p>
            <a:r>
              <a:rPr lang="en-US" dirty="0"/>
              <a:t>Builds on top of FHIR Community Process</a:t>
            </a:r>
          </a:p>
          <a:p>
            <a:pPr lvl="1"/>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1AD16737-2F98-4876-8AD8-D2D9528B0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28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1A437C-CAA8-184C-933A-742B529C226C}"/>
              </a:ext>
            </a:extLst>
          </p:cNvPr>
          <p:cNvSpPr>
            <a:spLocks noGrp="1"/>
          </p:cNvSpPr>
          <p:nvPr>
            <p:ph type="title"/>
          </p:nvPr>
        </p:nvSpPr>
        <p:spPr/>
        <p:txBody>
          <a:bodyPr/>
          <a:lstStyle/>
          <a:p>
            <a:r>
              <a:rPr lang="en-US" dirty="0"/>
              <a:t>General principles for IGs</a:t>
            </a:r>
          </a:p>
        </p:txBody>
      </p:sp>
      <p:sp>
        <p:nvSpPr>
          <p:cNvPr id="5" name="Text Placeholder 4">
            <a:extLst>
              <a:ext uri="{FF2B5EF4-FFF2-40B4-BE49-F238E27FC236}">
                <a16:creationId xmlns:a16="http://schemas.microsoft.com/office/drawing/2014/main" id="{709B5B9C-7998-724B-A9FD-F350EF26A76B}"/>
              </a:ext>
            </a:extLst>
          </p:cNvPr>
          <p:cNvSpPr>
            <a:spLocks noGrp="1"/>
          </p:cNvSpPr>
          <p:nvPr>
            <p:ph type="body" idx="1"/>
          </p:nvPr>
        </p:nvSpPr>
        <p:spPr/>
        <p:txBody>
          <a:bodyPr/>
          <a:lstStyle/>
          <a:p>
            <a:endParaRPr lang="en-US"/>
          </a:p>
        </p:txBody>
      </p:sp>
      <p:pic>
        <p:nvPicPr>
          <p:cNvPr id="6" name="Picture 5">
            <a:extLst>
              <a:ext uri="{FF2B5EF4-FFF2-40B4-BE49-F238E27FC236}">
                <a16:creationId xmlns:a16="http://schemas.microsoft.com/office/drawing/2014/main" id="{9D90C2E3-524A-FA46-B7B3-97B2FD6007B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48426" y="0"/>
            <a:ext cx="1543574" cy="949891"/>
          </a:xfrm>
          <a:prstGeom prst="rect">
            <a:avLst/>
          </a:prstGeom>
        </p:spPr>
      </p:pic>
      <p:pic>
        <p:nvPicPr>
          <p:cNvPr id="7" name="Picture 2" descr="Visit the HL7 website">
            <a:extLst>
              <a:ext uri="{FF2B5EF4-FFF2-40B4-BE49-F238E27FC236}">
                <a16:creationId xmlns:a16="http://schemas.microsoft.com/office/drawing/2014/main" id="{E34CBEDA-55F2-43C6-8E21-D81E9ECF0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8709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Community Consistency</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AU" dirty="0"/>
              <a:t>Any collaboration between (sub-)communities depends on knowing how different IGs relate: “Are they consistent”?</a:t>
            </a:r>
            <a:endParaRPr lang="en-US" dirty="0"/>
          </a:p>
          <a:p>
            <a:pPr lvl="1"/>
            <a:endParaRPr lang="en-US" dirty="0"/>
          </a:p>
          <a:p>
            <a:r>
              <a:rPr lang="en-US" dirty="0"/>
              <a:t>Consistency has a very flexible meaning:</a:t>
            </a:r>
          </a:p>
          <a:p>
            <a:pPr lvl="1"/>
            <a:r>
              <a:rPr lang="en-US" dirty="0"/>
              <a:t>Can I write a single API that meets both definitions? </a:t>
            </a:r>
          </a:p>
          <a:p>
            <a:pPr lvl="1"/>
            <a:r>
              <a:rPr lang="en-US" dirty="0"/>
              <a:t>When the same information surfaces in API 1 and Document 1, is the underlying content consistent? </a:t>
            </a:r>
          </a:p>
          <a:p>
            <a:pPr lvl="1"/>
            <a:r>
              <a:rPr lang="en-US" dirty="0"/>
              <a:t>If I get information from different sources, can I do what I need to do (whatever that is)</a:t>
            </a:r>
          </a:p>
          <a:p>
            <a:pPr lvl="1"/>
            <a:r>
              <a:rPr lang="en-US" dirty="0"/>
              <a:t>Do they use the same codes, security/authorization models, </a:t>
            </a:r>
            <a:r>
              <a:rPr lang="en-US" dirty="0" err="1"/>
              <a:t>etc</a:t>
            </a:r>
            <a:r>
              <a:rPr lang="en-US" dirty="0"/>
              <a:t>…</a:t>
            </a:r>
          </a:p>
          <a:p>
            <a:pPr lvl="1"/>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1AD16737-2F98-4876-8AD8-D2D9528B0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645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Profile Consistency</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AU" dirty="0"/>
              <a:t>There’s (mostly) no single answer to whether profiles are compatible</a:t>
            </a:r>
          </a:p>
          <a:p>
            <a:r>
              <a:rPr lang="en-AU" dirty="0"/>
              <a:t>Instead, we generate the intersection and union of two profiles:</a:t>
            </a:r>
          </a:p>
          <a:p>
            <a:r>
              <a:rPr lang="en-AU" dirty="0"/>
              <a:t>Intersection</a:t>
            </a:r>
          </a:p>
          <a:p>
            <a:pPr lvl="1"/>
            <a:r>
              <a:rPr lang="en-AU" dirty="0"/>
              <a:t>The set of resources that conform to both profiles </a:t>
            </a:r>
          </a:p>
          <a:p>
            <a:pPr lvl="1"/>
            <a:r>
              <a:rPr lang="en-AU" dirty="0"/>
              <a:t>For if you’re a producer of content that has to conform to both resources</a:t>
            </a:r>
          </a:p>
          <a:p>
            <a:pPr lvl="1"/>
            <a:r>
              <a:rPr lang="en-AU" dirty="0"/>
              <a:t>If the set of valid instances is empty, the profiles are definitely not compatible</a:t>
            </a:r>
          </a:p>
          <a:p>
            <a:r>
              <a:rPr lang="en-AU" dirty="0"/>
              <a:t>Union</a:t>
            </a:r>
          </a:p>
          <a:p>
            <a:pPr lvl="1"/>
            <a:r>
              <a:rPr lang="en-AU" dirty="0"/>
              <a:t>The set of resources that conform to either profile</a:t>
            </a:r>
          </a:p>
          <a:p>
            <a:pPr lvl="1"/>
            <a:r>
              <a:rPr lang="en-AU" dirty="0"/>
              <a:t>What you have to deal with if you’re a consumer</a:t>
            </a:r>
          </a:p>
          <a:p>
            <a:pPr lvl="1"/>
            <a:endParaRPr lang="en-AU"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1AD16737-2F98-4876-8AD8-D2D9528B0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2612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Capability Statement Consistency</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AU" dirty="0"/>
              <a:t>Same…</a:t>
            </a:r>
          </a:p>
          <a:p>
            <a:r>
              <a:rPr lang="en-AU" dirty="0"/>
              <a:t>Intersection</a:t>
            </a:r>
          </a:p>
          <a:p>
            <a:pPr lvl="1"/>
            <a:r>
              <a:rPr lang="en-AU" dirty="0"/>
              <a:t>The set of operations necessary to conform to both statements</a:t>
            </a:r>
          </a:p>
          <a:p>
            <a:pPr lvl="1"/>
            <a:r>
              <a:rPr lang="en-AU" dirty="0"/>
              <a:t>What you can use if you’re a client</a:t>
            </a:r>
          </a:p>
          <a:p>
            <a:pPr lvl="1"/>
            <a:endParaRPr lang="en-AU" dirty="0"/>
          </a:p>
          <a:p>
            <a:r>
              <a:rPr lang="en-AU" dirty="0"/>
              <a:t>Union</a:t>
            </a:r>
          </a:p>
          <a:p>
            <a:pPr lvl="1"/>
            <a:r>
              <a:rPr lang="en-AU" dirty="0"/>
              <a:t>The set of operations necessary to conform to both statements</a:t>
            </a:r>
          </a:p>
          <a:p>
            <a:pPr lvl="1"/>
            <a:r>
              <a:rPr lang="en-AU" dirty="0"/>
              <a:t>What you have to do if you’re a server</a:t>
            </a:r>
          </a:p>
          <a:p>
            <a:pPr lvl="1"/>
            <a:endParaRPr lang="en-AU"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1AD16737-2F98-4876-8AD8-D2D9528B0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2222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Example: Argonaut vs IPS</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Michele </a:t>
            </a:r>
            <a:r>
              <a:rPr lang="en-US" dirty="0" err="1"/>
              <a:t>Mottini</a:t>
            </a:r>
            <a:r>
              <a:rPr lang="en-US" dirty="0"/>
              <a:t> compared IPS &amp; Argonaut….</a:t>
            </a:r>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1AD16737-2F98-4876-8AD8-D2D9528B0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275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Example: IPA vs US-Core</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[validator] </a:t>
            </a:r>
            <a:br>
              <a:rPr lang="en-US" dirty="0"/>
            </a:br>
            <a:r>
              <a:rPr lang="en-US" dirty="0"/>
              <a:t>-version 4.0 -compare -</a:t>
            </a:r>
            <a:r>
              <a:rPr lang="en-US" dirty="0" err="1"/>
              <a:t>dest</a:t>
            </a:r>
            <a:r>
              <a:rPr lang="en-US" dirty="0"/>
              <a:t> c:\temp\compare </a:t>
            </a:r>
            <a:br>
              <a:rPr lang="en-US" dirty="0"/>
            </a:br>
            <a:r>
              <a:rPr lang="en-US" dirty="0"/>
              <a:t>-left http://hl7.org/fhir/uv/ipa/CapabilityStatement/ipa-server </a:t>
            </a:r>
            <a:br>
              <a:rPr lang="en-US" dirty="0"/>
            </a:br>
            <a:r>
              <a:rPr lang="en-US" dirty="0"/>
              <a:t>-</a:t>
            </a:r>
            <a:r>
              <a:rPr lang="en-US" dirty="0" err="1"/>
              <a:t>leftName</a:t>
            </a:r>
            <a:r>
              <a:rPr lang="en-US" dirty="0"/>
              <a:t> IPA</a:t>
            </a:r>
            <a:br>
              <a:rPr lang="en-US" dirty="0"/>
            </a:br>
            <a:r>
              <a:rPr lang="en-US" dirty="0"/>
              <a:t>-right http://hl7.org/fhir/us/core/CapabilityStatement/us-core-server </a:t>
            </a:r>
            <a:br>
              <a:rPr lang="en-US" dirty="0"/>
            </a:br>
            <a:r>
              <a:rPr lang="en-US" dirty="0"/>
              <a:t>-</a:t>
            </a:r>
            <a:r>
              <a:rPr lang="en-US" dirty="0" err="1"/>
              <a:t>rightName</a:t>
            </a:r>
            <a:r>
              <a:rPr lang="en-US" dirty="0"/>
              <a:t> </a:t>
            </a:r>
            <a:r>
              <a:rPr lang="en-US" dirty="0" err="1"/>
              <a:t>USCore</a:t>
            </a:r>
            <a:r>
              <a:rPr lang="en-US" dirty="0"/>
              <a:t> </a:t>
            </a:r>
            <a:br>
              <a:rPr lang="en-US" dirty="0"/>
            </a:br>
            <a:r>
              <a:rPr lang="en-US" dirty="0"/>
              <a:t>-</a:t>
            </a:r>
            <a:r>
              <a:rPr lang="en-US" dirty="0" err="1"/>
              <a:t>ig</a:t>
            </a:r>
            <a:r>
              <a:rPr lang="en-US" dirty="0"/>
              <a:t> hl7.fhir.uv.ipa#current </a:t>
            </a:r>
            <a:br>
              <a:rPr lang="en-US" dirty="0"/>
            </a:br>
            <a:r>
              <a:rPr lang="en-US" dirty="0"/>
              <a:t>-</a:t>
            </a:r>
            <a:r>
              <a:rPr lang="en-US" dirty="0" err="1"/>
              <a:t>ig</a:t>
            </a:r>
            <a:r>
              <a:rPr lang="en-US" dirty="0"/>
              <a:t> hl7.fhir.us.core</a:t>
            </a:r>
          </a:p>
          <a:p>
            <a:endParaRPr lang="en-US" dirty="0"/>
          </a:p>
          <a:p>
            <a:r>
              <a:rPr lang="en-US" dirty="0"/>
              <a:t>Check output</a:t>
            </a:r>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1AD16737-2F98-4876-8AD8-D2D9528B0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0560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Example: IPA vs US-Core</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[validator] </a:t>
            </a:r>
            <a:br>
              <a:rPr lang="en-US" dirty="0"/>
            </a:br>
            <a:r>
              <a:rPr lang="en-US" dirty="0"/>
              <a:t>-version 4.0 -compare -</a:t>
            </a:r>
            <a:r>
              <a:rPr lang="en-US" dirty="0" err="1"/>
              <a:t>dest</a:t>
            </a:r>
            <a:r>
              <a:rPr lang="en-US" dirty="0"/>
              <a:t> c:\temp\compare </a:t>
            </a:r>
            <a:br>
              <a:rPr lang="en-US" dirty="0"/>
            </a:br>
            <a:r>
              <a:rPr lang="en-US" dirty="0"/>
              <a:t>-left http://hl7.org/fhir/uv/ipa/CapabilityStatement/ipa-server </a:t>
            </a:r>
            <a:br>
              <a:rPr lang="en-US" dirty="0"/>
            </a:br>
            <a:r>
              <a:rPr lang="en-US" dirty="0"/>
              <a:t>-</a:t>
            </a:r>
            <a:r>
              <a:rPr lang="en-US" dirty="0" err="1"/>
              <a:t>leftName</a:t>
            </a:r>
            <a:r>
              <a:rPr lang="en-US" dirty="0"/>
              <a:t> IPA</a:t>
            </a:r>
            <a:br>
              <a:rPr lang="en-US" dirty="0"/>
            </a:br>
            <a:r>
              <a:rPr lang="en-US" dirty="0"/>
              <a:t>-right http://hl7.org/fhir/us/core/CapabilityStatement/us-core-server </a:t>
            </a:r>
            <a:br>
              <a:rPr lang="en-US" dirty="0"/>
            </a:br>
            <a:r>
              <a:rPr lang="en-US" dirty="0"/>
              <a:t>-</a:t>
            </a:r>
            <a:r>
              <a:rPr lang="en-US" dirty="0" err="1"/>
              <a:t>rightName</a:t>
            </a:r>
            <a:r>
              <a:rPr lang="en-US" dirty="0"/>
              <a:t> </a:t>
            </a:r>
            <a:r>
              <a:rPr lang="en-US" dirty="0" err="1"/>
              <a:t>USCore</a:t>
            </a:r>
            <a:r>
              <a:rPr lang="en-US" dirty="0"/>
              <a:t> </a:t>
            </a:r>
            <a:br>
              <a:rPr lang="en-US" dirty="0"/>
            </a:br>
            <a:r>
              <a:rPr lang="en-US" dirty="0"/>
              <a:t>-</a:t>
            </a:r>
            <a:r>
              <a:rPr lang="en-US" dirty="0" err="1"/>
              <a:t>ig</a:t>
            </a:r>
            <a:r>
              <a:rPr lang="en-US" dirty="0"/>
              <a:t> hl7.fhir.uv.ipa#current </a:t>
            </a:r>
            <a:br>
              <a:rPr lang="en-US" dirty="0"/>
            </a:br>
            <a:r>
              <a:rPr lang="en-US" dirty="0"/>
              <a:t>-</a:t>
            </a:r>
            <a:r>
              <a:rPr lang="en-US" dirty="0" err="1"/>
              <a:t>ig</a:t>
            </a:r>
            <a:r>
              <a:rPr lang="en-US" dirty="0"/>
              <a:t> hl7.fhir.us.core</a:t>
            </a:r>
          </a:p>
          <a:p>
            <a:endParaRPr lang="en-US" dirty="0"/>
          </a:p>
          <a:p>
            <a:r>
              <a:rPr lang="en-US" dirty="0"/>
              <a:t>Check output</a:t>
            </a:r>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1AD16737-2F98-4876-8AD8-D2D9528B0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90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E1969BBF-F2C5-6245-911B-7C00EB040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3733" y="3659373"/>
            <a:ext cx="2346752" cy="2299817"/>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FDCA50CA-D5D5-7B4D-BEDE-1DDB0B51117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b="1" dirty="0">
                <a:latin typeface="Open Sans"/>
              </a:rPr>
              <a:t>Three Legs of the Process</a:t>
            </a:r>
          </a:p>
        </p:txBody>
      </p:sp>
      <p:sp>
        <p:nvSpPr>
          <p:cNvPr id="11" name="Content Placeholder 2">
            <a:extLst>
              <a:ext uri="{FF2B5EF4-FFF2-40B4-BE49-F238E27FC236}">
                <a16:creationId xmlns:a16="http://schemas.microsoft.com/office/drawing/2014/main" id="{DB6265FD-0663-8749-AC7E-92A03ADA2E9C}"/>
              </a:ext>
            </a:extLst>
          </p:cNvPr>
          <p:cNvSpPr txBox="1">
            <a:spLocks/>
          </p:cNvSpPr>
          <p:nvPr/>
        </p:nvSpPr>
        <p:spPr>
          <a:xfrm>
            <a:off x="838200" y="1825625"/>
            <a:ext cx="105156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Base Standard</a:t>
            </a:r>
          </a:p>
          <a:p>
            <a:pPr lvl="1"/>
            <a:r>
              <a:rPr lang="en-US"/>
              <a:t>Establish Capabilities</a:t>
            </a:r>
          </a:p>
          <a:p>
            <a:pPr lvl="1"/>
            <a:r>
              <a:rPr lang="en-US"/>
              <a:t>Common Engineering</a:t>
            </a:r>
          </a:p>
          <a:p>
            <a:pPr lvl="1"/>
            <a:r>
              <a:rPr lang="en-US"/>
              <a:t>V2, FHIR, DICOM, LOINC, SNOMED, XDS? </a:t>
            </a:r>
          </a:p>
          <a:p>
            <a:r>
              <a:rPr lang="en-US"/>
              <a:t>Profiling for Communities</a:t>
            </a:r>
          </a:p>
          <a:p>
            <a:pPr lvl="1"/>
            <a:r>
              <a:rPr lang="en-US"/>
              <a:t>Common Use Cases, Smaller communities (Wishel Rule)</a:t>
            </a:r>
          </a:p>
          <a:p>
            <a:pPr lvl="1"/>
            <a:r>
              <a:rPr lang="en-US"/>
              <a:t>Adapt / Combine </a:t>
            </a:r>
          </a:p>
          <a:p>
            <a:pPr lvl="1"/>
            <a:r>
              <a:rPr lang="en-US"/>
              <a:t>IHE, Argonaut / Da Vinci, ADHA / IT-14</a:t>
            </a:r>
          </a:p>
          <a:p>
            <a:r>
              <a:rPr lang="en-US"/>
              <a:t>Driving Solutions into the Market</a:t>
            </a:r>
          </a:p>
          <a:p>
            <a:pPr lvl="1"/>
            <a:r>
              <a:rPr lang="en-US"/>
              <a:t>Regulation, Incentive Payments – ONC, ADHA, etc</a:t>
            </a:r>
          </a:p>
          <a:p>
            <a:pPr lvl="1"/>
            <a:r>
              <a:rPr lang="en-US"/>
              <a:t>Trade Associations - HIMSS / HISA, </a:t>
            </a:r>
            <a:endParaRPr lang="en-US" dirty="0"/>
          </a:p>
        </p:txBody>
      </p:sp>
      <p:pic>
        <p:nvPicPr>
          <p:cNvPr id="12" name="Picture 11">
            <a:extLst>
              <a:ext uri="{FF2B5EF4-FFF2-40B4-BE49-F238E27FC236}">
                <a16:creationId xmlns:a16="http://schemas.microsoft.com/office/drawing/2014/main" id="{19C8E0F4-504B-C64B-935F-BBA96BBAC5CF}"/>
              </a:ext>
            </a:extLst>
          </p:cNvPr>
          <p:cNvPicPr>
            <a:picLocks noChangeAspect="1"/>
          </p:cNvPicPr>
          <p:nvPr/>
        </p:nvPicPr>
        <p:blipFill rotWithShape="1">
          <a:blip r:embed="rId3">
            <a:extLst>
              <a:ext uri="{28A0092B-C50C-407E-A947-70E740481C1C}">
                <a14:useLocalDpi xmlns:a14="http://schemas.microsoft.com/office/drawing/2010/main" val="0"/>
              </a:ext>
            </a:extLst>
          </a:blip>
          <a:srcRect l="27071" t="19101" r="26890" b="29814"/>
          <a:stretch/>
        </p:blipFill>
        <p:spPr>
          <a:xfrm>
            <a:off x="10648426" y="5349"/>
            <a:ext cx="1543574" cy="949891"/>
          </a:xfrm>
          <a:prstGeom prst="rect">
            <a:avLst/>
          </a:prstGeom>
        </p:spPr>
      </p:pic>
      <p:pic>
        <p:nvPicPr>
          <p:cNvPr id="6" name="Picture 2" descr="Visit the HL7 website">
            <a:extLst>
              <a:ext uri="{FF2B5EF4-FFF2-40B4-BE49-F238E27FC236}">
                <a16:creationId xmlns:a16="http://schemas.microsoft.com/office/drawing/2014/main" id="{337BF7B4-5075-498A-95A0-2C15C05560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83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What is a good FHIR IG?</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p:txBody>
          <a:bodyPr/>
          <a:lstStyle/>
          <a:p>
            <a:r>
              <a:rPr lang="en-US" dirty="0"/>
              <a:t>Represents the consensus of it’s community well</a:t>
            </a:r>
          </a:p>
          <a:p>
            <a:r>
              <a:rPr lang="en-US" dirty="0"/>
              <a:t>Good quality internally - consistent, correct, efficient</a:t>
            </a:r>
          </a:p>
          <a:p>
            <a:r>
              <a:rPr lang="en-US" dirty="0"/>
              <a:t>Clearly describes what you have to do to ‘get it right’</a:t>
            </a:r>
          </a:p>
          <a:p>
            <a:r>
              <a:rPr lang="en-US" dirty="0"/>
              <a:t>Provides good documentation to support implementers </a:t>
            </a:r>
          </a:p>
          <a:p>
            <a:pPr lvl="1"/>
            <a:r>
              <a:rPr lang="en-US" dirty="0"/>
              <a:t>A problem of many perspectives</a:t>
            </a:r>
          </a:p>
          <a:p>
            <a:r>
              <a:rPr lang="en-US" dirty="0"/>
              <a:t>Consistent with other implementation guides</a:t>
            </a:r>
          </a:p>
          <a:p>
            <a:r>
              <a:rPr lang="en-US" dirty="0"/>
              <a:t>Clearly describes how to interact with the community </a:t>
            </a:r>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48426" y="5349"/>
            <a:ext cx="1543574" cy="949891"/>
          </a:xfrm>
          <a:prstGeom prst="rect">
            <a:avLst/>
          </a:prstGeom>
        </p:spPr>
      </p:pic>
      <p:pic>
        <p:nvPicPr>
          <p:cNvPr id="5" name="Picture 2" descr="Visit the HL7 website">
            <a:extLst>
              <a:ext uri="{FF2B5EF4-FFF2-40B4-BE49-F238E27FC236}">
                <a16:creationId xmlns:a16="http://schemas.microsoft.com/office/drawing/2014/main" id="{1FA411F8-948B-4122-A1DF-D35F882ED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48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6DB8-375D-DA42-9DC2-892D8893F863}"/>
              </a:ext>
            </a:extLst>
          </p:cNvPr>
          <p:cNvSpPr>
            <a:spLocks noGrp="1"/>
          </p:cNvSpPr>
          <p:nvPr>
            <p:ph type="title"/>
          </p:nvPr>
        </p:nvSpPr>
        <p:spPr/>
        <p:txBody>
          <a:bodyPr/>
          <a:lstStyle/>
          <a:p>
            <a:r>
              <a:rPr lang="en-US" sz="4000" b="1" dirty="0">
                <a:latin typeface="Open Sans"/>
              </a:rPr>
              <a:t>Purpose of an IG</a:t>
            </a:r>
          </a:p>
        </p:txBody>
      </p:sp>
      <p:sp>
        <p:nvSpPr>
          <p:cNvPr id="3" name="Content Placeholder 2">
            <a:extLst>
              <a:ext uri="{FF2B5EF4-FFF2-40B4-BE49-F238E27FC236}">
                <a16:creationId xmlns:a16="http://schemas.microsoft.com/office/drawing/2014/main" id="{0A1D5015-4EEA-AC4B-BE3B-98D1B05C723C}"/>
              </a:ext>
            </a:extLst>
          </p:cNvPr>
          <p:cNvSpPr>
            <a:spLocks noGrp="1"/>
          </p:cNvSpPr>
          <p:nvPr>
            <p:ph idx="1"/>
          </p:nvPr>
        </p:nvSpPr>
        <p:spPr/>
        <p:txBody>
          <a:bodyPr/>
          <a:lstStyle/>
          <a:p>
            <a:r>
              <a:rPr lang="en-US" dirty="0"/>
              <a:t>Base National Implementation Guide </a:t>
            </a:r>
          </a:p>
          <a:p>
            <a:pPr lvl="1"/>
            <a:r>
              <a:rPr lang="en-US" dirty="0"/>
              <a:t>Jurisdictional Code systems, identifiers, extensions, </a:t>
            </a:r>
            <a:r>
              <a:rPr lang="en-US" dirty="0" err="1"/>
              <a:t>etc</a:t>
            </a:r>
            <a:endParaRPr lang="en-US" dirty="0"/>
          </a:p>
          <a:p>
            <a:r>
              <a:rPr lang="en-US" dirty="0"/>
              <a:t>Domain of knowledge IG</a:t>
            </a:r>
          </a:p>
          <a:p>
            <a:pPr lvl="1"/>
            <a:r>
              <a:rPr lang="en-US" dirty="0"/>
              <a:t>How to represent clinical / business concepts generally (e.g. Breast Cancer assessment)</a:t>
            </a:r>
          </a:p>
          <a:p>
            <a:r>
              <a:rPr lang="en-US" dirty="0"/>
              <a:t>Community of implementation</a:t>
            </a:r>
          </a:p>
          <a:p>
            <a:pPr lvl="1"/>
            <a:r>
              <a:rPr lang="en-US" dirty="0"/>
              <a:t>A specific set of agreements – foundation for interoperable products</a:t>
            </a:r>
          </a:p>
          <a:p>
            <a:r>
              <a:rPr lang="en-US" dirty="0"/>
              <a:t>Product Implementation Guide</a:t>
            </a:r>
          </a:p>
          <a:p>
            <a:pPr lvl="1"/>
            <a:r>
              <a:rPr lang="en-US" dirty="0"/>
              <a:t>Document what a specific piece of software does</a:t>
            </a:r>
          </a:p>
        </p:txBody>
      </p:sp>
      <p:pic>
        <p:nvPicPr>
          <p:cNvPr id="4" name="Picture 3">
            <a:extLst>
              <a:ext uri="{FF2B5EF4-FFF2-40B4-BE49-F238E27FC236}">
                <a16:creationId xmlns:a16="http://schemas.microsoft.com/office/drawing/2014/main" id="{698ADB68-378D-1743-A657-273F4F69311C}"/>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9450EC01-943E-492A-A610-5455B634C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575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C3A-081D-DC41-B03F-030B755613E3}"/>
              </a:ext>
            </a:extLst>
          </p:cNvPr>
          <p:cNvSpPr>
            <a:spLocks noGrp="1"/>
          </p:cNvSpPr>
          <p:nvPr>
            <p:ph type="title"/>
          </p:nvPr>
        </p:nvSpPr>
        <p:spPr/>
        <p:txBody>
          <a:bodyPr/>
          <a:lstStyle/>
          <a:p>
            <a:r>
              <a:rPr lang="en-US" sz="4000" b="1" dirty="0">
                <a:latin typeface="Open Sans"/>
              </a:rPr>
              <a:t>Parts of a FHIR IG</a:t>
            </a:r>
          </a:p>
        </p:txBody>
      </p:sp>
      <p:sp>
        <p:nvSpPr>
          <p:cNvPr id="3" name="Content Placeholder 2">
            <a:extLst>
              <a:ext uri="{FF2B5EF4-FFF2-40B4-BE49-F238E27FC236}">
                <a16:creationId xmlns:a16="http://schemas.microsoft.com/office/drawing/2014/main" id="{9EB3D513-13EE-DA4C-876F-9CE546194371}"/>
              </a:ext>
            </a:extLst>
          </p:cNvPr>
          <p:cNvSpPr>
            <a:spLocks noGrp="1"/>
          </p:cNvSpPr>
          <p:nvPr>
            <p:ph idx="1"/>
          </p:nvPr>
        </p:nvSpPr>
        <p:spPr>
          <a:xfrm>
            <a:off x="838200" y="1825625"/>
            <a:ext cx="10515600" cy="4760370"/>
          </a:xfrm>
        </p:spPr>
        <p:txBody>
          <a:bodyPr>
            <a:normAutofit/>
          </a:bodyPr>
          <a:lstStyle/>
          <a:p>
            <a:r>
              <a:rPr lang="en-US" dirty="0"/>
              <a:t>Exchange specifications</a:t>
            </a:r>
          </a:p>
          <a:p>
            <a:pPr lvl="1"/>
            <a:r>
              <a:rPr lang="en-US" dirty="0"/>
              <a:t>When does content get exchanged? </a:t>
            </a:r>
          </a:p>
          <a:p>
            <a:pPr lvl="1"/>
            <a:r>
              <a:rPr lang="en-US" dirty="0"/>
              <a:t>What are the security arrangements?</a:t>
            </a:r>
          </a:p>
          <a:p>
            <a:pPr lvl="1"/>
            <a:r>
              <a:rPr lang="en-US" dirty="0"/>
              <a:t>If there’s an API, which parts are required / optional?</a:t>
            </a:r>
          </a:p>
          <a:p>
            <a:r>
              <a:rPr lang="en-US" dirty="0"/>
              <a:t>Content specifications</a:t>
            </a:r>
          </a:p>
          <a:p>
            <a:pPr lvl="1"/>
            <a:r>
              <a:rPr lang="en-US" dirty="0"/>
              <a:t>Profiles aka templates / archetypes / </a:t>
            </a:r>
            <a:r>
              <a:rPr lang="en-US" dirty="0" err="1"/>
              <a:t>etc</a:t>
            </a:r>
            <a:r>
              <a:rPr lang="en-US" dirty="0"/>
              <a:t> – rules for the content</a:t>
            </a:r>
          </a:p>
          <a:p>
            <a:r>
              <a:rPr lang="en-US" dirty="0"/>
              <a:t>Terminology specifications</a:t>
            </a:r>
          </a:p>
          <a:p>
            <a:pPr lvl="1"/>
            <a:r>
              <a:rPr lang="en-US" dirty="0"/>
              <a:t>Rules for what codes can / must be used</a:t>
            </a:r>
          </a:p>
          <a:p>
            <a:r>
              <a:rPr lang="en-US" dirty="0"/>
              <a:t>Relationships</a:t>
            </a:r>
          </a:p>
          <a:p>
            <a:pPr lvl="1"/>
            <a:r>
              <a:rPr lang="en-US" dirty="0"/>
              <a:t>Mappings </a:t>
            </a:r>
            <a:r>
              <a:rPr lang="en-US" dirty="0" err="1"/>
              <a:t>etc</a:t>
            </a:r>
            <a:r>
              <a:rPr lang="en-US" dirty="0"/>
              <a:t> to external sources of rules/content/security </a:t>
            </a:r>
            <a:r>
              <a:rPr lang="en-US" dirty="0" err="1"/>
              <a:t>etc</a:t>
            </a:r>
            <a:endParaRPr lang="en-US" dirty="0"/>
          </a:p>
          <a:p>
            <a:pPr lvl="1"/>
            <a:r>
              <a:rPr lang="en-US" dirty="0"/>
              <a:t>Business context for exchanges</a:t>
            </a:r>
          </a:p>
          <a:p>
            <a:endParaRPr lang="en-US" dirty="0"/>
          </a:p>
          <a:p>
            <a:endParaRPr lang="en-US" dirty="0"/>
          </a:p>
        </p:txBody>
      </p:sp>
      <p:pic>
        <p:nvPicPr>
          <p:cNvPr id="4" name="Picture 3">
            <a:extLst>
              <a:ext uri="{FF2B5EF4-FFF2-40B4-BE49-F238E27FC236}">
                <a16:creationId xmlns:a16="http://schemas.microsoft.com/office/drawing/2014/main" id="{C7A2EC1D-3591-544A-94F3-84D5483DFB2E}"/>
              </a:ext>
            </a:extLst>
          </p:cNvPr>
          <p:cNvPicPr>
            <a:picLocks noChangeAspect="1"/>
          </p:cNvPicPr>
          <p:nvPr/>
        </p:nvPicPr>
        <p:blipFill rotWithShape="1">
          <a:blip r:embed="rId2">
            <a:extLst>
              <a:ext uri="{28A0092B-C50C-407E-A947-70E740481C1C}">
                <a14:useLocalDpi xmlns:a14="http://schemas.microsoft.com/office/drawing/2010/main" val="0"/>
              </a:ext>
            </a:extLst>
          </a:blip>
          <a:srcRect l="27071" t="19101" r="26890" b="29814"/>
          <a:stretch/>
        </p:blipFill>
        <p:spPr>
          <a:xfrm>
            <a:off x="10653162" y="-6226"/>
            <a:ext cx="1543574" cy="949891"/>
          </a:xfrm>
          <a:prstGeom prst="rect">
            <a:avLst/>
          </a:prstGeom>
        </p:spPr>
      </p:pic>
      <p:pic>
        <p:nvPicPr>
          <p:cNvPr id="5" name="Picture 2" descr="Visit the HL7 website">
            <a:extLst>
              <a:ext uri="{FF2B5EF4-FFF2-40B4-BE49-F238E27FC236}">
                <a16:creationId xmlns:a16="http://schemas.microsoft.com/office/drawing/2014/main" id="{615463E4-F516-4558-A68E-60EBB4C85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883" y="229784"/>
            <a:ext cx="1319011" cy="7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182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2862</Words>
  <Application>Microsoft Office PowerPoint</Application>
  <PresentationFormat>Widescreen</PresentationFormat>
  <Paragraphs>446</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Calibri Light</vt:lpstr>
      <vt:lpstr>Courier New</vt:lpstr>
      <vt:lpstr>Open Sans</vt:lpstr>
      <vt:lpstr>Office Theme</vt:lpstr>
      <vt:lpstr>Download the validator and test it</vt:lpstr>
      <vt:lpstr>HL7 FHIR IG Review Tutorial</vt:lpstr>
      <vt:lpstr>Goals for this Tutorial</vt:lpstr>
      <vt:lpstr>Goals for this Tutorial</vt:lpstr>
      <vt:lpstr>General principles for IGs</vt:lpstr>
      <vt:lpstr>PowerPoint Presentation</vt:lpstr>
      <vt:lpstr>What is a good FHIR IG?</vt:lpstr>
      <vt:lpstr>Purpose of an IG</vt:lpstr>
      <vt:lpstr>Parts of a FHIR IG</vt:lpstr>
      <vt:lpstr>Parts of a FHIR IG (2)</vt:lpstr>
      <vt:lpstr>Key Conformance Resources (1)</vt:lpstr>
      <vt:lpstr>Key Conformance Resources (2)</vt:lpstr>
      <vt:lpstr>Key Conformance Resources (3)</vt:lpstr>
      <vt:lpstr>Key Conformance Resources (4)</vt:lpstr>
      <vt:lpstr>Key Conformance Resources (5)</vt:lpstr>
      <vt:lpstr>Building an Implementation Guide</vt:lpstr>
      <vt:lpstr>Some Examples</vt:lpstr>
      <vt:lpstr>HL7 Publication Requirements</vt:lpstr>
      <vt:lpstr>HL7 Publication Requirements</vt:lpstr>
      <vt:lpstr>Future: Standard HL7 Templates</vt:lpstr>
      <vt:lpstr>How Publication Works</vt:lpstr>
      <vt:lpstr>Testing Conformance</vt:lpstr>
      <vt:lpstr>Reviewing an IG</vt:lpstr>
      <vt:lpstr>Why Review an IG?</vt:lpstr>
      <vt:lpstr>Kinds of Issues in an IG </vt:lpstr>
      <vt:lpstr>Ballot Process</vt:lpstr>
      <vt:lpstr>Ballot or Not?</vt:lpstr>
      <vt:lpstr>Referencing Content</vt:lpstr>
      <vt:lpstr>Issue Types</vt:lpstr>
      <vt:lpstr>Issue Sub-category</vt:lpstr>
      <vt:lpstr>Orientation / Conceptual</vt:lpstr>
      <vt:lpstr>Orientation / Technical</vt:lpstr>
      <vt:lpstr>Orientation / Approach</vt:lpstr>
      <vt:lpstr>Review / Perspective</vt:lpstr>
      <vt:lpstr>Review Process</vt:lpstr>
      <vt:lpstr>Capability Statement</vt:lpstr>
      <vt:lpstr>Capability Statement &amp; Profiles</vt:lpstr>
      <vt:lpstr>Profile Review</vt:lpstr>
      <vt:lpstr>Profile Review - Elements</vt:lpstr>
      <vt:lpstr>Profile Review – Special Issues</vt:lpstr>
      <vt:lpstr>Extension Review</vt:lpstr>
      <vt:lpstr>Value Sets / Code Systems</vt:lpstr>
      <vt:lpstr>Specific Requirements</vt:lpstr>
      <vt:lpstr>Known Safety Issues</vt:lpstr>
      <vt:lpstr>Using the Validator across IGs</vt:lpstr>
      <vt:lpstr>Comparing IGs</vt:lpstr>
      <vt:lpstr>Common Issue</vt:lpstr>
      <vt:lpstr>FHIR Community Process </vt:lpstr>
      <vt:lpstr>FHIR Accelerators</vt:lpstr>
      <vt:lpstr>Community Consistency</vt:lpstr>
      <vt:lpstr>Profile Consistency</vt:lpstr>
      <vt:lpstr>Capability Statement Consistency</vt:lpstr>
      <vt:lpstr>Example: Argonaut vs IPS</vt:lpstr>
      <vt:lpstr>Example: IPA vs US-Core</vt:lpstr>
      <vt:lpstr>Example: IPA vs US-Core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FHIR on Laboratory Services: safety, and disruption</dc:title>
  <dc:creator>Grahame Grieve</dc:creator>
  <cp:lastModifiedBy>Grahame Grieve</cp:lastModifiedBy>
  <cp:revision>81</cp:revision>
  <dcterms:created xsi:type="dcterms:W3CDTF">2018-10-25T07:51:11Z</dcterms:created>
  <dcterms:modified xsi:type="dcterms:W3CDTF">2019-09-13T15:24:16Z</dcterms:modified>
</cp:coreProperties>
</file>