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51" r:id="rId2"/>
    <p:sldId id="455" r:id="rId3"/>
    <p:sldId id="465" r:id="rId4"/>
    <p:sldId id="456" r:id="rId5"/>
    <p:sldId id="457" r:id="rId6"/>
    <p:sldId id="485" r:id="rId7"/>
    <p:sldId id="691" r:id="rId8"/>
    <p:sldId id="692" r:id="rId9"/>
    <p:sldId id="460" r:id="rId10"/>
    <p:sldId id="575" r:id="rId11"/>
    <p:sldId id="580" r:id="rId12"/>
    <p:sldId id="581" r:id="rId13"/>
    <p:sldId id="582" r:id="rId14"/>
    <p:sldId id="576" r:id="rId15"/>
    <p:sldId id="470" r:id="rId16"/>
    <p:sldId id="353" r:id="rId17"/>
    <p:sldId id="420" r:id="rId18"/>
    <p:sldId id="583" r:id="rId19"/>
    <p:sldId id="603" r:id="rId20"/>
    <p:sldId id="604" r:id="rId21"/>
    <p:sldId id="605" r:id="rId22"/>
    <p:sldId id="584" r:id="rId23"/>
    <p:sldId id="585" r:id="rId24"/>
    <p:sldId id="381" r:id="rId25"/>
    <p:sldId id="389" r:id="rId26"/>
    <p:sldId id="526" r:id="rId27"/>
    <p:sldId id="527" r:id="rId28"/>
    <p:sldId id="695" r:id="rId29"/>
    <p:sldId id="338" r:id="rId30"/>
    <p:sldId id="462" r:id="rId31"/>
    <p:sldId id="522" r:id="rId32"/>
    <p:sldId id="382" r:id="rId33"/>
    <p:sldId id="385" r:id="rId34"/>
    <p:sldId id="359" r:id="rId35"/>
    <p:sldId id="386" r:id="rId36"/>
    <p:sldId id="523" r:id="rId37"/>
    <p:sldId id="524" r:id="rId38"/>
    <p:sldId id="383" r:id="rId39"/>
    <p:sldId id="433" r:id="rId40"/>
    <p:sldId id="467" r:id="rId41"/>
    <p:sldId id="525" r:id="rId42"/>
    <p:sldId id="694" r:id="rId43"/>
    <p:sldId id="607" r:id="rId44"/>
    <p:sldId id="535" r:id="rId45"/>
    <p:sldId id="708" r:id="rId46"/>
    <p:sldId id="555" r:id="rId47"/>
    <p:sldId id="536" r:id="rId48"/>
    <p:sldId id="644" r:id="rId49"/>
    <p:sldId id="645" r:id="rId50"/>
    <p:sldId id="612" r:id="rId51"/>
    <p:sldId id="529" r:id="rId52"/>
    <p:sldId id="532" r:id="rId53"/>
    <p:sldId id="531" r:id="rId54"/>
    <p:sldId id="533" r:id="rId55"/>
    <p:sldId id="618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52" r:id="rId64"/>
    <p:sldId id="706" r:id="rId65"/>
    <p:sldId id="637" r:id="rId66"/>
    <p:sldId id="638" r:id="rId67"/>
    <p:sldId id="639" r:id="rId68"/>
    <p:sldId id="640" r:id="rId69"/>
    <p:sldId id="641" r:id="rId70"/>
    <p:sldId id="642" r:id="rId7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6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19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9" r:id="rId17"/>
    <p:sldLayoutId id="2147483700" r:id="rId18"/>
    <p:sldLayoutId id="2147483701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2-2024-04-24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ntoserver.csiro.au/docs/6/ext-r5-preadopt-exp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B/snomedct.html#4.3.1.0.8.3" TargetMode="External"/><Relationship Id="rId2" Type="http://schemas.openxmlformats.org/officeDocument/2006/relationships/hyperlink" Target="https://terminology.hl7.org/SNOMEDCT.html#snomed-ct-expressio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s://terminology.hl7.org/SNOMEDCT.html#snomed-ct-implicit-value-set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SNOMEDCT.html#snomed-ct-implicit-value-sets" TargetMode="External"/><Relationship Id="rId2" Type="http://schemas.openxmlformats.org/officeDocument/2006/relationships/hyperlink" Target="https://hl7.org/fhir/valueset.html#implicit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SNOMEDCT.html#snomed-ct-implicit-value-set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Services, Advanced Topics (initial exploration)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2024-04-24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4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59712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87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FHIR-Terminology-Part-2-2024-04-24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22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06C-F6CC-111E-8127-15E69F6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- new R5 ‘property’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2AC8-8E57-9489-6B1E-D0A5E7F2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additional parameter </a:t>
            </a:r>
            <a:r>
              <a:rPr lang="en-US" dirty="0"/>
              <a:t>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can be supplied to </a:t>
            </a:r>
            <a:r>
              <a:rPr lang="en-US" dirty="0"/>
              <a:t>$expand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to request that the values for specified properties are also returned in the expansion (if they exist)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 FHIR R4, Because there is no ‘property’ element defined in </a:t>
            </a:r>
            <a:r>
              <a:rPr lang="en-US" dirty="0" err="1"/>
              <a:t>ValueSet.expansion.contains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 Extension element </a:t>
            </a:r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/5.0/</a:t>
            </a:r>
            <a:r>
              <a:rPr lang="en-US" dirty="0" err="1"/>
              <a:t>StructureDefinition</a:t>
            </a:r>
            <a:r>
              <a:rPr lang="en-US" dirty="0"/>
              <a:t>/extension-</a:t>
            </a:r>
            <a:r>
              <a:rPr lang="en-US" dirty="0" err="1"/>
              <a:t>ValueSet.expansion.contains.property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is used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hlinkClick r:id="rId2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(from CSIRO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Ontoserver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3F0B-3A27-B49D-A9FD-52531F17D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2BF1-5243-90D9-50ED-9CCD64CA4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3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2854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https://terminology.hl7.org/SNOMEDCT.html - snomed-ct-expressions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 / By SNOMED Expression Constraint 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 </a:t>
            </a:r>
            <a:r>
              <a:rPr lang="en-AU" dirty="0"/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?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fhir_vs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ecl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 bullet</a:t>
            </a:r>
            <a:r>
              <a:rPr lang="en-AU" dirty="0"/>
              <a:t>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'Expression Constraint Queries’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34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i="1" dirty="0">
                <a:solidFill>
                  <a:srgbClr val="00B050"/>
                </a:solidFill>
              </a:rPr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FHIR implicit value sets (SNOMED CT),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</a:t>
            </a:r>
          </a:p>
          <a:p>
            <a:pPr lvl="2"/>
            <a:r>
              <a:rPr lang="en-US" dirty="0"/>
              <a:t>Previously all of the documentation on implicit value sets was on the code system specific pages (e.g. for </a:t>
            </a:r>
            <a:r>
              <a:rPr lang="en-US" dirty="0">
                <a:hlinkClick r:id="rId3"/>
              </a:rPr>
              <a:t>SNOMED 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i="1" dirty="0"/>
              <a:t>See the previous link for </a:t>
            </a:r>
            <a:r>
              <a:rPr lang="en-US" i="1" dirty="0">
                <a:hlinkClick r:id="rId2"/>
              </a:rPr>
              <a:t>SNOMED 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80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60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67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91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093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49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526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48752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330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(Nov 2021) discussion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36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058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93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49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083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8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Advanced Topics (initial)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SNOMED CT Expression Constraint Language (ECL) in value set definitions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FHIR implicit value sets (SNOMED CT)</a:t>
            </a:r>
          </a:p>
          <a:p>
            <a:pPr lvl="1"/>
            <a:r>
              <a:rPr lang="en-US" altLang="zh-CN" dirty="0">
                <a:latin typeface="+mn-lt"/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pPr marL="0" indent="0">
              <a:buNone/>
            </a:pPr>
            <a:endParaRPr lang="en-US" altLang="zh-CN" dirty="0">
              <a:cs typeface="Arial" panose="020B0604020202020204" pitchFamily="34" charset="0"/>
            </a:endParaRP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43114</TotalTime>
  <Words>4985</Words>
  <Application>Microsoft Macintosh PowerPoint</Application>
  <PresentationFormat>On-screen Show (16:9)</PresentationFormat>
  <Paragraphs>489</Paragraphs>
  <Slides>70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Helvetica Neue</vt:lpstr>
      <vt:lpstr>Inter</vt:lpstr>
      <vt:lpstr>verdana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(covered)</vt:lpstr>
      <vt:lpstr>Tutorial Learning Objectives</vt:lpstr>
      <vt:lpstr>Tutorial Learning Objectives</vt:lpstr>
      <vt:lpstr>Your Suggested Topics</vt:lpstr>
      <vt:lpstr>Your Suggested Topics (cont.)</vt:lpstr>
      <vt:lpstr>Part 2 Topics Searching and Services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$expand - new R5 ‘property’ feature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Advanced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264</cp:revision>
  <dcterms:created xsi:type="dcterms:W3CDTF">2019-05-01T16:23:47Z</dcterms:created>
  <dcterms:modified xsi:type="dcterms:W3CDTF">2024-04-24T14:46:12Z</dcterms:modified>
</cp:coreProperties>
</file>