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147483195" r:id="rId2"/>
    <p:sldId id="2147483196" r:id="rId3"/>
    <p:sldId id="2147483197" r:id="rId4"/>
    <p:sldId id="2147483198" r:id="rId5"/>
    <p:sldId id="2147483200" r:id="rId6"/>
    <p:sldId id="2147483280" r:id="rId7"/>
    <p:sldId id="2147483204" r:id="rId8"/>
    <p:sldId id="2147483199" r:id="rId9"/>
    <p:sldId id="2147483201" r:id="rId10"/>
    <p:sldId id="2147483221" r:id="rId11"/>
    <p:sldId id="2147483215" r:id="rId12"/>
    <p:sldId id="2147483291" r:id="rId13"/>
    <p:sldId id="2147483205" r:id="rId14"/>
    <p:sldId id="2147483283" r:id="rId15"/>
    <p:sldId id="2147483284" r:id="rId16"/>
    <p:sldId id="2147483285" r:id="rId17"/>
    <p:sldId id="2147483286" r:id="rId18"/>
    <p:sldId id="2147483206" r:id="rId19"/>
    <p:sldId id="2147483288" r:id="rId20"/>
    <p:sldId id="2147483207" r:id="rId21"/>
    <p:sldId id="2147483292" r:id="rId22"/>
    <p:sldId id="2147483293" r:id="rId23"/>
    <p:sldId id="2147483295" r:id="rId24"/>
    <p:sldId id="2147483281" r:id="rId25"/>
    <p:sldId id="2147483287" r:id="rId26"/>
    <p:sldId id="2147483282" r:id="rId27"/>
    <p:sldId id="2147483289" r:id="rId28"/>
    <p:sldId id="2147483290" r:id="rId29"/>
    <p:sldId id="2147483272" r:id="rId30"/>
    <p:sldId id="2147483278" r:id="rId31"/>
    <p:sldId id="2147483237" r:id="rId32"/>
    <p:sldId id="2147483273" r:id="rId33"/>
    <p:sldId id="2147483271" r:id="rId34"/>
    <p:sldId id="2147483274" r:id="rId35"/>
    <p:sldId id="2147483203" r:id="rId3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CBE"/>
    <a:srgbClr val="596989"/>
    <a:srgbClr val="9A0000"/>
    <a:srgbClr val="500000"/>
    <a:srgbClr val="F6F5EE"/>
    <a:srgbClr val="EEECE1"/>
    <a:srgbClr val="F5F2F0"/>
    <a:srgbClr val="E6EDF6"/>
    <a:srgbClr val="F0F4FA"/>
    <a:srgbClr val="E9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96190" autoAdjust="0"/>
  </p:normalViewPr>
  <p:slideViewPr>
    <p:cSldViewPr snapToGrid="0" snapToObjects="1">
      <p:cViewPr varScale="1">
        <p:scale>
          <a:sx n="146" d="100"/>
          <a:sy n="146" d="100"/>
        </p:scale>
        <p:origin x="1248" y="46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4/10/25</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4/10/25</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07A96-F91C-405A-2D2E-B4972F97B39A}"/>
            </a:ext>
          </a:extLst>
        </p:cNvPr>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BE56587D-2169-763F-DC12-CF9C2FECAD9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AEAB043C-FC70-D4CD-5194-066CC561C8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dirty="0"/>
          </a:p>
        </p:txBody>
      </p:sp>
      <p:sp>
        <p:nvSpPr>
          <p:cNvPr id="21507" name="Slide Number Placeholder 3">
            <a:extLst>
              <a:ext uri="{FF2B5EF4-FFF2-40B4-BE49-F238E27FC236}">
                <a16:creationId xmlns:a16="http://schemas.microsoft.com/office/drawing/2014/main" id="{9D6A6FA5-607A-EE35-AD30-5ED393ABB6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7194B379-A0D2-4382-AF7C-F5C2DF94165C}" type="slidenum">
              <a:rPr lang="en-US" altLang="en-US">
                <a:latin typeface="Calibri" panose="020F0502020204030204" pitchFamily="34" charset="0"/>
              </a:rPr>
              <a:pPr/>
              <a:t>1</a:t>
            </a:fld>
            <a:endParaRPr lang="en-US" altLang="en-US" dirty="0">
              <a:latin typeface="Calibri" panose="020F0502020204030204" pitchFamily="34" charset="0"/>
            </a:endParaRPr>
          </a:p>
        </p:txBody>
      </p:sp>
    </p:spTree>
    <p:extLst>
      <p:ext uri="{BB962C8B-B14F-4D97-AF65-F5344CB8AC3E}">
        <p14:creationId xmlns:p14="http://schemas.microsoft.com/office/powerpoint/2010/main" val="759545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pic>
        <p:nvPicPr>
          <p:cNvPr id="10" name="Picture 9" descr="A red and black logo&#10;&#10;Description automatically generated">
            <a:extLst>
              <a:ext uri="{FF2B5EF4-FFF2-40B4-BE49-F238E27FC236}">
                <a16:creationId xmlns:a16="http://schemas.microsoft.com/office/drawing/2014/main" id="{0366B3E0-CE18-BB16-ADA7-34F415218CE5}"/>
              </a:ext>
            </a:extLst>
          </p:cNvPr>
          <p:cNvPicPr>
            <a:picLocks noChangeAspect="1"/>
          </p:cNvPicPr>
          <p:nvPr userDrawn="1"/>
        </p:nvPicPr>
        <p:blipFill>
          <a:blip r:embed="rId2"/>
          <a:stretch>
            <a:fillRect/>
          </a:stretch>
        </p:blipFill>
        <p:spPr>
          <a:xfrm>
            <a:off x="6801051" y="1441748"/>
            <a:ext cx="1617942" cy="961540"/>
          </a:xfrm>
          <a:prstGeom prst="rect">
            <a:avLst/>
          </a:prstGeom>
        </p:spPr>
      </p:pic>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hasCustomPrompt="1"/>
          </p:nvPr>
        </p:nvSpPr>
        <p:spPr>
          <a:xfrm>
            <a:off x="1180870" y="895551"/>
            <a:ext cx="4738447" cy="1151670"/>
          </a:xfrm>
        </p:spPr>
        <p:txBody>
          <a:bodyPr anchor="b">
            <a:noAutofit/>
          </a:bodyPr>
          <a:lstStyle>
            <a:lvl1pPr algn="l">
              <a:defRPr sz="3000" b="1" i="0" spc="120">
                <a:latin typeface="Arial"/>
                <a:cs typeface="Arial"/>
              </a:defRPr>
            </a:lvl1pPr>
          </a:lstStyle>
          <a:p>
            <a:r>
              <a:rPr lang="en-US" dirty="0"/>
              <a:t>FHIR Experience</a:t>
            </a:r>
          </a:p>
        </p:txBody>
      </p:sp>
      <p:sp>
        <p:nvSpPr>
          <p:cNvPr id="3" name="Subtitle 2"/>
          <p:cNvSpPr>
            <a:spLocks noGrp="1"/>
          </p:cNvSpPr>
          <p:nvPr>
            <p:ph type="subTitle" idx="1" hasCustomPrompt="1"/>
          </p:nvPr>
        </p:nvSpPr>
        <p:spPr>
          <a:xfrm>
            <a:off x="1180870" y="2287197"/>
            <a:ext cx="4668695" cy="877213"/>
          </a:xfrm>
        </p:spPr>
        <p:txBody>
          <a:bodyPr>
            <a:noAutofit/>
          </a:bodyPr>
          <a:lstStyle>
            <a:lvl1pPr marL="0" marR="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lang="en-US" dirty="0"/>
              <a:t>Implementation Guides</a:t>
            </a:r>
          </a:p>
          <a:p>
            <a:endParaRPr lang="en-US" dirty="0"/>
          </a:p>
        </p:txBody>
      </p:sp>
      <p:sp>
        <p:nvSpPr>
          <p:cNvPr id="20" name="Text Placeholder 19"/>
          <p:cNvSpPr>
            <a:spLocks noGrp="1"/>
          </p:cNvSpPr>
          <p:nvPr>
            <p:ph type="body" sz="quarter" idx="10" hasCustomPrompt="1"/>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a:t>Eric Haas</a:t>
            </a:r>
            <a:endParaRPr lang="en-US" noProof="0" dirty="0"/>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6C4F60DF-8247-4CDF-A09B-2F8406381EFC}" type="datetime1">
              <a:rPr lang="en-US" altLang="en-US" smtClean="0"/>
              <a:t>4/10/25</a:t>
            </a:fld>
            <a:endParaRPr lang="en-US" altLang="en-US" dirty="0"/>
          </a:p>
        </p:txBody>
      </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C8926BE3-F26A-44BC-B1F1-8AC7C357627E}"/>
              </a:ext>
            </a:extLst>
          </p:cNvPr>
          <p:cNvPicPr>
            <a:picLocks noChangeAspect="1"/>
          </p:cNvPicPr>
          <p:nvPr userDrawn="1"/>
        </p:nvPicPr>
        <p:blipFill>
          <a:blip r:embed="rId4"/>
          <a:stretch>
            <a:fillRect/>
          </a:stretch>
        </p:blipFill>
        <p:spPr>
          <a:xfrm>
            <a:off x="6645370" y="2767633"/>
            <a:ext cx="1929304" cy="465483"/>
          </a:xfrm>
          <a:prstGeom prst="rect">
            <a:avLst/>
          </a:prstGeom>
        </p:spPr>
      </p:pic>
    </p:spTree>
    <p:extLst>
      <p:ext uri="{BB962C8B-B14F-4D97-AF65-F5344CB8AC3E}">
        <p14:creationId xmlns:p14="http://schemas.microsoft.com/office/powerpoint/2010/main" val="2237845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726A6D-74FA-43B6-9403-2499E7750D86}"/>
              </a:ext>
            </a:extLst>
          </p:cNvPr>
          <p:cNvPicPr>
            <a:picLocks noChangeAspect="1"/>
          </p:cNvPicPr>
          <p:nvPr userDrawn="1"/>
        </p:nvPicPr>
        <p:blipFill>
          <a:blip r:embed="rId2"/>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425381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1-Column Tex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AAB74B0-5CB2-4BBC-8203-6628B3DCB920}"/>
              </a:ext>
            </a:extLst>
          </p:cNvPr>
          <p:cNvCxnSpPr/>
          <p:nvPr/>
        </p:nvCxnSpPr>
        <p:spPr>
          <a:xfrm>
            <a:off x="8439150" y="478790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9E222CE2-2441-4806-BD21-3C89814DB123}"/>
              </a:ext>
            </a:extLst>
          </p:cNvPr>
          <p:cNvCxnSpPr>
            <a:cxnSpLocks/>
          </p:cNvCxnSpPr>
          <p:nvPr/>
        </p:nvCxnSpPr>
        <p:spPr>
          <a:xfrm>
            <a:off x="457200" y="183323"/>
            <a:ext cx="0" cy="57739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182928"/>
            <a:ext cx="8229600" cy="577792"/>
          </a:xfrm>
        </p:spPr>
        <p:txBody>
          <a:bodyPr>
            <a:noAutofit/>
          </a:bodyPr>
          <a:lstStyle>
            <a:lvl1pPr algn="l">
              <a:defRPr sz="2800" b="1">
                <a:solidFill>
                  <a:srgbClr val="EC2227"/>
                </a:solidFill>
              </a:defRPr>
            </a:lvl1pPr>
          </a:lstStyle>
          <a:p>
            <a:r>
              <a:rPr lang="en-US" dirty="0"/>
              <a:t>Click to edit Master title style</a:t>
            </a:r>
          </a:p>
        </p:txBody>
      </p:sp>
      <p:sp>
        <p:nvSpPr>
          <p:cNvPr id="9" name="Slide Number Placeholder 8">
            <a:extLst>
              <a:ext uri="{FF2B5EF4-FFF2-40B4-BE49-F238E27FC236}">
                <a16:creationId xmlns:a16="http://schemas.microsoft.com/office/drawing/2014/main" id="{4AE94CCA-0C38-4E82-B227-0A17C9436527}"/>
              </a:ext>
            </a:extLst>
          </p:cNvPr>
          <p:cNvSpPr>
            <a:spLocks noGrp="1"/>
          </p:cNvSpPr>
          <p:nvPr>
            <p:ph type="sldNum" sz="quarter" idx="15"/>
          </p:nvPr>
        </p:nvSpPr>
        <p:spPr/>
        <p:txBody>
          <a:bodyPr/>
          <a:lstStyle>
            <a:lvl1pPr>
              <a:defRPr/>
            </a:lvl1pPr>
          </a:lstStyle>
          <a:p>
            <a:fld id="{73B22ABC-0FED-4D64-8F5D-7D0F97264170}" type="slidenum">
              <a:rPr lang="en-US" altLang="en-US"/>
              <a:pPr/>
              <a:t>‹#›</a:t>
            </a:fld>
            <a:endParaRPr lang="en-US" altLang="en-US"/>
          </a:p>
        </p:txBody>
      </p:sp>
      <p:sp>
        <p:nvSpPr>
          <p:cNvPr id="11" name="Footer Placeholder 3">
            <a:extLst>
              <a:ext uri="{FF2B5EF4-FFF2-40B4-BE49-F238E27FC236}">
                <a16:creationId xmlns:a16="http://schemas.microsoft.com/office/drawing/2014/main" id="{E910DB6E-338D-238E-4EA4-11BE4AB41B57}"/>
              </a:ext>
            </a:extLst>
          </p:cNvPr>
          <p:cNvSpPr txBox="1">
            <a:spLocks/>
          </p:cNvSpPr>
          <p:nvPr userDrawn="1"/>
        </p:nvSpPr>
        <p:spPr>
          <a:xfrm>
            <a:off x="1352550" y="4862513"/>
            <a:ext cx="4530725" cy="158750"/>
          </a:xfrm>
          <a:prstGeom prst="rect">
            <a:avLst/>
          </a:prstGeom>
        </p:spPr>
        <p:txBody>
          <a:bodyPr vert="horz" wrap="square" lIns="0" tIns="0" rIns="0" bIns="0" numCol="1" anchor="b" anchorCtr="0" compatLnSpc="1">
            <a:prstTxWarp prst="textNoShape">
              <a:avLst/>
            </a:prstTxWarp>
          </a:bodyPr>
          <a:lstStyle>
            <a:defPPr>
              <a:defRPr lang="en-US"/>
            </a:defPPr>
            <a:lvl1pPr algn="l" defTabSz="457200" rtl="0" fontAlgn="base">
              <a:spcBef>
                <a:spcPct val="0"/>
              </a:spcBef>
              <a:spcAft>
                <a:spcPct val="0"/>
              </a:spcAft>
              <a:defRPr sz="500" kern="1200">
                <a:solidFill>
                  <a:schemeClr val="tx1"/>
                </a:solidFill>
                <a:latin typeface="Arial" panose="020B0604020202020204" pitchFamily="34" charset="0"/>
                <a:ea typeface="ヒラギノ角ゴ Pro W3" pitchFamily="-126" charset="-128"/>
                <a:cs typeface="Arial" panose="020B0604020202020204" pitchFamily="34" charset="0"/>
              </a:defRPr>
            </a:lvl1pPr>
            <a:lvl2pPr marL="742950" indent="-28575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1143000" indent="-228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600200" indent="-228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2057400" indent="-228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5146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6pPr>
            <a:lvl7pPr marL="29718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7pPr>
            <a:lvl8pPr marL="34290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8pPr>
            <a:lvl9pPr marL="3886200" indent="-228600" algn="l" defTabSz="457200" rtl="0" eaLnBrk="1" fontAlgn="base" latinLnBrk="0" hangingPunct="1">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9pPr>
          </a:lstStyle>
          <a:p>
            <a:r>
              <a:rPr lang="en-US" altLang="en-US" dirty="0"/>
              <a:t>® Health Level Seven and HL7 are registered trademarks of Health Level Seven International, registered with the United States Patent and Trademark Office.</a:t>
            </a:r>
          </a:p>
        </p:txBody>
      </p:sp>
      <p:pic>
        <p:nvPicPr>
          <p:cNvPr id="12" name="Picture 11" descr="A red and black logo&#10;&#10;Description automatically generated">
            <a:extLst>
              <a:ext uri="{FF2B5EF4-FFF2-40B4-BE49-F238E27FC236}">
                <a16:creationId xmlns:a16="http://schemas.microsoft.com/office/drawing/2014/main" id="{2E865199-65F4-6562-A8EA-BA810B18E3CC}"/>
              </a:ext>
            </a:extLst>
          </p:cNvPr>
          <p:cNvPicPr>
            <a:picLocks noChangeAspect="1"/>
          </p:cNvPicPr>
          <p:nvPr userDrawn="1"/>
        </p:nvPicPr>
        <p:blipFill>
          <a:blip r:embed="rId2"/>
          <a:stretch>
            <a:fillRect/>
          </a:stretch>
        </p:blipFill>
        <p:spPr>
          <a:xfrm>
            <a:off x="299278" y="4742756"/>
            <a:ext cx="459549" cy="273109"/>
          </a:xfrm>
          <a:prstGeom prst="rect">
            <a:avLst/>
          </a:prstGeom>
        </p:spPr>
      </p:pic>
      <p:cxnSp>
        <p:nvCxnSpPr>
          <p:cNvPr id="13" name="Straight Connector 12">
            <a:extLst>
              <a:ext uri="{FF2B5EF4-FFF2-40B4-BE49-F238E27FC236}">
                <a16:creationId xmlns:a16="http://schemas.microsoft.com/office/drawing/2014/main" id="{52622AA5-27D1-E231-F5B1-CAC734E3F597}"/>
              </a:ext>
            </a:extLst>
          </p:cNvPr>
          <p:cNvCxnSpPr>
            <a:cxnSpLocks/>
          </p:cNvCxnSpPr>
          <p:nvPr userDrawn="1"/>
        </p:nvCxnSpPr>
        <p:spPr>
          <a:xfrm>
            <a:off x="979488" y="4727388"/>
            <a:ext cx="0" cy="293875"/>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504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11" name="Picture 10" descr="A red and black logo&#10;&#10;Description automatically generated">
            <a:extLst>
              <a:ext uri="{FF2B5EF4-FFF2-40B4-BE49-F238E27FC236}">
                <a16:creationId xmlns:a16="http://schemas.microsoft.com/office/drawing/2014/main" id="{8FD889D4-3ABF-2C88-E298-DD3A10C5402E}"/>
              </a:ext>
            </a:extLst>
          </p:cNvPr>
          <p:cNvPicPr>
            <a:picLocks noChangeAspect="1"/>
          </p:cNvPicPr>
          <p:nvPr userDrawn="1"/>
        </p:nvPicPr>
        <p:blipFill>
          <a:blip r:embed="rId2"/>
          <a:stretch>
            <a:fillRect/>
          </a:stretch>
        </p:blipFill>
        <p:spPr>
          <a:xfrm>
            <a:off x="295416" y="4673600"/>
            <a:ext cx="485716" cy="288660"/>
          </a:xfrm>
          <a:prstGeom prst="rect">
            <a:avLst/>
          </a:prstGeom>
        </p:spPr>
      </p:pic>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pic>
        <p:nvPicPr>
          <p:cNvPr id="15" name="Picture 14">
            <a:extLst>
              <a:ext uri="{FF2B5EF4-FFF2-40B4-BE49-F238E27FC236}">
                <a16:creationId xmlns:a16="http://schemas.microsoft.com/office/drawing/2014/main" id="{7EE7A39D-7D27-433D-99F1-A2BA7416BCEA}"/>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3138C42-3D0D-49E6-AEDA-875F61C1D236}"/>
              </a:ext>
            </a:extLst>
          </p:cNvPr>
          <p:cNvCxnSpPr/>
          <p:nvPr userDrawn="1"/>
        </p:nvCxnSpPr>
        <p:spPr>
          <a:xfrm>
            <a:off x="7493067" y="4749980"/>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6" name="Slide Number Placeholder 5">
            <a:extLst>
              <a:ext uri="{FF2B5EF4-FFF2-40B4-BE49-F238E27FC236}">
                <a16:creationId xmlns:a16="http://schemas.microsoft.com/office/drawing/2014/main" id="{B27C9CD6-C0E0-49A9-B421-58D41DC0407D}"/>
              </a:ext>
            </a:extLst>
          </p:cNvPr>
          <p:cNvSpPr>
            <a:spLocks noGrp="1"/>
          </p:cNvSpPr>
          <p:nvPr>
            <p:ph type="sldNum" sz="quarter" idx="11"/>
          </p:nvPr>
        </p:nvSpPr>
        <p:spPr>
          <a:xfrm>
            <a:off x="7533716" y="4776836"/>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A8FD7BF5-33BE-4FBC-8618-5123D8168DEC}"/>
              </a:ext>
            </a:extLst>
          </p:cNvPr>
          <p:cNvPicPr>
            <a:picLocks noChangeAspect="1"/>
          </p:cNvPicPr>
          <p:nvPr userDrawn="1"/>
        </p:nvPicPr>
        <p:blipFill>
          <a:blip r:embed="rId2"/>
          <a:stretch>
            <a:fillRect/>
          </a:stretch>
        </p:blipFill>
        <p:spPr>
          <a:xfrm>
            <a:off x="8449468" y="4468239"/>
            <a:ext cx="334190" cy="494020"/>
          </a:xfrm>
          <a:prstGeom prst="rect">
            <a:avLst/>
          </a:prstGeom>
        </p:spPr>
      </p:pic>
      <p:pic>
        <p:nvPicPr>
          <p:cNvPr id="4" name="Picture 3" descr="A red and black logo&#10;&#10;Description automatically generated">
            <a:extLst>
              <a:ext uri="{FF2B5EF4-FFF2-40B4-BE49-F238E27FC236}">
                <a16:creationId xmlns:a16="http://schemas.microsoft.com/office/drawing/2014/main" id="{6F63CC0E-18D4-8FE0-550F-1DE340FF1A29}"/>
              </a:ext>
            </a:extLst>
          </p:cNvPr>
          <p:cNvPicPr>
            <a:picLocks noChangeAspect="1"/>
          </p:cNvPicPr>
          <p:nvPr userDrawn="1"/>
        </p:nvPicPr>
        <p:blipFill>
          <a:blip r:embed="rId3"/>
          <a:stretch>
            <a:fillRect/>
          </a:stretch>
        </p:blipFill>
        <p:spPr>
          <a:xfrm>
            <a:off x="295416" y="4673600"/>
            <a:ext cx="485716" cy="288660"/>
          </a:xfrm>
          <a:prstGeom prst="rect">
            <a:avLst/>
          </a:prstGeom>
        </p:spPr>
      </p:pic>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C165DAB-93B1-47DA-9A7A-30183B302BFA}"/>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42" name="Slide Number Placeholder 5">
            <a:extLst>
              <a:ext uri="{FF2B5EF4-FFF2-40B4-BE49-F238E27FC236}">
                <a16:creationId xmlns:a16="http://schemas.microsoft.com/office/drawing/2014/main" id="{CF4B7E0D-AED0-4F82-A3F4-D689786256AC}"/>
              </a:ext>
            </a:extLst>
          </p:cNvPr>
          <p:cNvSpPr>
            <a:spLocks noGrp="1"/>
          </p:cNvSpPr>
          <p:nvPr>
            <p:ph type="sldNum" sz="quarter" idx="11"/>
          </p:nvPr>
        </p:nvSpPr>
        <p:spPr>
          <a:xfrm>
            <a:off x="7672387" y="4809382"/>
            <a:ext cx="271463" cy="158750"/>
          </a:xfrm>
        </p:spPr>
        <p:txBody>
          <a:bodyPr/>
          <a:lstStyle>
            <a:lvl1pPr>
              <a:defRPr/>
            </a:lvl1pPr>
          </a:lstStyle>
          <a:p>
            <a:fld id="{6CACE926-AEF5-4BFE-8BD7-24414108CB7B}" type="slidenum">
              <a:rPr lang="en-US" altLang="en-US"/>
              <a:pPr/>
              <a:t>‹#›</a:t>
            </a:fld>
            <a:endParaRPr lang="en-US" altLang="en-US" dirty="0"/>
          </a:p>
        </p:txBody>
      </p:sp>
      <p:pic>
        <p:nvPicPr>
          <p:cNvPr id="23" name="Picture 22">
            <a:extLst>
              <a:ext uri="{FF2B5EF4-FFF2-40B4-BE49-F238E27FC236}">
                <a16:creationId xmlns:a16="http://schemas.microsoft.com/office/drawing/2014/main" id="{E45B2C87-FDD9-4E77-B156-EB0F304DBA95}"/>
              </a:ext>
            </a:extLst>
          </p:cNvPr>
          <p:cNvPicPr>
            <a:picLocks noChangeAspect="1"/>
          </p:cNvPicPr>
          <p:nvPr userDrawn="1"/>
        </p:nvPicPr>
        <p:blipFill>
          <a:blip r:embed="rId2"/>
          <a:stretch>
            <a:fillRect/>
          </a:stretch>
        </p:blipFill>
        <p:spPr>
          <a:xfrm>
            <a:off x="8479896" y="4544296"/>
            <a:ext cx="334190" cy="494020"/>
          </a:xfrm>
          <a:prstGeom prst="rect">
            <a:avLst/>
          </a:prstGeom>
        </p:spPr>
      </p:pic>
      <p:pic>
        <p:nvPicPr>
          <p:cNvPr id="3" name="Picture 2" descr="A red and black logo&#10;&#10;Description automatically generated">
            <a:extLst>
              <a:ext uri="{FF2B5EF4-FFF2-40B4-BE49-F238E27FC236}">
                <a16:creationId xmlns:a16="http://schemas.microsoft.com/office/drawing/2014/main" id="{1791FD9B-2354-08FA-AAC7-BA10B49FEF30}"/>
              </a:ext>
            </a:extLst>
          </p:cNvPr>
          <p:cNvPicPr>
            <a:picLocks noChangeAspect="1"/>
          </p:cNvPicPr>
          <p:nvPr userDrawn="1"/>
        </p:nvPicPr>
        <p:blipFill>
          <a:blip r:embed="rId3"/>
          <a:stretch>
            <a:fillRect/>
          </a:stretch>
        </p:blipFill>
        <p:spPr>
          <a:xfrm>
            <a:off x="295416" y="4673600"/>
            <a:ext cx="485716" cy="288660"/>
          </a:xfrm>
          <a:prstGeom prst="rect">
            <a:avLst/>
          </a:prstGeom>
        </p:spPr>
      </p:pic>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134893"/>
            <a:ext cx="8228883" cy="3376051"/>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1800"/>
            </a:lvl3pPr>
            <a:lvl4pPr>
              <a:spcBef>
                <a:spcPts val="600"/>
              </a:spcBef>
              <a:spcAft>
                <a:spcPts val="0"/>
              </a:spcAft>
              <a:defRPr sz="1800"/>
            </a:lvl4pPr>
            <a:lvl5pPr>
              <a:spcBef>
                <a:spcPts val="600"/>
              </a:spcBef>
              <a:spcAft>
                <a:spcPts val="0"/>
              </a:spcAft>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7662862" y="4808560"/>
            <a:ext cx="271463" cy="158750"/>
          </a:xfrm>
        </p:spPr>
        <p:txBody>
          <a:bodyPr/>
          <a:lstStyle>
            <a:lvl1pPr>
              <a:defRPr/>
            </a:lvl1pPr>
          </a:lstStyle>
          <a:p>
            <a:fld id="{6CACE926-AEF5-4BFE-8BD7-24414108CB7B}" type="slidenum">
              <a:rPr lang="en-US" altLang="en-US"/>
              <a:pPr/>
              <a:t>‹#›</a:t>
            </a:fld>
            <a:endParaRPr lang="en-US" altLang="en-US" dirty="0"/>
          </a:p>
        </p:txBody>
      </p:sp>
      <p:pic>
        <p:nvPicPr>
          <p:cNvPr id="14" name="Picture 13">
            <a:extLst>
              <a:ext uri="{FF2B5EF4-FFF2-40B4-BE49-F238E27FC236}">
                <a16:creationId xmlns:a16="http://schemas.microsoft.com/office/drawing/2014/main" id="{05F398E7-6FEF-4D50-828A-862C7A6A8A1D}"/>
              </a:ext>
            </a:extLst>
          </p:cNvPr>
          <p:cNvPicPr>
            <a:picLocks noChangeAspect="1"/>
          </p:cNvPicPr>
          <p:nvPr userDrawn="1"/>
        </p:nvPicPr>
        <p:blipFill>
          <a:blip r:embed="rId2"/>
          <a:stretch>
            <a:fillRect/>
          </a:stretch>
        </p:blipFill>
        <p:spPr>
          <a:xfrm>
            <a:off x="8449468" y="4527243"/>
            <a:ext cx="334190" cy="494020"/>
          </a:xfrm>
          <a:prstGeom prst="rect">
            <a:avLst/>
          </a:prstGeom>
        </p:spPr>
      </p:pic>
      <p:pic>
        <p:nvPicPr>
          <p:cNvPr id="3" name="Picture 2" descr="A red and black logo&#10;&#10;Description automatically generated">
            <a:extLst>
              <a:ext uri="{FF2B5EF4-FFF2-40B4-BE49-F238E27FC236}">
                <a16:creationId xmlns:a16="http://schemas.microsoft.com/office/drawing/2014/main" id="{876BDD8B-C7F6-F4E1-D13D-B351B4510037}"/>
              </a:ext>
            </a:extLst>
          </p:cNvPr>
          <p:cNvPicPr>
            <a:picLocks noChangeAspect="1"/>
          </p:cNvPicPr>
          <p:nvPr userDrawn="1"/>
        </p:nvPicPr>
        <p:blipFill>
          <a:blip r:embed="rId3"/>
          <a:stretch>
            <a:fillRect/>
          </a:stretch>
        </p:blipFill>
        <p:spPr>
          <a:xfrm>
            <a:off x="295416" y="4673600"/>
            <a:ext cx="485716" cy="288660"/>
          </a:xfrm>
          <a:prstGeom prst="rect">
            <a:avLst/>
          </a:prstGeom>
        </p:spPr>
      </p:pic>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88FD0DB0-BF01-4579-921F-67BE5D8B0B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8" name="Slide Number Placeholder 5">
            <a:extLst>
              <a:ext uri="{FF2B5EF4-FFF2-40B4-BE49-F238E27FC236}">
                <a16:creationId xmlns:a16="http://schemas.microsoft.com/office/drawing/2014/main" id="{B51710B4-0861-40EE-BAF9-A32A1CE1642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E263FCF1-A627-45FF-9162-523A4427A605}"/>
              </a:ext>
            </a:extLst>
          </p:cNvPr>
          <p:cNvPicPr>
            <a:picLocks noChangeAspect="1"/>
          </p:cNvPicPr>
          <p:nvPr userDrawn="1"/>
        </p:nvPicPr>
        <p:blipFill>
          <a:blip r:embed="rId2"/>
          <a:stretch>
            <a:fillRect/>
          </a:stretch>
        </p:blipFill>
        <p:spPr>
          <a:xfrm>
            <a:off x="8449468" y="4468239"/>
            <a:ext cx="334190" cy="494020"/>
          </a:xfrm>
          <a:prstGeom prst="rect">
            <a:avLst/>
          </a:prstGeom>
        </p:spPr>
      </p:pic>
      <p:pic>
        <p:nvPicPr>
          <p:cNvPr id="3" name="Picture 2" descr="A red and black logo&#10;&#10;Description automatically generated">
            <a:extLst>
              <a:ext uri="{FF2B5EF4-FFF2-40B4-BE49-F238E27FC236}">
                <a16:creationId xmlns:a16="http://schemas.microsoft.com/office/drawing/2014/main" id="{64B921F1-C501-40BF-D5A7-6207E53ADF12}"/>
              </a:ext>
            </a:extLst>
          </p:cNvPr>
          <p:cNvPicPr>
            <a:picLocks noChangeAspect="1"/>
          </p:cNvPicPr>
          <p:nvPr userDrawn="1"/>
        </p:nvPicPr>
        <p:blipFill>
          <a:blip r:embed="rId3"/>
          <a:stretch>
            <a:fillRect/>
          </a:stretch>
        </p:blipFill>
        <p:spPr>
          <a:xfrm>
            <a:off x="295416" y="4673600"/>
            <a:ext cx="485716" cy="288660"/>
          </a:xfrm>
          <a:prstGeom prst="rect">
            <a:avLst/>
          </a:prstGeom>
        </p:spPr>
      </p:pic>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9E297-7697-47A9-81FB-2A72209EB64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a:t>©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28" name="Slide Number Placeholder 5">
            <a:extLst>
              <a:ext uri="{FF2B5EF4-FFF2-40B4-BE49-F238E27FC236}">
                <a16:creationId xmlns:a16="http://schemas.microsoft.com/office/drawing/2014/main" id="{953908D7-AAD6-4959-A912-FDB612681FB0}"/>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6" name="Picture 15">
            <a:extLst>
              <a:ext uri="{FF2B5EF4-FFF2-40B4-BE49-F238E27FC236}">
                <a16:creationId xmlns:a16="http://schemas.microsoft.com/office/drawing/2014/main" id="{4E888F42-DC23-4311-B11C-554FD24267BA}"/>
              </a:ext>
            </a:extLst>
          </p:cNvPr>
          <p:cNvPicPr>
            <a:picLocks noChangeAspect="1"/>
          </p:cNvPicPr>
          <p:nvPr userDrawn="1"/>
        </p:nvPicPr>
        <p:blipFill>
          <a:blip r:embed="rId2"/>
          <a:stretch>
            <a:fillRect/>
          </a:stretch>
        </p:blipFill>
        <p:spPr>
          <a:xfrm>
            <a:off x="8449468" y="4468239"/>
            <a:ext cx="334190" cy="494020"/>
          </a:xfrm>
          <a:prstGeom prst="rect">
            <a:avLst/>
          </a:prstGeom>
        </p:spPr>
      </p:pic>
      <p:pic>
        <p:nvPicPr>
          <p:cNvPr id="3" name="Picture 2" descr="A red and black logo&#10;&#10;Description automatically generated">
            <a:extLst>
              <a:ext uri="{FF2B5EF4-FFF2-40B4-BE49-F238E27FC236}">
                <a16:creationId xmlns:a16="http://schemas.microsoft.com/office/drawing/2014/main" id="{1D3436CD-6B84-2F9B-0BD5-AD16D4905D1B}"/>
              </a:ext>
            </a:extLst>
          </p:cNvPr>
          <p:cNvPicPr>
            <a:picLocks noChangeAspect="1"/>
          </p:cNvPicPr>
          <p:nvPr userDrawn="1"/>
        </p:nvPicPr>
        <p:blipFill>
          <a:blip r:embed="rId3"/>
          <a:stretch>
            <a:fillRect/>
          </a:stretch>
        </p:blipFill>
        <p:spPr>
          <a:xfrm>
            <a:off x="295416" y="4673600"/>
            <a:ext cx="485716" cy="288660"/>
          </a:xfrm>
          <a:prstGeom prst="rect">
            <a:avLst/>
          </a:prstGeom>
        </p:spPr>
      </p:pic>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3" name="Picture 2" descr="A red and black logo&#10;&#10;Description automatically generated">
            <a:extLst>
              <a:ext uri="{FF2B5EF4-FFF2-40B4-BE49-F238E27FC236}">
                <a16:creationId xmlns:a16="http://schemas.microsoft.com/office/drawing/2014/main" id="{F0719E10-DAAF-3E0B-6496-96CAF4A2C3F6}"/>
              </a:ext>
            </a:extLst>
          </p:cNvPr>
          <p:cNvPicPr>
            <a:picLocks noChangeAspect="1"/>
          </p:cNvPicPr>
          <p:nvPr userDrawn="1"/>
        </p:nvPicPr>
        <p:blipFill>
          <a:blip r:embed="rId2"/>
          <a:stretch>
            <a:fillRect/>
          </a:stretch>
        </p:blipFill>
        <p:spPr>
          <a:xfrm>
            <a:off x="3384720" y="4678288"/>
            <a:ext cx="485716" cy="288660"/>
          </a:xfrm>
          <a:prstGeom prst="rect">
            <a:avLst/>
          </a:prstGeom>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dirty="0"/>
              <a:t>© Health Level Seven ® International. Licensed under Creative Commons Attribution 4.0 International HL7, Health Level Seven, FHIR and the FHIR flame logo are registered trademarks of Health Level Seven International. Reg. U.S. TM Office.</a:t>
            </a:r>
          </a:p>
        </p:txBody>
      </p:sp>
      <p:cxnSp>
        <p:nvCxnSpPr>
          <p:cNvPr id="19" name="Straight Connector 18">
            <a:extLst>
              <a:ext uri="{FF2B5EF4-FFF2-40B4-BE49-F238E27FC236}">
                <a16:creationId xmlns:a16="http://schemas.microsoft.com/office/drawing/2014/main" id="{C5C7035E-9192-4B77-84BD-DB09E8D8D0D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1" name="Slide Number Placeholder 5">
            <a:extLst>
              <a:ext uri="{FF2B5EF4-FFF2-40B4-BE49-F238E27FC236}">
                <a16:creationId xmlns:a16="http://schemas.microsoft.com/office/drawing/2014/main" id="{3A1335D0-084F-4898-B8A1-A485E3328A1E}"/>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22" name="Picture 21">
            <a:extLst>
              <a:ext uri="{FF2B5EF4-FFF2-40B4-BE49-F238E27FC236}">
                <a16:creationId xmlns:a16="http://schemas.microsoft.com/office/drawing/2014/main" id="{D32F6708-D3B4-4D74-A64C-F0F9110AA7D7}"/>
              </a:ext>
            </a:extLst>
          </p:cNvPr>
          <p:cNvPicPr>
            <a:picLocks noChangeAspect="1"/>
          </p:cNvPicPr>
          <p:nvPr userDrawn="1"/>
        </p:nvPicPr>
        <p:blipFill>
          <a:blip r:embed="rId3"/>
          <a:stretch>
            <a:fillRect/>
          </a:stretch>
        </p:blipFill>
        <p:spPr>
          <a:xfrm>
            <a:off x="8449468" y="4468239"/>
            <a:ext cx="334190" cy="494020"/>
          </a:xfrm>
          <a:prstGeom prst="rect">
            <a:avLst/>
          </a:prstGeom>
        </p:spPr>
      </p:pic>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E892B0C-0831-4140-965A-7EFB8731A638}"/>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0" name="Slide Number Placeholder 5">
            <a:extLst>
              <a:ext uri="{FF2B5EF4-FFF2-40B4-BE49-F238E27FC236}">
                <a16:creationId xmlns:a16="http://schemas.microsoft.com/office/drawing/2014/main" id="{93E785D7-5D87-40DD-9617-7BFD7CC78D0F}"/>
              </a:ext>
            </a:extLst>
          </p:cNvPr>
          <p:cNvSpPr>
            <a:spLocks noGrp="1"/>
          </p:cNvSpPr>
          <p:nvPr>
            <p:ph type="sldNum" sz="quarter" idx="11"/>
          </p:nvPr>
        </p:nvSpPr>
        <p:spPr>
          <a:xfrm>
            <a:off x="7672387" y="4797025"/>
            <a:ext cx="271463" cy="158750"/>
          </a:xfrm>
        </p:spPr>
        <p:txBody>
          <a:bodyPr/>
          <a:lstStyle>
            <a:lvl1pPr>
              <a:defRPr/>
            </a:lvl1pPr>
          </a:lstStyle>
          <a:p>
            <a:fld id="{6CACE926-AEF5-4BFE-8BD7-24414108CB7B}" type="slidenum">
              <a:rPr lang="en-US" altLang="en-US"/>
              <a:pPr/>
              <a:t>‹#›</a:t>
            </a:fld>
            <a:endParaRPr lang="en-US" altLang="en-US" dirty="0"/>
          </a:p>
        </p:txBody>
      </p:sp>
      <p:pic>
        <p:nvPicPr>
          <p:cNvPr id="11" name="Picture 10">
            <a:extLst>
              <a:ext uri="{FF2B5EF4-FFF2-40B4-BE49-F238E27FC236}">
                <a16:creationId xmlns:a16="http://schemas.microsoft.com/office/drawing/2014/main" id="{3D05C5EE-2A92-4D4B-A616-F54674BEF8C9}"/>
              </a:ext>
            </a:extLst>
          </p:cNvPr>
          <p:cNvPicPr>
            <a:picLocks noChangeAspect="1"/>
          </p:cNvPicPr>
          <p:nvPr userDrawn="1"/>
        </p:nvPicPr>
        <p:blipFill>
          <a:blip r:embed="rId2"/>
          <a:stretch>
            <a:fillRect/>
          </a:stretch>
        </p:blipFill>
        <p:spPr>
          <a:xfrm>
            <a:off x="8449468" y="4468239"/>
            <a:ext cx="334190" cy="494020"/>
          </a:xfrm>
          <a:prstGeom prst="rect">
            <a:avLst/>
          </a:prstGeom>
        </p:spPr>
      </p:pic>
      <p:pic>
        <p:nvPicPr>
          <p:cNvPr id="2" name="Picture 1" descr="A red and black logo&#10;&#10;Description automatically generated">
            <a:extLst>
              <a:ext uri="{FF2B5EF4-FFF2-40B4-BE49-F238E27FC236}">
                <a16:creationId xmlns:a16="http://schemas.microsoft.com/office/drawing/2014/main" id="{F214D8ED-7A3C-454C-EC5E-5D799D3210C0}"/>
              </a:ext>
            </a:extLst>
          </p:cNvPr>
          <p:cNvPicPr>
            <a:picLocks noChangeAspect="1"/>
          </p:cNvPicPr>
          <p:nvPr userDrawn="1"/>
        </p:nvPicPr>
        <p:blipFill>
          <a:blip r:embed="rId3"/>
          <a:stretch>
            <a:fillRect/>
          </a:stretch>
        </p:blipFill>
        <p:spPr>
          <a:xfrm>
            <a:off x="295416" y="4673600"/>
            <a:ext cx="485716" cy="288660"/>
          </a:xfrm>
          <a:prstGeom prst="rect">
            <a:avLst/>
          </a:prstGeom>
        </p:spPr>
      </p:pic>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908F2E7E-AB73-48BD-96ED-A04B068EAA27}" type="datetime1">
              <a:rPr lang="en-US" altLang="en-US" smtClean="0"/>
              <a:t>4/10/25</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dirty="0"/>
              <a:t>© Health Level Seven ® International. Licensed under Creative Commons Attribution 4.0 International HL7, Health Level Seven, FHIR and the FHIR flame logo are registered trademarks of Health Level Seven International. Reg. U.S. TM Office.</a:t>
            </a:r>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sldNum="0" hdr="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hl7.org/fhir/uv/subscriptions-backport/"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3.0/deed.en_GB" TargetMode="External"/><Relationship Id="rId2" Type="http://schemas.openxmlformats.org/officeDocument/2006/relationships/hyperlink" Target="https://github.com/FHIR/documents/tree/master/presentations/2025-04-DaVinci" TargetMode="Externa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hyperlink" Target="https://www.hl7.org/fhir/us/davinci-pas/epaWorkflow.html" TargetMode="External"/><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jpg"/><Relationship Id="rId2" Type="http://schemas.openxmlformats.org/officeDocument/2006/relationships/image" Target="../media/image27.png"/><Relationship Id="rId1" Type="http://schemas.openxmlformats.org/officeDocument/2006/relationships/slideLayout" Target="../slideLayouts/slideLayout11.xml"/><Relationship Id="rId6" Type="http://schemas.openxmlformats.org/officeDocument/2006/relationships/image" Target="../media/image30.png"/><Relationship Id="rId5" Type="http://schemas.openxmlformats.org/officeDocument/2006/relationships/hyperlink" Target="https://chat.fhir.org/#narrow/channel/197320-Da-Vinci-DTR" TargetMode="Externa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 Id="rId4" Type="http://schemas.openxmlformats.org/officeDocument/2006/relationships/hyperlink" Target="https://openclipart.org/detail/191324/arrow-simple-way-green-by-cyberscooty-191324"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 Id="rId5" Type="http://schemas.openxmlformats.org/officeDocument/2006/relationships/hyperlink" Target="https://pixabay.com/en/target-dart-aim-success-goal-1414775/" TargetMode="Externa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30B15-A7FF-6DE8-CC2E-29B655CCA964}"/>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48AA5DF-DB42-9E40-A8C3-97BFB1BD6FBE}"/>
              </a:ext>
            </a:extLst>
          </p:cNvPr>
          <p:cNvSpPr>
            <a:spLocks noGrp="1" noRot="1" noMove="1" noResize="1" noEditPoints="1" noAdjustHandles="1" noChangeArrowheads="1" noChangeShapeType="1"/>
          </p:cNvSpPr>
          <p:nvPr/>
        </p:nvSpPr>
        <p:spPr>
          <a:xfrm>
            <a:off x="928048" y="873458"/>
            <a:ext cx="5138382" cy="2121408"/>
          </a:xfrm>
          <a:prstGeom prst="rect">
            <a:avLst/>
          </a:prstGeom>
          <a:gradFill>
            <a:gsLst>
              <a:gs pos="15000">
                <a:schemeClr val="bg1"/>
              </a:gs>
              <a:gs pos="0">
                <a:schemeClr val="accent1">
                  <a:lumMod val="20000"/>
                  <a:lumOff val="80000"/>
                </a:schemeClr>
              </a:gs>
              <a:gs pos="100000">
                <a:schemeClr val="bg1"/>
              </a:gs>
            </a:gsLst>
          </a:gradFill>
          <a:ln w="31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3">
            <a:extLst>
              <a:ext uri="{FF2B5EF4-FFF2-40B4-BE49-F238E27FC236}">
                <a16:creationId xmlns:a16="http://schemas.microsoft.com/office/drawing/2014/main" id="{3047C8D4-2E1A-A00C-979A-F37D9C8121CE}"/>
              </a:ext>
            </a:extLst>
          </p:cNvPr>
          <p:cNvSpPr txBox="1">
            <a:spLocks/>
          </p:cNvSpPr>
          <p:nvPr/>
        </p:nvSpPr>
        <p:spPr>
          <a:xfrm>
            <a:off x="925372" y="1263530"/>
            <a:ext cx="5138382" cy="737638"/>
          </a:xfrm>
          <a:prstGeom prst="rect">
            <a:avLst/>
          </a:prstGeom>
        </p:spPr>
        <p:txBody>
          <a:bodyPr wrap="square" lIns="0" tIns="0" rIns="0" bIns="0" anchor="b">
            <a:spAutoFit/>
          </a:bodyPr>
          <a:lstStyle>
            <a:lvl1pPr marL="0" indent="0" algn="r" defTabSz="914400" rtl="0" eaLnBrk="1" latinLnBrk="0" hangingPunct="1">
              <a:lnSpc>
                <a:spcPct val="90000"/>
              </a:lnSpc>
              <a:spcBef>
                <a:spcPts val="1000"/>
              </a:spcBef>
              <a:buFont typeface="Arial" panose="020B0604020202020204" pitchFamily="34" charset="0"/>
              <a:buNone/>
              <a:defRPr sz="3200" b="1"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A91F24"/>
                </a:solidFill>
                <a:effectLst/>
                <a:uLnTx/>
                <a:uFillTx/>
                <a:latin typeface="Arial" panose="020B0604020202020204"/>
                <a:ea typeface="+mn-ea"/>
                <a:cs typeface="+mn-cs"/>
              </a:rPr>
              <a:t>Prior Authorization Support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srgbClr val="A91F24"/>
                </a:solidFill>
                <a:effectLst/>
                <a:uLnTx/>
                <a:uFillTx/>
                <a:latin typeface="Arial" panose="020B0604020202020204"/>
                <a:ea typeface="+mn-ea"/>
                <a:cs typeface="+mn-cs"/>
              </a:rPr>
              <a:t> Deep Dive</a:t>
            </a:r>
          </a:p>
        </p:txBody>
      </p:sp>
      <p:sp>
        <p:nvSpPr>
          <p:cNvPr id="19" name="Text Placeholder 4">
            <a:extLst>
              <a:ext uri="{FF2B5EF4-FFF2-40B4-BE49-F238E27FC236}">
                <a16:creationId xmlns:a16="http://schemas.microsoft.com/office/drawing/2014/main" id="{15719DF1-8D68-1BBE-E94F-A4B17F46DBAA}"/>
              </a:ext>
            </a:extLst>
          </p:cNvPr>
          <p:cNvSpPr txBox="1">
            <a:spLocks/>
          </p:cNvSpPr>
          <p:nvPr/>
        </p:nvSpPr>
        <p:spPr>
          <a:xfrm>
            <a:off x="928048" y="2374482"/>
            <a:ext cx="5138382" cy="537006"/>
          </a:xfrm>
          <a:prstGeom prst="rect">
            <a:avLst/>
          </a:prstGeom>
        </p:spPr>
        <p:txBody>
          <a:bodyPr wrap="square" lIns="91440" tIns="45720" rIns="91440" bIns="45720" anchor="t">
            <a:spAutoFit/>
          </a:bodyPr>
          <a:lstStyle>
            <a:lvl1pPr marL="0" indent="0" algn="r" defTabSz="914400" rtl="0" eaLnBrk="1" latinLnBrk="0" hangingPunct="1">
              <a:lnSpc>
                <a:spcPct val="90000"/>
              </a:lnSpc>
              <a:spcBef>
                <a:spcPts val="1000"/>
              </a:spcBef>
              <a:buFont typeface="Arial" panose="020B0604020202020204" pitchFamily="34" charset="0"/>
              <a:buNone/>
              <a:defRPr sz="3200" b="0" kern="120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3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u="none" strike="noStrike" kern="1200" cap="none" spc="0" normalizeH="0" baseline="0" noProof="0" dirty="0">
                <a:ln>
                  <a:noFill/>
                </a:ln>
                <a:solidFill>
                  <a:srgbClr val="D6843C"/>
                </a:solidFill>
                <a:effectLst/>
                <a:uLnTx/>
                <a:uFillTx/>
                <a:latin typeface="Aptos" panose="020B0004020202020204" pitchFamily="34" charset="0"/>
                <a:ea typeface="+mn-ea"/>
                <a:cs typeface="+mn-cs"/>
              </a:rPr>
              <a:t>2025 HL7 Da Vinci Burden Reduction and Payor API Implementer Support</a:t>
            </a:r>
          </a:p>
        </p:txBody>
      </p:sp>
      <p:sp>
        <p:nvSpPr>
          <p:cNvPr id="20" name="Google Shape;102;p19">
            <a:extLst>
              <a:ext uri="{FF2B5EF4-FFF2-40B4-BE49-F238E27FC236}">
                <a16:creationId xmlns:a16="http://schemas.microsoft.com/office/drawing/2014/main" id="{FF3DC3B8-40C6-37AA-9137-5D94221A9695}"/>
              </a:ext>
            </a:extLst>
          </p:cNvPr>
          <p:cNvSpPr txBox="1"/>
          <p:nvPr/>
        </p:nvSpPr>
        <p:spPr>
          <a:xfrm>
            <a:off x="1827423" y="3672432"/>
            <a:ext cx="3334279" cy="415075"/>
          </a:xfrm>
          <a:prstGeom prst="rect">
            <a:avLst/>
          </a:prstGeom>
          <a:noFill/>
          <a:ln>
            <a:noFill/>
          </a:ln>
        </p:spPr>
        <p:txBody>
          <a:bodyPr spcFirstLastPara="1" wrap="square" lIns="0" tIns="0" rIns="0" bIns="0" anchor="t" anchorCtr="0">
            <a:noAutofit/>
          </a:bodyPr>
          <a:lstStyle/>
          <a:p>
            <a:pPr defTabSz="914400" fontAlgn="auto">
              <a:spcBef>
                <a:spcPts val="0"/>
              </a:spcBef>
              <a:spcAft>
                <a:spcPts val="0"/>
              </a:spcAft>
              <a:buClr>
                <a:srgbClr val="000000"/>
              </a:buClr>
              <a:buFont typeface="Arial"/>
              <a:buNone/>
            </a:pPr>
            <a:r>
              <a:rPr lang="en-US" sz="2400" b="1" kern="0" dirty="0">
                <a:latin typeface="Arial" panose="020B0604020202020204"/>
                <a:cs typeface="Arial" panose="020B0604020202020204" pitchFamily="34" charset="0"/>
                <a:sym typeface="Arial"/>
              </a:rPr>
              <a:t>HL7 Da Vinci Training</a:t>
            </a:r>
            <a:endParaRPr lang="en-US" sz="2400" kern="0" dirty="0">
              <a:latin typeface="Arial" panose="020B0604020202020204"/>
              <a:cs typeface="Arial" panose="020B0604020202020204" pitchFamily="34" charset="0"/>
              <a:sym typeface="Arial"/>
            </a:endParaRPr>
          </a:p>
        </p:txBody>
      </p:sp>
      <p:cxnSp>
        <p:nvCxnSpPr>
          <p:cNvPr id="21" name="Straight Connector 20">
            <a:extLst>
              <a:ext uri="{FF2B5EF4-FFF2-40B4-BE49-F238E27FC236}">
                <a16:creationId xmlns:a16="http://schemas.microsoft.com/office/drawing/2014/main" id="{68D306A3-D1B7-A141-D141-C249CE22E921}"/>
              </a:ext>
            </a:extLst>
          </p:cNvPr>
          <p:cNvCxnSpPr/>
          <p:nvPr/>
        </p:nvCxnSpPr>
        <p:spPr>
          <a:xfrm>
            <a:off x="979963" y="2243547"/>
            <a:ext cx="5029200" cy="0"/>
          </a:xfrm>
          <a:prstGeom prst="line">
            <a:avLst/>
          </a:prstGeom>
          <a:noFill/>
          <a:ln w="6350" cap="flat" cmpd="sng" algn="ctr">
            <a:solidFill>
              <a:sysClr val="window" lastClr="FFFFFF">
                <a:lumMod val="85000"/>
              </a:sysClr>
            </a:solidFill>
            <a:prstDash val="solid"/>
            <a:miter lim="800000"/>
          </a:ln>
          <a:effectLst/>
        </p:spPr>
      </p:cxnSp>
      <p:pic>
        <p:nvPicPr>
          <p:cNvPr id="26" name="Picture 25" descr="A logo for a company&#10;&#10;AI-generated content may be incorrect.">
            <a:extLst>
              <a:ext uri="{FF2B5EF4-FFF2-40B4-BE49-F238E27FC236}">
                <a16:creationId xmlns:a16="http://schemas.microsoft.com/office/drawing/2014/main" id="{B3193950-F81C-71F0-861A-5B558CF39D3C}"/>
              </a:ext>
            </a:extLst>
          </p:cNvPr>
          <p:cNvPicPr>
            <a:picLocks noGrp="1" noRot="1" noChangeAspect="1" noMove="1" noResize="1" noEditPoints="1" noAdjustHandles="1" noChangeArrowheads="1" noChangeShapeType="1" noCrop="1"/>
          </p:cNvPicPr>
          <p:nvPr/>
        </p:nvPicPr>
        <p:blipFill>
          <a:blip r:embed="rId3"/>
          <a:stretch>
            <a:fillRect/>
          </a:stretch>
        </p:blipFill>
        <p:spPr>
          <a:xfrm>
            <a:off x="6167316" y="2642985"/>
            <a:ext cx="2976684" cy="877740"/>
          </a:xfrm>
          <a:prstGeom prst="rect">
            <a:avLst/>
          </a:prstGeom>
        </p:spPr>
      </p:pic>
    </p:spTree>
    <p:extLst>
      <p:ext uri="{BB962C8B-B14F-4D97-AF65-F5344CB8AC3E}">
        <p14:creationId xmlns:p14="http://schemas.microsoft.com/office/powerpoint/2010/main" val="11517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B74DD-A8EA-1A22-773A-F3B206381690}"/>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3DA9425F-5C40-65F2-EC99-DDDFA3EFE5A2}"/>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10</a:t>
            </a:fld>
            <a:endParaRPr lang="en-US" altLang="en-US"/>
          </a:p>
        </p:txBody>
      </p:sp>
      <p:sp>
        <p:nvSpPr>
          <p:cNvPr id="3" name="Title 2">
            <a:extLst>
              <a:ext uri="{FF2B5EF4-FFF2-40B4-BE49-F238E27FC236}">
                <a16:creationId xmlns:a16="http://schemas.microsoft.com/office/drawing/2014/main" id="{3BBCE832-4092-EF2A-56EC-EAF497B239D7}"/>
              </a:ext>
            </a:extLst>
          </p:cNvPr>
          <p:cNvSpPr>
            <a:spLocks noGrp="1"/>
          </p:cNvSpPr>
          <p:nvPr>
            <p:ph type="title"/>
          </p:nvPr>
        </p:nvSpPr>
        <p:spPr>
          <a:xfrm>
            <a:off x="613648" y="182928"/>
            <a:ext cx="3408088" cy="577792"/>
          </a:xfrm>
        </p:spPr>
        <p:txBody>
          <a:bodyPr/>
          <a:lstStyle/>
          <a:p>
            <a:r>
              <a:rPr lang="en-US" dirty="0"/>
              <a:t>Expected Systems</a:t>
            </a:r>
          </a:p>
        </p:txBody>
      </p:sp>
      <p:sp>
        <p:nvSpPr>
          <p:cNvPr id="31" name="TextBox 30">
            <a:extLst>
              <a:ext uri="{FF2B5EF4-FFF2-40B4-BE49-F238E27FC236}">
                <a16:creationId xmlns:a16="http://schemas.microsoft.com/office/drawing/2014/main" id="{F120B0E7-1329-15A2-25EF-510CD6ED3839}"/>
              </a:ext>
            </a:extLst>
          </p:cNvPr>
          <p:cNvSpPr txBox="1"/>
          <p:nvPr/>
        </p:nvSpPr>
        <p:spPr>
          <a:xfrm>
            <a:off x="486929" y="994795"/>
            <a:ext cx="3408088" cy="743537"/>
          </a:xfrm>
          <a:prstGeom prst="rect">
            <a:avLst/>
          </a:prstGeom>
          <a:noFill/>
        </p:spPr>
        <p:txBody>
          <a:bodyPr wrap="square">
            <a:spAutoFit/>
          </a:bodyPr>
          <a:lstStyle/>
          <a:p>
            <a:pPr>
              <a:lnSpc>
                <a:spcPts val="2600"/>
              </a:lnSpc>
            </a:pPr>
            <a:r>
              <a:rPr lang="en-US" dirty="0">
                <a:latin typeface="Calibri" panose="020F0502020204030204" pitchFamily="34" charset="0"/>
                <a:ea typeface="Calibri" panose="020F0502020204030204" pitchFamily="34" charset="0"/>
                <a:cs typeface="Calibri" panose="020F0502020204030204" pitchFamily="34" charset="0"/>
              </a:rPr>
              <a:t>There are three types of systems that can be involved within PAS…</a:t>
            </a:r>
          </a:p>
        </p:txBody>
      </p:sp>
      <p:grpSp>
        <p:nvGrpSpPr>
          <p:cNvPr id="6" name="Group 5">
            <a:extLst>
              <a:ext uri="{FF2B5EF4-FFF2-40B4-BE49-F238E27FC236}">
                <a16:creationId xmlns:a16="http://schemas.microsoft.com/office/drawing/2014/main" id="{25A718B3-9A50-FC15-B8BA-AF0BB55B0189}"/>
              </a:ext>
            </a:extLst>
          </p:cNvPr>
          <p:cNvGrpSpPr/>
          <p:nvPr/>
        </p:nvGrpSpPr>
        <p:grpSpPr>
          <a:xfrm>
            <a:off x="4750598" y="1881936"/>
            <a:ext cx="3950359" cy="1196723"/>
            <a:chOff x="4750598" y="1881936"/>
            <a:chExt cx="3950359" cy="1196723"/>
          </a:xfrm>
        </p:grpSpPr>
        <p:sp>
          <p:nvSpPr>
            <p:cNvPr id="14" name="Rectangle 13">
              <a:extLst>
                <a:ext uri="{FF2B5EF4-FFF2-40B4-BE49-F238E27FC236}">
                  <a16:creationId xmlns:a16="http://schemas.microsoft.com/office/drawing/2014/main" id="{7DCD2764-5588-EA09-A76E-8AD732C4A3AA}"/>
                </a:ext>
              </a:extLst>
            </p:cNvPr>
            <p:cNvSpPr/>
            <p:nvPr/>
          </p:nvSpPr>
          <p:spPr>
            <a:xfrm>
              <a:off x="4774107" y="1881936"/>
              <a:ext cx="3926850" cy="1196723"/>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B0AD3C-D3DE-6841-77DD-6ED18249CA64}"/>
                </a:ext>
              </a:extLst>
            </p:cNvPr>
            <p:cNvSpPr txBox="1"/>
            <p:nvPr/>
          </p:nvSpPr>
          <p:spPr>
            <a:xfrm>
              <a:off x="4750598" y="1948276"/>
              <a:ext cx="3875582" cy="807913"/>
            </a:xfrm>
            <a:prstGeom prst="rect">
              <a:avLst/>
            </a:prstGeom>
            <a:noFill/>
          </p:spPr>
          <p:txBody>
            <a:bodyPr wrap="square">
              <a:spAutoFit/>
            </a:bodyPr>
            <a:lstStyle/>
            <a:p>
              <a:pPr marL="0" marR="0" lvl="0" indent="0" algn="l" defTabSz="914400" rtl="0" eaLnBrk="1" fontAlgn="auto" latinLnBrk="0" hangingPunct="1">
                <a:lnSpc>
                  <a:spcPct val="100000"/>
                </a:lnSpc>
                <a:spcBef>
                  <a:spcPts val="900"/>
                </a:spcBef>
                <a:spcAft>
                  <a:spcPts val="0"/>
                </a:spcAft>
                <a:buClr>
                  <a:srgbClr val="51657F"/>
                </a:buClr>
                <a:buSzTx/>
                <a:buFont typeface="Arial" panose="020B0604020202020204" pitchFamily="34" charset="0"/>
                <a:buNone/>
                <a:tabLst/>
                <a:defRPr/>
              </a:pPr>
              <a:r>
                <a:rPr kumimoji="0" lang="en-US" sz="1600" b="1" i="0" u="none" strike="noStrike" kern="1200" cap="none" spc="0" normalizeH="0" baseline="0" noProof="0" dirty="0">
                  <a:ln>
                    <a:noFill/>
                  </a:ln>
                  <a:solidFill>
                    <a:srgbClr val="1F497D">
                      <a:lumMod val="75000"/>
                    </a:srgbClr>
                  </a:solidFill>
                  <a:effectLst/>
                  <a:uLnTx/>
                  <a:uFillTx/>
                  <a:latin typeface="Aptos" panose="020B0004020202020204" pitchFamily="34" charset="0"/>
                  <a:ea typeface="ヒラギノ角ゴ Pro W3" pitchFamily="-126" charset="-128"/>
                  <a:cs typeface="+mn-cs"/>
                </a:rPr>
                <a:t>Intermediary:</a:t>
              </a:r>
              <a:endParaRPr kumimoji="0" lang="en-US" sz="1600" i="0" u="none" strike="noStrike" kern="1200" cap="none" spc="0" normalizeH="0" baseline="0" noProof="0" dirty="0">
                <a:ln>
                  <a:noFill/>
                </a:ln>
                <a:solidFill>
                  <a:srgbClr val="1F497D">
                    <a:lumMod val="75000"/>
                  </a:srgbClr>
                </a:solidFill>
                <a:effectLst/>
                <a:uLnTx/>
                <a:uFillTx/>
                <a:latin typeface="Aptos" panose="020B0004020202020204" pitchFamily="34" charset="0"/>
                <a:ea typeface="ヒラギノ角ゴ Pro W3" pitchFamily="-126" charset="-128"/>
                <a:cs typeface="+mn-cs"/>
              </a:endParaRPr>
            </a:p>
            <a:p>
              <a:pPr marL="182880" marR="0" lvl="0" indent="-182880" algn="l" defTabSz="914400" rtl="0" eaLnBrk="1" fontAlgn="auto" latinLnBrk="0" hangingPunct="1">
                <a:lnSpc>
                  <a:spcPct val="100000"/>
                </a:lnSpc>
                <a:spcBef>
                  <a:spcPts val="300"/>
                </a:spcBef>
                <a:spcAft>
                  <a:spcPts val="0"/>
                </a:spcAft>
                <a:buClr>
                  <a:srgbClr val="51657F"/>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474749"/>
                  </a:solidFill>
                  <a:effectLst/>
                  <a:uLnTx/>
                  <a:uFillTx/>
                  <a:latin typeface="Aptos" panose="020B0004020202020204" pitchFamily="34" charset="0"/>
                  <a:ea typeface="ヒラギノ角ゴ Pro W3" pitchFamily="-126" charset="-128"/>
                  <a:cs typeface="+mn-cs"/>
                </a:rPr>
                <a:t>Convert between the FHIR Bundle and the X12 transactions and submits to Payer</a:t>
              </a:r>
              <a:endParaRPr lang="en-US" sz="2000" dirty="0"/>
            </a:p>
          </p:txBody>
        </p:sp>
      </p:grpSp>
      <p:grpSp>
        <p:nvGrpSpPr>
          <p:cNvPr id="7" name="Group 6">
            <a:extLst>
              <a:ext uri="{FF2B5EF4-FFF2-40B4-BE49-F238E27FC236}">
                <a16:creationId xmlns:a16="http://schemas.microsoft.com/office/drawing/2014/main" id="{DB1F013B-F663-83BD-5D3E-C775F95746C3}"/>
              </a:ext>
            </a:extLst>
          </p:cNvPr>
          <p:cNvGrpSpPr/>
          <p:nvPr/>
        </p:nvGrpSpPr>
        <p:grpSpPr>
          <a:xfrm>
            <a:off x="4736092" y="3397723"/>
            <a:ext cx="3926850" cy="1196723"/>
            <a:chOff x="4763388" y="3397723"/>
            <a:chExt cx="3926850" cy="1196723"/>
          </a:xfrm>
        </p:grpSpPr>
        <p:sp>
          <p:nvSpPr>
            <p:cNvPr id="15" name="Rectangle 14">
              <a:extLst>
                <a:ext uri="{FF2B5EF4-FFF2-40B4-BE49-F238E27FC236}">
                  <a16:creationId xmlns:a16="http://schemas.microsoft.com/office/drawing/2014/main" id="{F43A0299-78B9-7A1F-D185-93033FDE62D3}"/>
                </a:ext>
              </a:extLst>
            </p:cNvPr>
            <p:cNvSpPr/>
            <p:nvPr/>
          </p:nvSpPr>
          <p:spPr>
            <a:xfrm>
              <a:off x="4763388" y="3397723"/>
              <a:ext cx="3926850" cy="1196723"/>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8C3016E-9B36-8ECA-22BA-F2F2D0DA55AD}"/>
                </a:ext>
              </a:extLst>
            </p:cNvPr>
            <p:cNvSpPr txBox="1"/>
            <p:nvPr/>
          </p:nvSpPr>
          <p:spPr>
            <a:xfrm>
              <a:off x="4801403" y="3467507"/>
              <a:ext cx="3847582" cy="807913"/>
            </a:xfrm>
            <a:prstGeom prst="rect">
              <a:avLst/>
            </a:prstGeom>
            <a:noFill/>
          </p:spPr>
          <p:txBody>
            <a:bodyPr wrap="square">
              <a:spAutoFit/>
            </a:bodyPr>
            <a:lstStyle/>
            <a:p>
              <a:pPr marL="0" marR="0" lvl="0" indent="0" algn="l" defTabSz="914400" rtl="0" eaLnBrk="1" fontAlgn="auto" latinLnBrk="0" hangingPunct="1">
                <a:lnSpc>
                  <a:spcPct val="100000"/>
                </a:lnSpc>
                <a:spcBef>
                  <a:spcPts val="900"/>
                </a:spcBef>
                <a:spcAft>
                  <a:spcPts val="0"/>
                </a:spcAft>
                <a:buClr>
                  <a:srgbClr val="51657F"/>
                </a:buClr>
                <a:buSzTx/>
                <a:buFont typeface="Arial" panose="020B0604020202020204" pitchFamily="34" charset="0"/>
                <a:buNone/>
                <a:tabLst/>
                <a:defRPr/>
              </a:pPr>
              <a:r>
                <a:rPr kumimoji="0" lang="en-US" sz="1600" b="1" i="0" u="none" strike="noStrike" kern="1200" cap="none" spc="0" normalizeH="0" baseline="0" noProof="0" dirty="0">
                  <a:ln>
                    <a:noFill/>
                  </a:ln>
                  <a:solidFill>
                    <a:srgbClr val="1F497D">
                      <a:lumMod val="75000"/>
                    </a:srgbClr>
                  </a:solidFill>
                  <a:effectLst/>
                  <a:uLnTx/>
                  <a:uFillTx/>
                  <a:latin typeface="Aptos" panose="020B0004020202020204" pitchFamily="34" charset="0"/>
                  <a:ea typeface="ヒラギノ角ゴ Pro W3" pitchFamily="-126" charset="-128"/>
                  <a:cs typeface="+mn-cs"/>
                </a:rPr>
                <a:t>Payer Service:</a:t>
              </a:r>
            </a:p>
            <a:p>
              <a:pPr marL="182880" marR="0" lvl="0" indent="-182880" algn="l" defTabSz="914400" rtl="0" eaLnBrk="1" fontAlgn="auto" latinLnBrk="0" hangingPunct="1">
                <a:lnSpc>
                  <a:spcPct val="100000"/>
                </a:lnSpc>
                <a:spcBef>
                  <a:spcPts val="300"/>
                </a:spcBef>
                <a:spcAft>
                  <a:spcPts val="0"/>
                </a:spcAft>
                <a:buClr>
                  <a:srgbClr val="51657F"/>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474749"/>
                  </a:solidFill>
                  <a:effectLst/>
                  <a:uLnTx/>
                  <a:uFillTx/>
                  <a:latin typeface="Aptos" panose="020B0004020202020204" pitchFamily="34" charset="0"/>
                  <a:ea typeface="ヒラギノ角ゴ Pro W3" pitchFamily="-126" charset="-128"/>
                  <a:cs typeface="+mn-cs"/>
                </a:rPr>
                <a:t>Handles the X12 transactions and returns responses</a:t>
              </a:r>
            </a:p>
          </p:txBody>
        </p:sp>
      </p:grpSp>
      <p:grpSp>
        <p:nvGrpSpPr>
          <p:cNvPr id="2" name="Group 1">
            <a:extLst>
              <a:ext uri="{FF2B5EF4-FFF2-40B4-BE49-F238E27FC236}">
                <a16:creationId xmlns:a16="http://schemas.microsoft.com/office/drawing/2014/main" id="{2AF38D23-D53C-2434-3A35-CC93F69BE4A4}"/>
              </a:ext>
            </a:extLst>
          </p:cNvPr>
          <p:cNvGrpSpPr/>
          <p:nvPr/>
        </p:nvGrpSpPr>
        <p:grpSpPr>
          <a:xfrm>
            <a:off x="4736092" y="471824"/>
            <a:ext cx="3926850" cy="1196723"/>
            <a:chOff x="647538" y="2037715"/>
            <a:chExt cx="3926850" cy="1196723"/>
          </a:xfrm>
        </p:grpSpPr>
        <p:sp>
          <p:nvSpPr>
            <p:cNvPr id="12" name="Rectangle 11">
              <a:extLst>
                <a:ext uri="{FF2B5EF4-FFF2-40B4-BE49-F238E27FC236}">
                  <a16:creationId xmlns:a16="http://schemas.microsoft.com/office/drawing/2014/main" id="{FB7DB471-B41D-2CE1-3C00-9C0A5ECC98A4}"/>
                </a:ext>
              </a:extLst>
            </p:cNvPr>
            <p:cNvSpPr/>
            <p:nvPr/>
          </p:nvSpPr>
          <p:spPr>
            <a:xfrm>
              <a:off x="647538" y="2037715"/>
              <a:ext cx="3926850" cy="1196723"/>
            </a:xfrm>
            <a:prstGeom prst="rect">
              <a:avLst/>
            </a:prstGeom>
            <a:solidFill>
              <a:schemeClr val="bg1"/>
            </a:solidFill>
            <a:ln>
              <a:solidFill>
                <a:schemeClr val="bg2">
                  <a:lumMod val="9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67CF138-2125-C960-F773-B4CE9333898F}"/>
                </a:ext>
              </a:extLst>
            </p:cNvPr>
            <p:cNvSpPr txBox="1"/>
            <p:nvPr/>
          </p:nvSpPr>
          <p:spPr>
            <a:xfrm>
              <a:off x="662044" y="2100629"/>
              <a:ext cx="3875579" cy="8079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51657F"/>
                </a:buClr>
                <a:buSzTx/>
                <a:buFont typeface="Arial" panose="020B0604020202020204" pitchFamily="34" charset="0"/>
                <a:buNone/>
                <a:tabLst/>
                <a:defRPr/>
              </a:pPr>
              <a:r>
                <a:rPr kumimoji="0" lang="en-US" sz="1600" b="1" i="0" u="none" strike="noStrike" kern="1200" cap="none" spc="0" normalizeH="0" baseline="0" noProof="0" dirty="0">
                  <a:ln>
                    <a:noFill/>
                  </a:ln>
                  <a:solidFill>
                    <a:srgbClr val="1F497D">
                      <a:lumMod val="75000"/>
                    </a:srgbClr>
                  </a:solidFill>
                  <a:effectLst/>
                  <a:uLnTx/>
                  <a:uFillTx/>
                  <a:latin typeface="Aptos" panose="020B0004020202020204" pitchFamily="34" charset="0"/>
                  <a:ea typeface="ヒラギノ角ゴ Pro W3" pitchFamily="-126" charset="-128"/>
                  <a:cs typeface="+mn-cs"/>
                </a:rPr>
                <a:t>EHR:</a:t>
              </a:r>
            </a:p>
            <a:p>
              <a:pPr marL="182880" marR="0" lvl="0" indent="-182880" algn="l" defTabSz="914400" rtl="0" eaLnBrk="1" fontAlgn="auto" latinLnBrk="0" hangingPunct="1">
                <a:lnSpc>
                  <a:spcPct val="100000"/>
                </a:lnSpc>
                <a:spcBef>
                  <a:spcPts val="300"/>
                </a:spcBef>
                <a:spcAft>
                  <a:spcPts val="0"/>
                </a:spcAft>
                <a:buClr>
                  <a:srgbClr val="51657F"/>
                </a:buClr>
                <a:buSzTx/>
                <a:buFont typeface="Arial" panose="020B0604020202020204" pitchFamily="34" charset="0"/>
                <a:buChar char="•"/>
                <a:tabLst/>
                <a:defRPr/>
              </a:pPr>
              <a:r>
                <a:rPr lang="en-US" sz="1400" dirty="0">
                  <a:solidFill>
                    <a:srgbClr val="474749"/>
                  </a:solidFill>
                  <a:latin typeface="Aptos" panose="020B0004020202020204" pitchFamily="34" charset="0"/>
                </a:rPr>
                <a:t>Create the FHIR Bundle that contains the Prior Authorization Request</a:t>
              </a:r>
              <a:endParaRPr kumimoji="0" lang="en-US" sz="1400" b="0" i="0" u="none" strike="noStrike" kern="1200" cap="none" spc="0" normalizeH="0" baseline="0" noProof="0" dirty="0">
                <a:ln>
                  <a:noFill/>
                </a:ln>
                <a:solidFill>
                  <a:srgbClr val="474749"/>
                </a:solidFill>
                <a:effectLst/>
                <a:uLnTx/>
                <a:uFillTx/>
                <a:latin typeface="Aptos" panose="020B0004020202020204" pitchFamily="34" charset="0"/>
                <a:ea typeface="ヒラギノ角ゴ Pro W3" pitchFamily="-126" charset="-128"/>
                <a:cs typeface="+mn-cs"/>
              </a:endParaRPr>
            </a:p>
          </p:txBody>
        </p:sp>
      </p:grpSp>
      <p:pic>
        <p:nvPicPr>
          <p:cNvPr id="10" name="Picture 9" descr="A diagram of a bundle&#10;&#10;AI-generated content may be incorrect.">
            <a:extLst>
              <a:ext uri="{FF2B5EF4-FFF2-40B4-BE49-F238E27FC236}">
                <a16:creationId xmlns:a16="http://schemas.microsoft.com/office/drawing/2014/main" id="{FA5EDC6B-D266-67C0-2194-E944FE4218BE}"/>
              </a:ext>
            </a:extLst>
          </p:cNvPr>
          <p:cNvPicPr>
            <a:picLocks noChangeAspect="1"/>
          </p:cNvPicPr>
          <p:nvPr/>
        </p:nvPicPr>
        <p:blipFill>
          <a:blip r:embed="rId2"/>
          <a:stretch>
            <a:fillRect/>
          </a:stretch>
        </p:blipFill>
        <p:spPr>
          <a:xfrm>
            <a:off x="443043" y="1948275"/>
            <a:ext cx="4088587" cy="1970581"/>
          </a:xfrm>
          <a:prstGeom prst="rect">
            <a:avLst/>
          </a:prstGeom>
        </p:spPr>
      </p:pic>
    </p:spTree>
    <p:extLst>
      <p:ext uri="{BB962C8B-B14F-4D97-AF65-F5344CB8AC3E}">
        <p14:creationId xmlns:p14="http://schemas.microsoft.com/office/powerpoint/2010/main" val="368405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3E07B-255E-E646-D875-C269884F5357}"/>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3E1664C2-7321-92C9-7FAC-4E485B53D14D}"/>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11</a:t>
            </a:fld>
            <a:endParaRPr lang="en-US" altLang="en-US"/>
          </a:p>
        </p:txBody>
      </p:sp>
      <p:sp>
        <p:nvSpPr>
          <p:cNvPr id="3" name="Title 2">
            <a:extLst>
              <a:ext uri="{FF2B5EF4-FFF2-40B4-BE49-F238E27FC236}">
                <a16:creationId xmlns:a16="http://schemas.microsoft.com/office/drawing/2014/main" id="{D19765A8-CACB-F68D-D220-F17CB9042CDD}"/>
              </a:ext>
            </a:extLst>
          </p:cNvPr>
          <p:cNvSpPr>
            <a:spLocks noGrp="1"/>
          </p:cNvSpPr>
          <p:nvPr>
            <p:ph type="title"/>
          </p:nvPr>
        </p:nvSpPr>
        <p:spPr>
          <a:xfrm>
            <a:off x="613647" y="182928"/>
            <a:ext cx="4938283" cy="577792"/>
          </a:xfrm>
        </p:spPr>
        <p:txBody>
          <a:bodyPr/>
          <a:lstStyle/>
          <a:p>
            <a:r>
              <a:rPr lang="en-US" dirty="0"/>
              <a:t>Process Flow Overview</a:t>
            </a:r>
          </a:p>
        </p:txBody>
      </p:sp>
      <p:pic>
        <p:nvPicPr>
          <p:cNvPr id="2050" name="Picture 2" descr="PAS Submission Sequence Diagram">
            <a:extLst>
              <a:ext uri="{FF2B5EF4-FFF2-40B4-BE49-F238E27FC236}">
                <a16:creationId xmlns:a16="http://schemas.microsoft.com/office/drawing/2014/main" id="{3A6171FF-C78C-BBE3-F5A3-D23394BF5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923108"/>
            <a:ext cx="4752975" cy="3509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8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036EF-66FF-29A8-6134-810F4200B512}"/>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22F1E0A8-52FC-6351-1EFD-0AB5DD9E2B97}"/>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12</a:t>
            </a:fld>
            <a:endParaRPr lang="en-US" altLang="en-US"/>
          </a:p>
        </p:txBody>
      </p:sp>
      <p:sp>
        <p:nvSpPr>
          <p:cNvPr id="8" name="Title 7">
            <a:extLst>
              <a:ext uri="{FF2B5EF4-FFF2-40B4-BE49-F238E27FC236}">
                <a16:creationId xmlns:a16="http://schemas.microsoft.com/office/drawing/2014/main" id="{C5B31BF5-D745-04B3-68D3-92BC99879F1D}"/>
              </a:ext>
            </a:extLst>
          </p:cNvPr>
          <p:cNvSpPr>
            <a:spLocks noGrp="1"/>
          </p:cNvSpPr>
          <p:nvPr>
            <p:ph type="title"/>
          </p:nvPr>
        </p:nvSpPr>
        <p:spPr>
          <a:xfrm>
            <a:off x="613647" y="182928"/>
            <a:ext cx="7433073" cy="577792"/>
          </a:xfrm>
        </p:spPr>
        <p:txBody>
          <a:bodyPr/>
          <a:lstStyle/>
          <a:p>
            <a:r>
              <a:rPr lang="en-US" dirty="0"/>
              <a:t>CMS Exception / Enforcement Discretion</a:t>
            </a:r>
          </a:p>
        </p:txBody>
      </p:sp>
      <p:sp>
        <p:nvSpPr>
          <p:cNvPr id="2" name="TextBox 1">
            <a:extLst>
              <a:ext uri="{FF2B5EF4-FFF2-40B4-BE49-F238E27FC236}">
                <a16:creationId xmlns:a16="http://schemas.microsoft.com/office/drawing/2014/main" id="{4EDE6787-3FEC-8D9C-4EA2-FD2A82B94B9D}"/>
              </a:ext>
            </a:extLst>
          </p:cNvPr>
          <p:cNvSpPr txBox="1"/>
          <p:nvPr/>
        </p:nvSpPr>
        <p:spPr>
          <a:xfrm>
            <a:off x="612648" y="1380744"/>
            <a:ext cx="8264066" cy="3247043"/>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1600" dirty="0">
                <a:solidFill>
                  <a:srgbClr val="333333"/>
                </a:solidFill>
                <a:latin typeface="+mn-lt"/>
              </a:rPr>
              <a:t>CMS approved an exception to a HIPAA requirement that mandated the use of X12 278 transaction when using the PAS FHIR standard.  NOTE: This exception ended as of June 2024.</a:t>
            </a:r>
          </a:p>
          <a:p>
            <a:pPr marL="285750" indent="-285750">
              <a:spcAft>
                <a:spcPts val="1800"/>
              </a:spcAft>
              <a:buFont typeface="Arial" panose="020B0604020202020204" pitchFamily="34" charset="0"/>
              <a:buChar char="•"/>
            </a:pPr>
            <a:r>
              <a:rPr lang="en-US" sz="1600" dirty="0">
                <a:solidFill>
                  <a:srgbClr val="333333"/>
                </a:solidFill>
                <a:latin typeface="+mn-lt"/>
              </a:rPr>
              <a:t>OBRHI National Standards Group announced an enforcement discretion that they would not enforce the requirement to use X12 278 if the covered entities were using the FHIR Prior Authorization API.</a:t>
            </a:r>
          </a:p>
          <a:p>
            <a:pPr marL="285750" indent="-285750">
              <a:spcAft>
                <a:spcPts val="1800"/>
              </a:spcAft>
              <a:buFont typeface="Arial" panose="020B0604020202020204" pitchFamily="34" charset="0"/>
              <a:buChar char="•"/>
            </a:pPr>
            <a:r>
              <a:rPr lang="en-US" sz="1600" dirty="0">
                <a:solidFill>
                  <a:srgbClr val="333333"/>
                </a:solidFill>
                <a:latin typeface="+mn-lt"/>
              </a:rPr>
              <a:t>When the entities are operating under the enforcement discretion, then no translation of PAS FHIR Bundles into or out of X12 278 transactions is required.</a:t>
            </a:r>
          </a:p>
          <a:p>
            <a:pPr marL="742950" lvl="1" indent="-285750">
              <a:spcAft>
                <a:spcPts val="1800"/>
              </a:spcAft>
              <a:buFont typeface="Arial" panose="020B0604020202020204" pitchFamily="34" charset="0"/>
              <a:buChar char="•"/>
            </a:pPr>
            <a:r>
              <a:rPr lang="en-US" sz="1600" dirty="0">
                <a:solidFill>
                  <a:srgbClr val="333333"/>
                </a:solidFill>
                <a:latin typeface="+mn-lt"/>
              </a:rPr>
              <a:t>The IG DOES NOT change the requirements for X12 terminology and layouts that match the X12 requirements even for the enforcement discretion.</a:t>
            </a:r>
          </a:p>
        </p:txBody>
      </p:sp>
    </p:spTree>
    <p:extLst>
      <p:ext uri="{BB962C8B-B14F-4D97-AF65-F5344CB8AC3E}">
        <p14:creationId xmlns:p14="http://schemas.microsoft.com/office/powerpoint/2010/main" val="100654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anim calcmode="lin" valueType="num">
                                      <p:cBhvr>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0D8C4-7AB5-471D-9FE5-61D78ED18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F256D-7E22-947A-C8D3-970C07F9C8C5}"/>
              </a:ext>
            </a:extLst>
          </p:cNvPr>
          <p:cNvSpPr>
            <a:spLocks noGrp="1"/>
          </p:cNvSpPr>
          <p:nvPr>
            <p:ph type="title"/>
          </p:nvPr>
        </p:nvSpPr>
        <p:spPr>
          <a:xfrm>
            <a:off x="722312" y="1078173"/>
            <a:ext cx="8303923" cy="1637731"/>
          </a:xfrm>
        </p:spPr>
        <p:txBody>
          <a:bodyPr/>
          <a:lstStyle/>
          <a:p>
            <a:r>
              <a:rPr lang="en-US" sz="2400" dirty="0"/>
              <a:t>Submitting a</a:t>
            </a:r>
            <a:br>
              <a:rPr lang="en-US" sz="2400" dirty="0"/>
            </a:br>
            <a:r>
              <a:rPr lang="en-US" sz="2400" dirty="0"/>
              <a:t>PAS Request</a:t>
            </a:r>
          </a:p>
        </p:txBody>
      </p:sp>
      <p:sp>
        <p:nvSpPr>
          <p:cNvPr id="14339" name="Slide Number Placeholder 3">
            <a:extLst>
              <a:ext uri="{FF2B5EF4-FFF2-40B4-BE49-F238E27FC236}">
                <a16:creationId xmlns:a16="http://schemas.microsoft.com/office/drawing/2014/main" id="{FD24B6BA-AD66-A528-AAD2-4A5324DFAE47}"/>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13</a:t>
            </a:fld>
            <a:endParaRPr lang="en-US" altLang="en-US"/>
          </a:p>
        </p:txBody>
      </p:sp>
      <p:sp>
        <p:nvSpPr>
          <p:cNvPr id="3" name="TextBox 2">
            <a:extLst>
              <a:ext uri="{FF2B5EF4-FFF2-40B4-BE49-F238E27FC236}">
                <a16:creationId xmlns:a16="http://schemas.microsoft.com/office/drawing/2014/main" id="{905133BB-76AB-9AE5-917A-57676D251DEF}"/>
              </a:ext>
            </a:extLst>
          </p:cNvPr>
          <p:cNvSpPr txBox="1"/>
          <p:nvPr/>
        </p:nvSpPr>
        <p:spPr>
          <a:xfrm>
            <a:off x="4731488" y="1316736"/>
            <a:ext cx="4164419" cy="1179810"/>
          </a:xfrm>
          <a:prstGeom prst="rect">
            <a:avLst/>
          </a:prstGeom>
          <a:noFill/>
        </p:spPr>
        <p:txBody>
          <a:bodyPr wrap="square">
            <a:spAutoFit/>
          </a:bodyPr>
          <a:lstStyle/>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PAS Claim Request</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$submit Operation</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PAS Claim Response</a:t>
            </a:r>
          </a:p>
        </p:txBody>
      </p:sp>
      <p:sp>
        <p:nvSpPr>
          <p:cNvPr id="6" name="Rectangle 5">
            <a:extLst>
              <a:ext uri="{FF2B5EF4-FFF2-40B4-BE49-F238E27FC236}">
                <a16:creationId xmlns:a16="http://schemas.microsoft.com/office/drawing/2014/main" id="{24F38F8F-CE09-B4AE-A944-B0E51DB9185F}"/>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F061E08-1C29-7F29-0A84-A58254454237}"/>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939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CFD64-AD66-5C4C-CD7F-34D6BE04F6FE}"/>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55B2FE4A-497E-42F6-1381-8471D1930567}"/>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14</a:t>
            </a:fld>
            <a:endParaRPr lang="en-US" altLang="en-US"/>
          </a:p>
        </p:txBody>
      </p:sp>
      <p:sp>
        <p:nvSpPr>
          <p:cNvPr id="3" name="Title 2">
            <a:extLst>
              <a:ext uri="{FF2B5EF4-FFF2-40B4-BE49-F238E27FC236}">
                <a16:creationId xmlns:a16="http://schemas.microsoft.com/office/drawing/2014/main" id="{6A5E59C5-68C1-614E-7869-23B231BDEECC}"/>
              </a:ext>
            </a:extLst>
          </p:cNvPr>
          <p:cNvSpPr>
            <a:spLocks noGrp="1"/>
          </p:cNvSpPr>
          <p:nvPr>
            <p:ph type="title"/>
          </p:nvPr>
        </p:nvSpPr>
        <p:spPr>
          <a:xfrm>
            <a:off x="613647" y="182928"/>
            <a:ext cx="4938283" cy="577792"/>
          </a:xfrm>
        </p:spPr>
        <p:txBody>
          <a:bodyPr/>
          <a:lstStyle/>
          <a:p>
            <a:r>
              <a:rPr lang="en-US" dirty="0"/>
              <a:t>PAS Claim Request</a:t>
            </a:r>
          </a:p>
        </p:txBody>
      </p:sp>
      <p:sp>
        <p:nvSpPr>
          <p:cNvPr id="4" name="TextBox 3">
            <a:extLst>
              <a:ext uri="{FF2B5EF4-FFF2-40B4-BE49-F238E27FC236}">
                <a16:creationId xmlns:a16="http://schemas.microsoft.com/office/drawing/2014/main" id="{3F991570-9831-060B-E8FC-CD90BEE9F03E}"/>
              </a:ext>
            </a:extLst>
          </p:cNvPr>
          <p:cNvSpPr txBox="1"/>
          <p:nvPr/>
        </p:nvSpPr>
        <p:spPr>
          <a:xfrm>
            <a:off x="3390351" y="760720"/>
            <a:ext cx="5486399" cy="3462486"/>
          </a:xfrm>
          <a:prstGeom prst="rect">
            <a:avLst/>
          </a:prstGeom>
          <a:noFill/>
        </p:spPr>
        <p:txBody>
          <a:bodyPr wrap="square">
            <a:spAutoFit/>
          </a:bodyPr>
          <a:lstStyle/>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Claim</a:t>
            </a:r>
            <a:r>
              <a:rPr kumimoji="0" lang="en-US" sz="1600" b="0" i="0" u="none" strike="noStrike" kern="1200" cap="none" spc="0" normalizeH="0" noProof="0" dirty="0">
                <a:ln>
                  <a:noFill/>
                </a:ln>
                <a:solidFill>
                  <a:srgbClr val="333333"/>
                </a:solidFill>
                <a:effectLst/>
                <a:uLnTx/>
                <a:uFillTx/>
                <a:latin typeface="+mn-lt"/>
                <a:ea typeface="ヒラギノ角ゴ Pro W3" pitchFamily="-126" charset="-128"/>
                <a:cs typeface="+mn-cs"/>
              </a:rPr>
              <a:t> is main FHIR resource</a:t>
            </a:r>
          </a:p>
          <a:p>
            <a:pPr marL="285750" indent="-285750">
              <a:spcAft>
                <a:spcPts val="1800"/>
              </a:spcAft>
              <a:buFont typeface="Arial" panose="020B0604020202020204" pitchFamily="34" charset="0"/>
              <a:buChar char="•"/>
            </a:pPr>
            <a:r>
              <a:rPr lang="en-US" sz="1600" dirty="0">
                <a:solidFill>
                  <a:srgbClr val="333333"/>
                </a:solidFill>
                <a:latin typeface="+mn-lt"/>
              </a:rPr>
              <a:t>Patient, Organization, Practitioner, </a:t>
            </a:r>
            <a:r>
              <a:rPr lang="en-US" sz="1600" dirty="0" err="1">
                <a:solidFill>
                  <a:srgbClr val="333333"/>
                </a:solidFill>
                <a:latin typeface="+mn-lt"/>
              </a:rPr>
              <a:t>PractitionerRole</a:t>
            </a:r>
            <a:r>
              <a:rPr lang="en-US" sz="1600" dirty="0">
                <a:solidFill>
                  <a:srgbClr val="333333"/>
                </a:solidFill>
                <a:latin typeface="+mn-lt"/>
              </a:rPr>
              <a:t> are support resources</a:t>
            </a:r>
          </a:p>
          <a:p>
            <a:pPr marL="285750" indent="-285750">
              <a:spcAft>
                <a:spcPts val="1800"/>
              </a:spcAft>
              <a:buFont typeface="Arial" panose="020B0604020202020204" pitchFamily="34" charset="0"/>
              <a:buChar char="•"/>
            </a:pPr>
            <a:r>
              <a:rPr lang="en-US" sz="1600" dirty="0">
                <a:solidFill>
                  <a:srgbClr val="333333"/>
                </a:solidFill>
                <a:latin typeface="+mn-lt"/>
              </a:rPr>
              <a:t>ServiceRequest, </a:t>
            </a:r>
            <a:r>
              <a:rPr lang="en-US" sz="1600" dirty="0" err="1">
                <a:solidFill>
                  <a:srgbClr val="333333"/>
                </a:solidFill>
                <a:latin typeface="+mn-lt"/>
              </a:rPr>
              <a:t>DeviceRequest</a:t>
            </a:r>
            <a:r>
              <a:rPr lang="en-US" sz="1600" dirty="0">
                <a:solidFill>
                  <a:srgbClr val="333333"/>
                </a:solidFill>
                <a:latin typeface="+mn-lt"/>
              </a:rPr>
              <a:t>, </a:t>
            </a:r>
            <a:r>
              <a:rPr lang="en-US" sz="1600" dirty="0" err="1">
                <a:solidFill>
                  <a:srgbClr val="333333"/>
                </a:solidFill>
                <a:latin typeface="+mn-lt"/>
              </a:rPr>
              <a:t>MedicationRequest</a:t>
            </a:r>
            <a:r>
              <a:rPr lang="en-US" sz="1600" dirty="0">
                <a:solidFill>
                  <a:srgbClr val="333333"/>
                </a:solidFill>
                <a:latin typeface="+mn-lt"/>
              </a:rPr>
              <a:t>, </a:t>
            </a:r>
            <a:r>
              <a:rPr lang="en-US" sz="1600" dirty="0" err="1">
                <a:solidFill>
                  <a:srgbClr val="333333"/>
                </a:solidFill>
                <a:latin typeface="+mn-lt"/>
              </a:rPr>
              <a:t>etc</a:t>
            </a:r>
            <a:r>
              <a:rPr lang="en-US" sz="1600" dirty="0">
                <a:solidFill>
                  <a:srgbClr val="333333"/>
                </a:solidFill>
                <a:latin typeface="+mn-lt"/>
              </a:rPr>
              <a:t> give more detail about the requested service</a:t>
            </a:r>
          </a:p>
          <a:p>
            <a:pPr marL="285750" indent="-285750">
              <a:spcAft>
                <a:spcPts val="1800"/>
              </a:spcAft>
              <a:buFont typeface="Arial" panose="020B0604020202020204" pitchFamily="34" charset="0"/>
              <a:buChar char="•"/>
            </a:pPr>
            <a:r>
              <a:rPr lang="en-US" sz="1600" dirty="0">
                <a:solidFill>
                  <a:srgbClr val="333333"/>
                </a:solidFill>
                <a:latin typeface="+mn-lt"/>
              </a:rPr>
              <a:t>Coverage provides insurance information</a:t>
            </a:r>
          </a:p>
          <a:p>
            <a:pPr marL="285750" indent="-285750">
              <a:spcAft>
                <a:spcPts val="1800"/>
              </a:spcAft>
              <a:buFont typeface="Arial" panose="020B0604020202020204" pitchFamily="34" charset="0"/>
              <a:buChar char="•"/>
            </a:pPr>
            <a:r>
              <a:rPr lang="en-US" sz="1600" dirty="0" err="1">
                <a:solidFill>
                  <a:srgbClr val="333333"/>
                </a:solidFill>
                <a:latin typeface="+mn-lt"/>
              </a:rPr>
              <a:t>DocumentReference</a:t>
            </a:r>
            <a:r>
              <a:rPr lang="en-US" sz="1600" dirty="0">
                <a:solidFill>
                  <a:srgbClr val="333333"/>
                </a:solidFill>
                <a:latin typeface="+mn-lt"/>
              </a:rPr>
              <a:t> provides supporting information</a:t>
            </a:r>
          </a:p>
          <a:p>
            <a:pPr marL="285750" indent="-285750">
              <a:spcAft>
                <a:spcPts val="1800"/>
              </a:spcAft>
              <a:buFont typeface="Arial" panose="020B0604020202020204" pitchFamily="34" charset="0"/>
              <a:buChar char="•"/>
            </a:pPr>
            <a:r>
              <a:rPr lang="en-US" sz="1600" dirty="0">
                <a:solidFill>
                  <a:srgbClr val="333333"/>
                </a:solidFill>
                <a:latin typeface="+mn-lt"/>
              </a:rPr>
              <a:t>https://www.hl7.org/</a:t>
            </a:r>
            <a:r>
              <a:rPr lang="en-US" sz="1600" dirty="0" err="1">
                <a:solidFill>
                  <a:srgbClr val="333333"/>
                </a:solidFill>
                <a:latin typeface="+mn-lt"/>
              </a:rPr>
              <a:t>fhir</a:t>
            </a:r>
            <a:r>
              <a:rPr lang="en-US" sz="1600" dirty="0">
                <a:solidFill>
                  <a:srgbClr val="333333"/>
                </a:solidFill>
                <a:latin typeface="+mn-lt"/>
              </a:rPr>
              <a:t>/us/</a:t>
            </a:r>
            <a:r>
              <a:rPr lang="en-US" sz="1600" dirty="0" err="1">
                <a:solidFill>
                  <a:srgbClr val="333333"/>
                </a:solidFill>
                <a:latin typeface="+mn-lt"/>
              </a:rPr>
              <a:t>davinci</a:t>
            </a:r>
            <a:r>
              <a:rPr lang="en-US" sz="1600" dirty="0">
                <a:solidFill>
                  <a:srgbClr val="333333"/>
                </a:solidFill>
                <a:latin typeface="+mn-lt"/>
              </a:rPr>
              <a:t>-pas/</a:t>
            </a:r>
            <a:r>
              <a:rPr lang="en-US" sz="1600" dirty="0" err="1">
                <a:solidFill>
                  <a:srgbClr val="333333"/>
                </a:solidFill>
                <a:latin typeface="+mn-lt"/>
              </a:rPr>
              <a:t>StructureDefinition</a:t>
            </a:r>
            <a:r>
              <a:rPr lang="en-US" sz="1600" dirty="0">
                <a:solidFill>
                  <a:srgbClr val="333333"/>
                </a:solidFill>
                <a:latin typeface="+mn-lt"/>
              </a:rPr>
              <a:t>-profile-</a:t>
            </a:r>
            <a:r>
              <a:rPr lang="en-US" sz="1600" dirty="0" err="1">
                <a:solidFill>
                  <a:srgbClr val="333333"/>
                </a:solidFill>
                <a:latin typeface="+mn-lt"/>
              </a:rPr>
              <a:t>claim.html</a:t>
            </a:r>
            <a:endParaRPr lang="en-US" sz="1600" dirty="0">
              <a:solidFill>
                <a:srgbClr val="333333"/>
              </a:solidFill>
              <a:latin typeface="+mn-lt"/>
            </a:endParaRPr>
          </a:p>
        </p:txBody>
      </p:sp>
      <p:pic>
        <p:nvPicPr>
          <p:cNvPr id="6" name="Picture 5" descr="A screenshot of a phone&#10;&#10;AI-generated content may be incorrect.">
            <a:extLst>
              <a:ext uri="{FF2B5EF4-FFF2-40B4-BE49-F238E27FC236}">
                <a16:creationId xmlns:a16="http://schemas.microsoft.com/office/drawing/2014/main" id="{0EE706C4-D216-637E-7A3F-388FF21FE37E}"/>
              </a:ext>
            </a:extLst>
          </p:cNvPr>
          <p:cNvPicPr>
            <a:picLocks noChangeAspect="1"/>
          </p:cNvPicPr>
          <p:nvPr/>
        </p:nvPicPr>
        <p:blipFill>
          <a:blip r:embed="rId2"/>
          <a:stretch>
            <a:fillRect/>
          </a:stretch>
        </p:blipFill>
        <p:spPr>
          <a:xfrm>
            <a:off x="613647" y="760721"/>
            <a:ext cx="2690763" cy="3811280"/>
          </a:xfrm>
          <a:prstGeom prst="rect">
            <a:avLst/>
          </a:prstGeom>
        </p:spPr>
      </p:pic>
    </p:spTree>
    <p:extLst>
      <p:ext uri="{BB962C8B-B14F-4D97-AF65-F5344CB8AC3E}">
        <p14:creationId xmlns:p14="http://schemas.microsoft.com/office/powerpoint/2010/main" val="6925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anim calcmode="lin" valueType="num">
                                      <p:cBhvr>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anim calcmode="lin" valueType="num">
                                      <p:cBhvr>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F324E-0303-04C3-4959-BC92ABF34ED3}"/>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7EF11BB7-7EC8-D4CD-403A-AC2DB3E5F284}"/>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15</a:t>
            </a:fld>
            <a:endParaRPr lang="en-US" altLang="en-US"/>
          </a:p>
        </p:txBody>
      </p:sp>
      <p:sp>
        <p:nvSpPr>
          <p:cNvPr id="3" name="Title 2">
            <a:extLst>
              <a:ext uri="{FF2B5EF4-FFF2-40B4-BE49-F238E27FC236}">
                <a16:creationId xmlns:a16="http://schemas.microsoft.com/office/drawing/2014/main" id="{693EB8AE-289C-B3A2-0756-A702D3CA9542}"/>
              </a:ext>
            </a:extLst>
          </p:cNvPr>
          <p:cNvSpPr>
            <a:spLocks noGrp="1"/>
          </p:cNvSpPr>
          <p:nvPr>
            <p:ph type="title"/>
          </p:nvPr>
        </p:nvSpPr>
        <p:spPr>
          <a:xfrm>
            <a:off x="613647" y="182928"/>
            <a:ext cx="4938283" cy="577792"/>
          </a:xfrm>
        </p:spPr>
        <p:txBody>
          <a:bodyPr/>
          <a:lstStyle/>
          <a:p>
            <a:r>
              <a:rPr lang="en-US" dirty="0"/>
              <a:t>$submit operation</a:t>
            </a:r>
          </a:p>
        </p:txBody>
      </p:sp>
      <p:sp>
        <p:nvSpPr>
          <p:cNvPr id="4" name="TextBox 3">
            <a:extLst>
              <a:ext uri="{FF2B5EF4-FFF2-40B4-BE49-F238E27FC236}">
                <a16:creationId xmlns:a16="http://schemas.microsoft.com/office/drawing/2014/main" id="{BD844823-818F-F6E8-E101-17FB551F8CCB}"/>
              </a:ext>
            </a:extLst>
          </p:cNvPr>
          <p:cNvSpPr txBox="1"/>
          <p:nvPr/>
        </p:nvSpPr>
        <p:spPr>
          <a:xfrm>
            <a:off x="470264" y="879565"/>
            <a:ext cx="8464730" cy="3400931"/>
          </a:xfrm>
          <a:prstGeom prst="rect">
            <a:avLst/>
          </a:prstGeom>
          <a:noFill/>
        </p:spPr>
        <p:txBody>
          <a:bodyPr wrap="square">
            <a:spAutoFit/>
          </a:bodyPr>
          <a:lstStyle/>
          <a:p>
            <a:pPr marL="285750" indent="-285750">
              <a:spcAft>
                <a:spcPts val="1800"/>
              </a:spcAft>
              <a:buFont typeface="Arial" panose="020B0604020202020204" pitchFamily="34" charset="0"/>
              <a:buChar char="•"/>
            </a:pPr>
            <a:r>
              <a:rPr kumimoji="0" lang="en-US" sz="1400" b="0" i="0" u="none" strike="noStrike" kern="1200" cap="none" spc="0" normalizeH="0" baseline="0" noProof="0" dirty="0">
                <a:ln>
                  <a:noFill/>
                </a:ln>
                <a:solidFill>
                  <a:srgbClr val="333333"/>
                </a:solidFill>
                <a:effectLst/>
                <a:uLnTx/>
                <a:uFillTx/>
                <a:latin typeface="+mn-lt"/>
              </a:rPr>
              <a:t>The Claim Request</a:t>
            </a:r>
            <a:r>
              <a:rPr kumimoji="0" lang="en-US" sz="1400" b="0" i="0" u="none" strike="noStrike" kern="1200" cap="none" spc="0" normalizeH="0" noProof="0" dirty="0">
                <a:ln>
                  <a:noFill/>
                </a:ln>
                <a:solidFill>
                  <a:srgbClr val="333333"/>
                </a:solidFill>
                <a:effectLst/>
                <a:uLnTx/>
                <a:uFillTx/>
                <a:latin typeface="+mn-lt"/>
              </a:rPr>
              <a:t> Bundle is sent as the sole payload of the Claim/$submit operation.</a:t>
            </a:r>
            <a:endParaRPr kumimoji="0" lang="en-US" sz="1400" b="0" i="0" u="none" strike="noStrike" kern="1200" cap="none" spc="0" normalizeH="0" baseline="0" noProof="0" dirty="0">
              <a:ln>
                <a:noFill/>
              </a:ln>
              <a:solidFill>
                <a:srgbClr val="333333"/>
              </a:solidFill>
              <a:effectLst/>
              <a:uLnTx/>
              <a:uFillTx/>
              <a:latin typeface="+mn-lt"/>
            </a:endParaRPr>
          </a:p>
          <a:p>
            <a:pPr marL="285750" indent="-285750">
              <a:spcAft>
                <a:spcPts val="1800"/>
              </a:spcAft>
              <a:buFont typeface="Arial" panose="020B0604020202020204" pitchFamily="34" charset="0"/>
              <a:buChar char="•"/>
            </a:pPr>
            <a:r>
              <a:rPr kumimoji="0" lang="en-US" sz="1400" b="0" i="0" u="none" strike="noStrike" kern="1200" cap="none" spc="0" normalizeH="0" baseline="0" noProof="0" dirty="0">
                <a:ln>
                  <a:noFill/>
                </a:ln>
                <a:solidFill>
                  <a:srgbClr val="333333"/>
                </a:solidFill>
                <a:effectLst/>
                <a:uLnTx/>
                <a:uFillTx/>
                <a:latin typeface="+mn-lt"/>
              </a:rPr>
              <a:t>The intermediary system</a:t>
            </a:r>
            <a:r>
              <a:rPr kumimoji="0" lang="en-US" sz="1400" b="0" i="0" u="none" strike="noStrike" kern="1200" cap="none" spc="0" normalizeH="0" noProof="0" dirty="0">
                <a:ln>
                  <a:noFill/>
                </a:ln>
                <a:solidFill>
                  <a:srgbClr val="333333"/>
                </a:solidFill>
                <a:effectLst/>
                <a:uLnTx/>
                <a:uFillTx/>
                <a:latin typeface="+mn-lt"/>
              </a:rPr>
              <a:t> takes the FHIR Claim Request Bundle and converts it into an X12 278 request and 0..* additional X12 275 transactions and executes them against the payer system.</a:t>
            </a:r>
          </a:p>
          <a:p>
            <a:pPr marL="285750" indent="-285750">
              <a:spcAft>
                <a:spcPts val="1800"/>
              </a:spcAft>
              <a:buFont typeface="Arial" panose="020B0604020202020204" pitchFamily="34" charset="0"/>
              <a:buChar char="•"/>
            </a:pPr>
            <a:r>
              <a:rPr lang="en-US" sz="1400" dirty="0">
                <a:solidFill>
                  <a:srgbClr val="333333"/>
                </a:solidFill>
                <a:latin typeface="+mn-lt"/>
              </a:rPr>
              <a:t>The payer receives the X12 request, processes it, and sends back a X12 response.  The intermediary takes that X12 response and converts it into a FHIR </a:t>
            </a:r>
            <a:r>
              <a:rPr lang="en-US" sz="1400" dirty="0" err="1">
                <a:solidFill>
                  <a:srgbClr val="333333"/>
                </a:solidFill>
                <a:latin typeface="+mn-lt"/>
              </a:rPr>
              <a:t>ClaimResponse</a:t>
            </a:r>
            <a:r>
              <a:rPr lang="en-US" sz="1400" dirty="0">
                <a:solidFill>
                  <a:srgbClr val="333333"/>
                </a:solidFill>
                <a:latin typeface="+mn-lt"/>
              </a:rPr>
              <a:t> Bundle.</a:t>
            </a:r>
          </a:p>
          <a:p>
            <a:pPr marL="285750" indent="-285750">
              <a:spcAft>
                <a:spcPts val="1800"/>
              </a:spcAft>
              <a:buFont typeface="Arial" panose="020B0604020202020204" pitchFamily="34" charset="0"/>
              <a:buChar char="•"/>
            </a:pPr>
            <a:r>
              <a:rPr lang="en-US" sz="1400" dirty="0">
                <a:solidFill>
                  <a:srgbClr val="333333"/>
                </a:solidFill>
                <a:latin typeface="+mn-lt"/>
              </a:rPr>
              <a:t>The response SHOULD be returned within a maximum of 15 seconds.</a:t>
            </a:r>
          </a:p>
          <a:p>
            <a:pPr marL="285750" indent="-285750">
              <a:spcAft>
                <a:spcPts val="1800"/>
              </a:spcAft>
              <a:buFont typeface="Arial" panose="020B0604020202020204" pitchFamily="34" charset="0"/>
              <a:buChar char="•"/>
            </a:pPr>
            <a:r>
              <a:rPr lang="en-US" sz="1400" dirty="0">
                <a:solidFill>
                  <a:srgbClr val="333333"/>
                </a:solidFill>
                <a:latin typeface="+mn-lt"/>
              </a:rPr>
              <a:t>If a response has not been received from the payer within the 15 second timeframe, a response with PENDED should be returned.</a:t>
            </a:r>
          </a:p>
          <a:p>
            <a:pPr marL="285750" indent="-285750">
              <a:spcAft>
                <a:spcPts val="1800"/>
              </a:spcAft>
              <a:buFont typeface="Arial" panose="020B0604020202020204" pitchFamily="34" charset="0"/>
              <a:buChar char="•"/>
            </a:pPr>
            <a:r>
              <a:rPr lang="en-US" sz="1400" dirty="0">
                <a:solidFill>
                  <a:srgbClr val="333333"/>
                </a:solidFill>
                <a:latin typeface="+mn-lt"/>
              </a:rPr>
              <a:t>If the operation could be processed due a bad request, an </a:t>
            </a:r>
            <a:r>
              <a:rPr lang="en-US" sz="1400" dirty="0" err="1">
                <a:solidFill>
                  <a:srgbClr val="333333"/>
                </a:solidFill>
                <a:latin typeface="+mn-lt"/>
              </a:rPr>
              <a:t>OperationOutcome</a:t>
            </a:r>
            <a:r>
              <a:rPr lang="en-US" sz="1400" dirty="0">
                <a:solidFill>
                  <a:srgbClr val="333333"/>
                </a:solidFill>
                <a:latin typeface="+mn-lt"/>
              </a:rPr>
              <a:t> resource will be returned.</a:t>
            </a:r>
          </a:p>
        </p:txBody>
      </p:sp>
    </p:spTree>
    <p:extLst>
      <p:ext uri="{BB962C8B-B14F-4D97-AF65-F5344CB8AC3E}">
        <p14:creationId xmlns:p14="http://schemas.microsoft.com/office/powerpoint/2010/main" val="369481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anim calcmode="lin" valueType="num">
                                      <p:cBhvr>
                                        <p:cTn id="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anim calcmode="lin" valueType="num">
                                      <p:cBhvr>
                                        <p:cTn id="1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anim calcmode="lin" valueType="num">
                                      <p:cBhvr>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anim calcmode="lin" valueType="num">
                                      <p:cBhvr>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A86AE-5E58-8512-4926-59D1A781753A}"/>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08E6DB29-CDE3-C3F4-2140-4A0ABE96800B}"/>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16</a:t>
            </a:fld>
            <a:endParaRPr lang="en-US" altLang="en-US"/>
          </a:p>
        </p:txBody>
      </p:sp>
      <p:sp>
        <p:nvSpPr>
          <p:cNvPr id="3" name="Title 2">
            <a:extLst>
              <a:ext uri="{FF2B5EF4-FFF2-40B4-BE49-F238E27FC236}">
                <a16:creationId xmlns:a16="http://schemas.microsoft.com/office/drawing/2014/main" id="{8EDB6CD3-0FB6-569D-B75D-6CFB5DA75F49}"/>
              </a:ext>
            </a:extLst>
          </p:cNvPr>
          <p:cNvSpPr>
            <a:spLocks noGrp="1"/>
          </p:cNvSpPr>
          <p:nvPr>
            <p:ph type="title"/>
          </p:nvPr>
        </p:nvSpPr>
        <p:spPr>
          <a:xfrm>
            <a:off x="613647" y="182928"/>
            <a:ext cx="4938283" cy="577792"/>
          </a:xfrm>
        </p:spPr>
        <p:txBody>
          <a:bodyPr/>
          <a:lstStyle/>
          <a:p>
            <a:r>
              <a:rPr lang="en-US" dirty="0"/>
              <a:t>PAS Claim Response</a:t>
            </a:r>
          </a:p>
        </p:txBody>
      </p:sp>
      <p:sp>
        <p:nvSpPr>
          <p:cNvPr id="4" name="TextBox 3">
            <a:extLst>
              <a:ext uri="{FF2B5EF4-FFF2-40B4-BE49-F238E27FC236}">
                <a16:creationId xmlns:a16="http://schemas.microsoft.com/office/drawing/2014/main" id="{19FEB51A-5886-5454-38AD-0BA5A1A70DFC}"/>
              </a:ext>
            </a:extLst>
          </p:cNvPr>
          <p:cNvSpPr txBox="1"/>
          <p:nvPr/>
        </p:nvSpPr>
        <p:spPr>
          <a:xfrm>
            <a:off x="3390351" y="760720"/>
            <a:ext cx="5486399" cy="2508379"/>
          </a:xfrm>
          <a:prstGeom prst="rect">
            <a:avLst/>
          </a:prstGeom>
          <a:noFill/>
        </p:spPr>
        <p:txBody>
          <a:bodyPr wrap="square">
            <a:spAutoFit/>
          </a:bodyPr>
          <a:lstStyle/>
          <a:p>
            <a:pPr marL="285750" indent="-285750">
              <a:spcAft>
                <a:spcPts val="1800"/>
              </a:spcAft>
              <a:buFont typeface="Arial" panose="020B0604020202020204" pitchFamily="34" charset="0"/>
              <a:buChar char="•"/>
            </a:pPr>
            <a:r>
              <a:rPr kumimoji="0" lang="en-US" sz="1600" b="0" i="0" u="none" strike="noStrike" kern="1200" cap="none" spc="0" normalizeH="0" baseline="0" noProof="0" dirty="0" err="1">
                <a:ln>
                  <a:noFill/>
                </a:ln>
                <a:solidFill>
                  <a:srgbClr val="333333"/>
                </a:solidFill>
                <a:effectLst/>
                <a:uLnTx/>
                <a:uFillTx/>
                <a:latin typeface="+mn-lt"/>
                <a:ea typeface="ヒラギノ角ゴ Pro W3" pitchFamily="-126" charset="-128"/>
                <a:cs typeface="+mn-cs"/>
              </a:rPr>
              <a:t>ClaimResponse</a:t>
            </a:r>
            <a:r>
              <a:rPr kumimoji="0" lang="en-US" sz="1600" b="0" i="0" u="none" strike="noStrike" kern="1200" cap="none" spc="0" normalizeH="0" noProof="0" dirty="0">
                <a:ln>
                  <a:noFill/>
                </a:ln>
                <a:solidFill>
                  <a:srgbClr val="333333"/>
                </a:solidFill>
                <a:effectLst/>
                <a:uLnTx/>
                <a:uFillTx/>
                <a:latin typeface="+mn-lt"/>
                <a:ea typeface="ヒラギノ角ゴ Pro W3" pitchFamily="-126" charset="-128"/>
                <a:cs typeface="+mn-cs"/>
              </a:rPr>
              <a:t> is main FHIR resource</a:t>
            </a:r>
          </a:p>
          <a:p>
            <a:pPr marL="285750" indent="-285750">
              <a:spcAft>
                <a:spcPts val="1800"/>
              </a:spcAft>
              <a:buFont typeface="Arial" panose="020B0604020202020204" pitchFamily="34" charset="0"/>
              <a:buChar char="•"/>
            </a:pPr>
            <a:r>
              <a:rPr lang="en-US" sz="1600" dirty="0">
                <a:solidFill>
                  <a:srgbClr val="333333"/>
                </a:solidFill>
                <a:latin typeface="+mn-lt"/>
              </a:rPr>
              <a:t>Patient, Organization, Practitioner, </a:t>
            </a:r>
            <a:r>
              <a:rPr lang="en-US" sz="1600" dirty="0" err="1">
                <a:solidFill>
                  <a:srgbClr val="333333"/>
                </a:solidFill>
                <a:latin typeface="+mn-lt"/>
              </a:rPr>
              <a:t>PractitionerRole</a:t>
            </a:r>
            <a:r>
              <a:rPr lang="en-US" sz="1600" dirty="0">
                <a:solidFill>
                  <a:srgbClr val="333333"/>
                </a:solidFill>
                <a:latin typeface="+mn-lt"/>
              </a:rPr>
              <a:t> are support resources</a:t>
            </a:r>
          </a:p>
          <a:p>
            <a:pPr marL="285750" indent="-285750">
              <a:spcAft>
                <a:spcPts val="1800"/>
              </a:spcAft>
              <a:buFont typeface="Arial" panose="020B0604020202020204" pitchFamily="34" charset="0"/>
              <a:buChar char="•"/>
            </a:pPr>
            <a:r>
              <a:rPr lang="en-US" sz="1600" dirty="0" err="1">
                <a:solidFill>
                  <a:srgbClr val="333333"/>
                </a:solidFill>
                <a:latin typeface="+mn-lt"/>
              </a:rPr>
              <a:t>CommunicationRequest</a:t>
            </a:r>
            <a:r>
              <a:rPr lang="en-US" sz="1600" dirty="0">
                <a:solidFill>
                  <a:srgbClr val="333333"/>
                </a:solidFill>
                <a:latin typeface="+mn-lt"/>
              </a:rPr>
              <a:t> provides indication that more information are needed</a:t>
            </a:r>
          </a:p>
          <a:p>
            <a:pPr marL="285750" indent="-285750">
              <a:spcAft>
                <a:spcPts val="1800"/>
              </a:spcAft>
              <a:buFont typeface="Arial" panose="020B0604020202020204" pitchFamily="34" charset="0"/>
              <a:buChar char="•"/>
            </a:pPr>
            <a:r>
              <a:rPr lang="en-US" sz="1600" dirty="0">
                <a:solidFill>
                  <a:srgbClr val="333333"/>
                </a:solidFill>
                <a:latin typeface="+mn-lt"/>
              </a:rPr>
              <a:t>https://www.hl7.org/</a:t>
            </a:r>
            <a:r>
              <a:rPr lang="en-US" sz="1600" dirty="0" err="1">
                <a:solidFill>
                  <a:srgbClr val="333333"/>
                </a:solidFill>
                <a:latin typeface="+mn-lt"/>
              </a:rPr>
              <a:t>fhir</a:t>
            </a:r>
            <a:r>
              <a:rPr lang="en-US" sz="1600" dirty="0">
                <a:solidFill>
                  <a:srgbClr val="333333"/>
                </a:solidFill>
                <a:latin typeface="+mn-lt"/>
              </a:rPr>
              <a:t>/us/</a:t>
            </a:r>
            <a:r>
              <a:rPr lang="en-US" sz="1600" dirty="0" err="1">
                <a:solidFill>
                  <a:srgbClr val="333333"/>
                </a:solidFill>
                <a:latin typeface="+mn-lt"/>
              </a:rPr>
              <a:t>davinci</a:t>
            </a:r>
            <a:r>
              <a:rPr lang="en-US" sz="1600" dirty="0">
                <a:solidFill>
                  <a:srgbClr val="333333"/>
                </a:solidFill>
                <a:latin typeface="+mn-lt"/>
              </a:rPr>
              <a:t>-pas/</a:t>
            </a:r>
            <a:r>
              <a:rPr lang="en-US" sz="1600" dirty="0" err="1">
                <a:solidFill>
                  <a:srgbClr val="333333"/>
                </a:solidFill>
                <a:latin typeface="+mn-lt"/>
              </a:rPr>
              <a:t>StructureDefinition</a:t>
            </a:r>
            <a:r>
              <a:rPr lang="en-US" sz="1600" dirty="0">
                <a:solidFill>
                  <a:srgbClr val="333333"/>
                </a:solidFill>
                <a:latin typeface="+mn-lt"/>
              </a:rPr>
              <a:t>-profile-</a:t>
            </a:r>
            <a:r>
              <a:rPr lang="en-US" sz="1600" dirty="0" err="1">
                <a:solidFill>
                  <a:srgbClr val="333333"/>
                </a:solidFill>
                <a:latin typeface="+mn-lt"/>
              </a:rPr>
              <a:t>claimresponse.html</a:t>
            </a:r>
            <a:endParaRPr lang="en-US" sz="1600" dirty="0">
              <a:solidFill>
                <a:srgbClr val="333333"/>
              </a:solidFill>
              <a:latin typeface="+mn-lt"/>
            </a:endParaRPr>
          </a:p>
        </p:txBody>
      </p:sp>
      <p:pic>
        <p:nvPicPr>
          <p:cNvPr id="5" name="Picture 4" descr="A screenshot of a phone&#10;&#10;AI-generated content may be incorrect.">
            <a:extLst>
              <a:ext uri="{FF2B5EF4-FFF2-40B4-BE49-F238E27FC236}">
                <a16:creationId xmlns:a16="http://schemas.microsoft.com/office/drawing/2014/main" id="{59E5D314-B2D8-07DE-6E6C-5279F77B728C}"/>
              </a:ext>
            </a:extLst>
          </p:cNvPr>
          <p:cNvPicPr>
            <a:picLocks noChangeAspect="1"/>
          </p:cNvPicPr>
          <p:nvPr/>
        </p:nvPicPr>
        <p:blipFill>
          <a:blip r:embed="rId2"/>
          <a:stretch>
            <a:fillRect/>
          </a:stretch>
        </p:blipFill>
        <p:spPr>
          <a:xfrm>
            <a:off x="613648" y="877569"/>
            <a:ext cx="2564982" cy="3639205"/>
          </a:xfrm>
          <a:prstGeom prst="rect">
            <a:avLst/>
          </a:prstGeom>
        </p:spPr>
      </p:pic>
    </p:spTree>
    <p:extLst>
      <p:ext uri="{BB962C8B-B14F-4D97-AF65-F5344CB8AC3E}">
        <p14:creationId xmlns:p14="http://schemas.microsoft.com/office/powerpoint/2010/main" val="381732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3E817-5255-EB1B-BB25-3A738BC3940E}"/>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96B8F700-D3EA-29B4-4E4D-5187B87DFCBE}"/>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17</a:t>
            </a:fld>
            <a:endParaRPr lang="en-US" altLang="en-US"/>
          </a:p>
        </p:txBody>
      </p:sp>
      <p:sp>
        <p:nvSpPr>
          <p:cNvPr id="3" name="Title 2">
            <a:extLst>
              <a:ext uri="{FF2B5EF4-FFF2-40B4-BE49-F238E27FC236}">
                <a16:creationId xmlns:a16="http://schemas.microsoft.com/office/drawing/2014/main" id="{F0679C70-F63A-0A05-59C3-35D082DF1A40}"/>
              </a:ext>
            </a:extLst>
          </p:cNvPr>
          <p:cNvSpPr>
            <a:spLocks noGrp="1"/>
          </p:cNvSpPr>
          <p:nvPr>
            <p:ph type="title"/>
          </p:nvPr>
        </p:nvSpPr>
        <p:spPr>
          <a:xfrm>
            <a:off x="613647" y="182928"/>
            <a:ext cx="4938283" cy="577792"/>
          </a:xfrm>
        </p:spPr>
        <p:txBody>
          <a:bodyPr/>
          <a:lstStyle/>
          <a:p>
            <a:r>
              <a:rPr lang="en-US" dirty="0"/>
              <a:t>Different Authorized Items</a:t>
            </a:r>
          </a:p>
        </p:txBody>
      </p:sp>
      <p:sp>
        <p:nvSpPr>
          <p:cNvPr id="4" name="TextBox 3">
            <a:extLst>
              <a:ext uri="{FF2B5EF4-FFF2-40B4-BE49-F238E27FC236}">
                <a16:creationId xmlns:a16="http://schemas.microsoft.com/office/drawing/2014/main" id="{89D679A6-B67A-7733-17B8-4634FD3CD1E9}"/>
              </a:ext>
            </a:extLst>
          </p:cNvPr>
          <p:cNvSpPr txBox="1"/>
          <p:nvPr/>
        </p:nvSpPr>
        <p:spPr>
          <a:xfrm>
            <a:off x="613647" y="978434"/>
            <a:ext cx="8263103" cy="3693319"/>
          </a:xfrm>
          <a:prstGeom prst="rect">
            <a:avLst/>
          </a:prstGeom>
          <a:noFill/>
        </p:spPr>
        <p:txBody>
          <a:bodyPr wrap="square">
            <a:spAutoFit/>
          </a:bodyPr>
          <a:lstStyle/>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Often</a:t>
            </a:r>
            <a:r>
              <a:rPr kumimoji="0" lang="en-US" sz="1600" b="0" i="0" u="none" strike="noStrike" kern="1200" cap="none" spc="0" normalizeH="0" noProof="0" dirty="0">
                <a:ln>
                  <a:noFill/>
                </a:ln>
                <a:solidFill>
                  <a:srgbClr val="333333"/>
                </a:solidFill>
                <a:effectLst/>
                <a:uLnTx/>
                <a:uFillTx/>
                <a:latin typeface="+mn-lt"/>
                <a:ea typeface="ヒラギノ角ゴ Pro W3" pitchFamily="-126" charset="-128"/>
                <a:cs typeface="+mn-cs"/>
              </a:rPr>
              <a:t> what is authorized is different from what was requested.</a:t>
            </a:r>
          </a:p>
          <a:p>
            <a:pPr marL="285750" indent="-285750">
              <a:spcAft>
                <a:spcPts val="1800"/>
              </a:spcAft>
              <a:buFont typeface="Arial" panose="020B0604020202020204" pitchFamily="34" charset="0"/>
              <a:buChar char="•"/>
            </a:pPr>
            <a:r>
              <a:rPr lang="en-US" sz="1600" dirty="0">
                <a:solidFill>
                  <a:srgbClr val="333333"/>
                </a:solidFill>
                <a:latin typeface="+mn-lt"/>
              </a:rPr>
              <a:t>Payers return these in different ways.  For consistency, the guide defines a specific way of returning these:</a:t>
            </a:r>
          </a:p>
          <a:p>
            <a:pPr marL="742950" lvl="1" indent="-285750">
              <a:spcAft>
                <a:spcPts val="1800"/>
              </a:spcAft>
              <a:buFont typeface="Arial" panose="020B0604020202020204" pitchFamily="34" charset="0"/>
              <a:buChar char="•"/>
            </a:pPr>
            <a:r>
              <a:rPr lang="en-US" sz="1600" dirty="0">
                <a:solidFill>
                  <a:srgbClr val="333333"/>
                </a:solidFill>
                <a:latin typeface="+mn-lt"/>
              </a:rPr>
              <a:t>Items that are approved are returned with a status of ‘Approved’</a:t>
            </a:r>
          </a:p>
          <a:p>
            <a:pPr marL="742950" lvl="1" indent="-285750">
              <a:spcAft>
                <a:spcPts val="1800"/>
              </a:spcAft>
              <a:buFont typeface="Arial" panose="020B0604020202020204" pitchFamily="34" charset="0"/>
              <a:buChar char="•"/>
            </a:pPr>
            <a:r>
              <a:rPr lang="en-US" sz="1600" dirty="0">
                <a:solidFill>
                  <a:srgbClr val="333333"/>
                </a:solidFill>
                <a:latin typeface="+mn-lt"/>
              </a:rPr>
              <a:t>Items that are denied are returned with a stats of ‘Denied’</a:t>
            </a:r>
          </a:p>
          <a:p>
            <a:pPr marL="742950" lvl="1" indent="-285750">
              <a:spcAft>
                <a:spcPts val="1800"/>
              </a:spcAft>
              <a:buFont typeface="Arial" panose="020B0604020202020204" pitchFamily="34" charset="0"/>
              <a:buChar char="•"/>
            </a:pPr>
            <a:r>
              <a:rPr lang="en-US" sz="1600" dirty="0">
                <a:solidFill>
                  <a:srgbClr val="333333"/>
                </a:solidFill>
                <a:latin typeface="+mn-lt"/>
              </a:rPr>
              <a:t>Items where what is authorized is different are returned with a status of ‘Modified’</a:t>
            </a:r>
          </a:p>
          <a:p>
            <a:pPr marL="1200150" lvl="2" indent="-285750">
              <a:spcAft>
                <a:spcPts val="1800"/>
              </a:spcAft>
              <a:buFont typeface="Arial" panose="020B0604020202020204" pitchFamily="34" charset="0"/>
              <a:buChar char="•"/>
            </a:pPr>
            <a:r>
              <a:rPr lang="en-US" sz="1600" dirty="0">
                <a:solidFill>
                  <a:srgbClr val="333333"/>
                </a:solidFill>
                <a:latin typeface="+mn-lt"/>
              </a:rPr>
              <a:t>The modified authorized item is returned as an </a:t>
            </a:r>
            <a:r>
              <a:rPr lang="en-US" sz="1600" dirty="0" err="1">
                <a:solidFill>
                  <a:srgbClr val="333333"/>
                </a:solidFill>
                <a:latin typeface="+mn-lt"/>
              </a:rPr>
              <a:t>addItem</a:t>
            </a:r>
            <a:r>
              <a:rPr lang="en-US" sz="1600" dirty="0">
                <a:solidFill>
                  <a:srgbClr val="333333"/>
                </a:solidFill>
                <a:latin typeface="+mn-lt"/>
              </a:rPr>
              <a:t> with an </a:t>
            </a:r>
            <a:r>
              <a:rPr lang="en-US" sz="1600" dirty="0" err="1">
                <a:solidFill>
                  <a:srgbClr val="333333"/>
                </a:solidFill>
                <a:latin typeface="+mn-lt"/>
              </a:rPr>
              <a:t>itemSequence</a:t>
            </a:r>
            <a:r>
              <a:rPr lang="en-US" sz="1600" dirty="0">
                <a:solidFill>
                  <a:srgbClr val="333333"/>
                </a:solidFill>
                <a:latin typeface="+mn-lt"/>
              </a:rPr>
              <a:t> that matches the modified item</a:t>
            </a:r>
          </a:p>
          <a:p>
            <a:pPr marL="742950" lvl="1" indent="-285750">
              <a:spcAft>
                <a:spcPts val="1800"/>
              </a:spcAft>
              <a:buFont typeface="Arial" panose="020B0604020202020204" pitchFamily="34" charset="0"/>
              <a:buChar char="•"/>
            </a:pPr>
            <a:r>
              <a:rPr lang="en-US" sz="1600" dirty="0">
                <a:solidFill>
                  <a:srgbClr val="333333"/>
                </a:solidFill>
                <a:latin typeface="+mn-lt"/>
              </a:rPr>
              <a:t>New items are returned as </a:t>
            </a:r>
            <a:r>
              <a:rPr lang="en-US" sz="1600" dirty="0" err="1">
                <a:solidFill>
                  <a:srgbClr val="333333"/>
                </a:solidFill>
                <a:latin typeface="+mn-lt"/>
              </a:rPr>
              <a:t>addItems</a:t>
            </a:r>
            <a:endParaRPr lang="en-US" sz="1600" dirty="0">
              <a:solidFill>
                <a:srgbClr val="333333"/>
              </a:solidFill>
              <a:latin typeface="+mn-lt"/>
            </a:endParaRPr>
          </a:p>
        </p:txBody>
      </p:sp>
    </p:spTree>
    <p:extLst>
      <p:ext uri="{BB962C8B-B14F-4D97-AF65-F5344CB8AC3E}">
        <p14:creationId xmlns:p14="http://schemas.microsoft.com/office/powerpoint/2010/main" val="119188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anim calcmode="lin" valueType="num">
                                      <p:cBhvr>
                                        <p:cTn id="36"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anim calcmode="lin" valueType="num">
                                      <p:cBhvr>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500"/>
                                        <p:tgtEl>
                                          <p:spTgt spid="4">
                                            <p:txEl>
                                              <p:pRg st="6" end="6"/>
                                            </p:txEl>
                                          </p:spTgt>
                                        </p:tgtEl>
                                      </p:cBhvr>
                                    </p:animEffect>
                                    <p:anim calcmode="lin" valueType="num">
                                      <p:cBhvr>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5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44153-ADC0-6634-588B-655699FBB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C5B5A-F2C5-165D-C918-B46CFD54480E}"/>
              </a:ext>
            </a:extLst>
          </p:cNvPr>
          <p:cNvSpPr>
            <a:spLocks noGrp="1"/>
          </p:cNvSpPr>
          <p:nvPr>
            <p:ph type="title"/>
          </p:nvPr>
        </p:nvSpPr>
        <p:spPr>
          <a:xfrm>
            <a:off x="722312" y="1078173"/>
            <a:ext cx="8303923" cy="1637731"/>
          </a:xfrm>
        </p:spPr>
        <p:txBody>
          <a:bodyPr/>
          <a:lstStyle/>
          <a:p>
            <a:r>
              <a:rPr lang="en-US" sz="2400" dirty="0"/>
              <a:t>Subscriptions for</a:t>
            </a:r>
            <a:br>
              <a:rPr lang="en-US" sz="2400" dirty="0"/>
            </a:br>
            <a:r>
              <a:rPr lang="en-US" sz="2400" dirty="0"/>
              <a:t>Pended Responses</a:t>
            </a:r>
          </a:p>
        </p:txBody>
      </p:sp>
      <p:sp>
        <p:nvSpPr>
          <p:cNvPr id="14339" name="Slide Number Placeholder 3">
            <a:extLst>
              <a:ext uri="{FF2B5EF4-FFF2-40B4-BE49-F238E27FC236}">
                <a16:creationId xmlns:a16="http://schemas.microsoft.com/office/drawing/2014/main" id="{FD1798E1-788B-7DFF-D3D4-BB2B341206DD}"/>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18</a:t>
            </a:fld>
            <a:endParaRPr lang="en-US" altLang="en-US"/>
          </a:p>
        </p:txBody>
      </p:sp>
      <p:sp>
        <p:nvSpPr>
          <p:cNvPr id="7" name="Rectangle 6">
            <a:extLst>
              <a:ext uri="{FF2B5EF4-FFF2-40B4-BE49-F238E27FC236}">
                <a16:creationId xmlns:a16="http://schemas.microsoft.com/office/drawing/2014/main" id="{ADCB247E-C2B5-B91C-A790-A4593AF8E38F}"/>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61BBA4-29DD-A4C0-72ED-6926A4BC7DCD}"/>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87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04121-1703-B443-F63E-D4DD78609BAF}"/>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FBD5FA24-36E7-EAD4-9F8B-28C647B742F9}"/>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19</a:t>
            </a:fld>
            <a:endParaRPr lang="en-US" altLang="en-US"/>
          </a:p>
        </p:txBody>
      </p:sp>
      <p:sp>
        <p:nvSpPr>
          <p:cNvPr id="3" name="Title 2">
            <a:extLst>
              <a:ext uri="{FF2B5EF4-FFF2-40B4-BE49-F238E27FC236}">
                <a16:creationId xmlns:a16="http://schemas.microsoft.com/office/drawing/2014/main" id="{4F49A954-8E2B-2DCB-7C80-1772C25CC25D}"/>
              </a:ext>
            </a:extLst>
          </p:cNvPr>
          <p:cNvSpPr>
            <a:spLocks noGrp="1"/>
          </p:cNvSpPr>
          <p:nvPr>
            <p:ph type="title"/>
          </p:nvPr>
        </p:nvSpPr>
        <p:spPr>
          <a:xfrm>
            <a:off x="613647" y="182928"/>
            <a:ext cx="7136982" cy="577792"/>
          </a:xfrm>
        </p:spPr>
        <p:txBody>
          <a:bodyPr/>
          <a:lstStyle/>
          <a:p>
            <a:r>
              <a:rPr lang="en-US" dirty="0"/>
              <a:t>Subscriptions for Pended Responses</a:t>
            </a:r>
          </a:p>
        </p:txBody>
      </p:sp>
      <p:sp>
        <p:nvSpPr>
          <p:cNvPr id="5" name="TextBox 4">
            <a:extLst>
              <a:ext uri="{FF2B5EF4-FFF2-40B4-BE49-F238E27FC236}">
                <a16:creationId xmlns:a16="http://schemas.microsoft.com/office/drawing/2014/main" id="{1AFEEDC9-B0D5-6A67-7C5F-86DDE3880D20}"/>
              </a:ext>
            </a:extLst>
          </p:cNvPr>
          <p:cNvSpPr txBox="1"/>
          <p:nvPr/>
        </p:nvSpPr>
        <p:spPr>
          <a:xfrm>
            <a:off x="613647" y="978434"/>
            <a:ext cx="8263103" cy="3724096"/>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1600" dirty="0">
                <a:solidFill>
                  <a:srgbClr val="333333"/>
                </a:solidFill>
                <a:latin typeface="+mn-lt"/>
              </a:rPr>
              <a:t>If an authorization response has ‘pended’ items, then a subscription-based mechanism is used for the provider to be informed of updates to the authorization.</a:t>
            </a:r>
          </a:p>
          <a:p>
            <a:pPr marL="285750" indent="-285750">
              <a:spcAft>
                <a:spcPts val="1800"/>
              </a:spcAft>
              <a:buFont typeface="Arial" panose="020B0604020202020204" pitchFamily="34" charset="0"/>
              <a:buChar char="•"/>
            </a:pPr>
            <a:r>
              <a:rPr lang="en-US" sz="1600" dirty="0">
                <a:solidFill>
                  <a:srgbClr val="333333"/>
                </a:solidFill>
                <a:latin typeface="+mn-lt"/>
              </a:rPr>
              <a:t>There is one defined PAS Subscription topic.  When a subscription is needed to be created, the provider POSTs a new Subscription instance to the Intermediary’s Subscription endpoint.</a:t>
            </a:r>
          </a:p>
          <a:p>
            <a:pPr marL="285750" indent="-285750">
              <a:spcAft>
                <a:spcPts val="1800"/>
              </a:spcAft>
              <a:buFont typeface="Arial" panose="020B0604020202020204" pitchFamily="34" charset="0"/>
              <a:buChar char="•"/>
            </a:pPr>
            <a:r>
              <a:rPr lang="en-US" sz="1600" dirty="0">
                <a:solidFill>
                  <a:srgbClr val="333333"/>
                </a:solidFill>
                <a:latin typeface="+mn-lt"/>
              </a:rPr>
              <a:t>The Subscription is created at the level of the requesting provider organization.</a:t>
            </a:r>
          </a:p>
          <a:p>
            <a:pPr marL="285750" indent="-285750">
              <a:spcAft>
                <a:spcPts val="1800"/>
              </a:spcAft>
              <a:buFont typeface="Arial" panose="020B0604020202020204" pitchFamily="34" charset="0"/>
              <a:buChar char="•"/>
            </a:pPr>
            <a:r>
              <a:rPr lang="en-US" sz="1600" dirty="0">
                <a:solidFill>
                  <a:srgbClr val="333333"/>
                </a:solidFill>
                <a:latin typeface="+mn-lt"/>
              </a:rPr>
              <a:t>Once the Subscription has been created, the Intermediary will send a notification whenever a prior authorization has been changed.  This could happen when the response is complete but may also occur when items have been updated but the response remains ’pended’.</a:t>
            </a:r>
          </a:p>
          <a:p>
            <a:pPr marL="285750" indent="-285750">
              <a:spcAft>
                <a:spcPts val="1800"/>
              </a:spcAft>
              <a:buFont typeface="Arial" panose="020B0604020202020204" pitchFamily="34" charset="0"/>
              <a:buChar char="•"/>
            </a:pPr>
            <a:r>
              <a:rPr lang="en-US" sz="1600" dirty="0">
                <a:solidFill>
                  <a:srgbClr val="333333"/>
                </a:solidFill>
                <a:latin typeface="+mn-lt"/>
              </a:rPr>
              <a:t>The </a:t>
            </a:r>
            <a:r>
              <a:rPr lang="en-US" sz="1600" dirty="0">
                <a:solidFill>
                  <a:srgbClr val="333333"/>
                </a:solidFill>
                <a:latin typeface="+mn-lt"/>
                <a:hlinkClick r:id="rId2"/>
              </a:rPr>
              <a:t>Subscriptions for R5 Backport IG </a:t>
            </a:r>
            <a:r>
              <a:rPr lang="en-US" sz="1600" dirty="0">
                <a:solidFill>
                  <a:srgbClr val="333333"/>
                </a:solidFill>
                <a:latin typeface="+mn-lt"/>
              </a:rPr>
              <a:t>has more information.</a:t>
            </a:r>
          </a:p>
        </p:txBody>
      </p:sp>
    </p:spTree>
    <p:extLst>
      <p:ext uri="{BB962C8B-B14F-4D97-AF65-F5344CB8AC3E}">
        <p14:creationId xmlns:p14="http://schemas.microsoft.com/office/powerpoint/2010/main" val="190803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DF639-4529-7B39-132C-76D691354C23}"/>
            </a:ext>
          </a:extLst>
        </p:cNvPr>
        <p:cNvGrpSpPr/>
        <p:nvPr/>
      </p:nvGrpSpPr>
      <p:grpSpPr>
        <a:xfrm>
          <a:off x="0" y="0"/>
          <a:ext cx="0" cy="0"/>
          <a:chOff x="0" y="0"/>
          <a:chExt cx="0" cy="0"/>
        </a:xfrm>
      </p:grpSpPr>
      <p:sp>
        <p:nvSpPr>
          <p:cNvPr id="15361" name="Title 1">
            <a:extLst>
              <a:ext uri="{FF2B5EF4-FFF2-40B4-BE49-F238E27FC236}">
                <a16:creationId xmlns:a16="http://schemas.microsoft.com/office/drawing/2014/main" id="{33E4516B-BCB2-77CC-9C82-322F48780D33}"/>
              </a:ext>
            </a:extLst>
          </p:cNvPr>
          <p:cNvSpPr>
            <a:spLocks noGrp="1"/>
          </p:cNvSpPr>
          <p:nvPr>
            <p:ph type="title"/>
          </p:nvPr>
        </p:nvSpPr>
        <p:spPr/>
        <p:txBody>
          <a:bodyPr/>
          <a:lstStyle/>
          <a:p>
            <a:r>
              <a:rPr lang="en-US" altLang="en-US" dirty="0"/>
              <a:t>About the Speaker</a:t>
            </a:r>
          </a:p>
        </p:txBody>
      </p:sp>
      <p:sp>
        <p:nvSpPr>
          <p:cNvPr id="15364" name="Slide Number Placeholder 4">
            <a:extLst>
              <a:ext uri="{FF2B5EF4-FFF2-40B4-BE49-F238E27FC236}">
                <a16:creationId xmlns:a16="http://schemas.microsoft.com/office/drawing/2014/main" id="{7B8513D0-4FEE-E11A-BAEA-4E8C61BD6D58}"/>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a:t>
            </a:fld>
            <a:endParaRPr lang="en-US" altLang="en-US" dirty="0"/>
          </a:p>
        </p:txBody>
      </p:sp>
      <p:grpSp>
        <p:nvGrpSpPr>
          <p:cNvPr id="9" name="Group 8">
            <a:extLst>
              <a:ext uri="{FF2B5EF4-FFF2-40B4-BE49-F238E27FC236}">
                <a16:creationId xmlns:a16="http://schemas.microsoft.com/office/drawing/2014/main" id="{76034BE6-3AD3-1677-ECB0-248EEDCDEECC}"/>
              </a:ext>
            </a:extLst>
          </p:cNvPr>
          <p:cNvGrpSpPr/>
          <p:nvPr/>
        </p:nvGrpSpPr>
        <p:grpSpPr>
          <a:xfrm>
            <a:off x="6058677" y="2238898"/>
            <a:ext cx="2890929" cy="860064"/>
            <a:chOff x="6107166" y="2238898"/>
            <a:chExt cx="2890929" cy="860064"/>
          </a:xfrm>
        </p:grpSpPr>
        <p:sp>
          <p:nvSpPr>
            <p:cNvPr id="4" name="Rectangle 3">
              <a:extLst>
                <a:ext uri="{FF2B5EF4-FFF2-40B4-BE49-F238E27FC236}">
                  <a16:creationId xmlns:a16="http://schemas.microsoft.com/office/drawing/2014/main" id="{C8115CAD-AEB9-35FE-C4EE-4062D88B2EDC}"/>
                </a:ext>
              </a:extLst>
            </p:cNvPr>
            <p:cNvSpPr/>
            <p:nvPr/>
          </p:nvSpPr>
          <p:spPr>
            <a:xfrm>
              <a:off x="6164097" y="2238898"/>
              <a:ext cx="2777066" cy="400110"/>
            </a:xfrm>
            <a:prstGeom prst="rect">
              <a:avLst/>
            </a:prstGeom>
          </p:spPr>
          <p:txBody>
            <a:bodyPr wrap="square">
              <a:spAutoFit/>
            </a:bodyPr>
            <a:lstStyle/>
            <a:p>
              <a:pPr algn="ctr"/>
              <a:r>
                <a:rPr lang="en-US" sz="2000" b="1" dirty="0">
                  <a:solidFill>
                    <a:schemeClr val="accent1">
                      <a:lumMod val="50000"/>
                    </a:schemeClr>
                  </a:solidFill>
                  <a:latin typeface="Lucida Sans Unicode" panose="020B0602030504020204" pitchFamily="34" charset="0"/>
                  <a:cs typeface="Lucida Sans Unicode" panose="020B0602030504020204" pitchFamily="34" charset="0"/>
                </a:rPr>
                <a:t>Jean Duteau</a:t>
              </a:r>
              <a:endParaRPr lang="en-US" b="1" dirty="0">
                <a:solidFill>
                  <a:srgbClr val="1E344E"/>
                </a:solidFill>
                <a:latin typeface="Leelawadee UI Semilight" panose="020B0402040204020203" pitchFamily="34" charset="-34"/>
                <a:cs typeface="Leelawadee UI Semilight" panose="020B0402040204020203" pitchFamily="34" charset="-34"/>
              </a:endParaRPr>
            </a:p>
          </p:txBody>
        </p:sp>
        <p:sp>
          <p:nvSpPr>
            <p:cNvPr id="5" name="Rectangle 4">
              <a:extLst>
                <a:ext uri="{FF2B5EF4-FFF2-40B4-BE49-F238E27FC236}">
                  <a16:creationId xmlns:a16="http://schemas.microsoft.com/office/drawing/2014/main" id="{920E0258-8C66-E0AE-4A43-45B4D7F91230}"/>
                </a:ext>
              </a:extLst>
            </p:cNvPr>
            <p:cNvSpPr/>
            <p:nvPr/>
          </p:nvSpPr>
          <p:spPr>
            <a:xfrm>
              <a:off x="6107166" y="2650121"/>
              <a:ext cx="2890929" cy="448841"/>
            </a:xfrm>
            <a:prstGeom prst="rect">
              <a:avLst/>
            </a:prstGeom>
          </p:spPr>
          <p:txBody>
            <a:bodyPr wrap="square">
              <a:spAutoFit/>
            </a:bodyPr>
            <a:lstStyle/>
            <a:p>
              <a:pPr algn="ctr">
                <a:spcAft>
                  <a:spcPts val="200"/>
                </a:spcAft>
              </a:pPr>
              <a:r>
                <a:rPr lang="en-US" sz="1100" b="1" dirty="0">
                  <a:latin typeface="Arial" panose="020B0604020202020204" pitchFamily="34" charset="0"/>
                  <a:cs typeface="Arial" panose="020B0604020202020204" pitchFamily="34" charset="0"/>
                </a:rPr>
                <a:t>Chief Technical Officer</a:t>
              </a:r>
              <a:endParaRPr lang="en-US" sz="1000" b="1" dirty="0">
                <a:latin typeface="Calibri" panose="020F0502020204030204" pitchFamily="34" charset="0"/>
                <a:ea typeface="Calibri" panose="020F0502020204030204" pitchFamily="34" charset="0"/>
                <a:cs typeface="Calibri" panose="020F0502020204030204" pitchFamily="34" charset="0"/>
              </a:endParaRPr>
            </a:p>
            <a:p>
              <a:pPr algn="ctr">
                <a:spcAft>
                  <a:spcPts val="200"/>
                </a:spcAft>
              </a:pPr>
              <a:r>
                <a:rPr lang="en-US" sz="1050" dirty="0">
                  <a:latin typeface="Calibri" panose="020F0502020204030204" pitchFamily="34" charset="0"/>
                  <a:ea typeface="Calibri" panose="020F0502020204030204" pitchFamily="34" charset="0"/>
                  <a:cs typeface="Calibri" panose="020F0502020204030204" pitchFamily="34" charset="0"/>
                </a:rPr>
                <a:t>Dogwood Health Consulting</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171B7ED-8F3D-3F57-61AD-C7BC85BE4C9B}"/>
                </a:ext>
              </a:extLst>
            </p:cNvPr>
            <p:cNvCxnSpPr>
              <a:cxnSpLocks/>
            </p:cNvCxnSpPr>
            <p:nvPr/>
          </p:nvCxnSpPr>
          <p:spPr>
            <a:xfrm>
              <a:off x="6226750" y="2639008"/>
              <a:ext cx="2651760" cy="0"/>
            </a:xfrm>
            <a:prstGeom prst="line">
              <a:avLst/>
            </a:prstGeom>
            <a:ln w="23495" cmpd="dbl">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grpSp>
      <p:sp>
        <p:nvSpPr>
          <p:cNvPr id="7" name="TextBox 6">
            <a:extLst>
              <a:ext uri="{FF2B5EF4-FFF2-40B4-BE49-F238E27FC236}">
                <a16:creationId xmlns:a16="http://schemas.microsoft.com/office/drawing/2014/main" id="{024012FA-788A-966C-86E4-873732EF6297}"/>
              </a:ext>
            </a:extLst>
          </p:cNvPr>
          <p:cNvSpPr txBox="1"/>
          <p:nvPr/>
        </p:nvSpPr>
        <p:spPr>
          <a:xfrm>
            <a:off x="668400" y="1129097"/>
            <a:ext cx="5509862" cy="2318583"/>
          </a:xfrm>
          <a:prstGeom prst="rect">
            <a:avLst/>
          </a:prstGeom>
          <a:noFill/>
        </p:spPr>
        <p:txBody>
          <a:bodyPr wrap="square">
            <a:spAutoFit/>
          </a:bodyPr>
          <a:lstStyle/>
          <a:p>
            <a:pPr marL="223517" indent="-285750" defTabSz="914400" fontAlgn="auto">
              <a:spcBef>
                <a:spcPts val="0"/>
              </a:spcBef>
              <a:spcAft>
                <a:spcPts val="1400"/>
              </a:spcAft>
              <a:buClr>
                <a:srgbClr val="000000"/>
              </a:buClr>
              <a:buSzPct val="135000"/>
              <a:buFont typeface="Arial" panose="020B0604020202020204" pitchFamily="34" charset="0"/>
              <a:buChar char="•"/>
            </a:pPr>
            <a:r>
              <a:rPr lang="en-US" sz="1400" kern="0" dirty="0">
                <a:solidFill>
                  <a:srgbClr val="474749">
                    <a:lumMod val="75000"/>
                  </a:srgbClr>
                </a:solidFill>
                <a:latin typeface="Arial"/>
                <a:cs typeface="Arial" panose="020B0604020202020204" pitchFamily="34" charset="0"/>
                <a:sym typeface="Arial"/>
              </a:rPr>
              <a:t>Technical Lead for the PAS Implementation Guide</a:t>
            </a:r>
          </a:p>
          <a:p>
            <a:pPr marL="223517" indent="-285750" defTabSz="914400" fontAlgn="auto">
              <a:spcBef>
                <a:spcPts val="0"/>
              </a:spcBef>
              <a:spcAft>
                <a:spcPts val="1400"/>
              </a:spcAft>
              <a:buClr>
                <a:srgbClr val="000000"/>
              </a:buClr>
              <a:buSzPct val="135000"/>
              <a:buFont typeface="Arial" panose="020B0604020202020204" pitchFamily="34" charset="0"/>
              <a:buChar char="•"/>
            </a:pPr>
            <a:r>
              <a:rPr lang="en-US" sz="1400" kern="0" dirty="0">
                <a:solidFill>
                  <a:srgbClr val="474749">
                    <a:lumMod val="75000"/>
                  </a:srgbClr>
                </a:solidFill>
                <a:latin typeface="Arial"/>
                <a:cs typeface="Arial" panose="020B0604020202020204" pitchFamily="34" charset="0"/>
                <a:sym typeface="Arial"/>
              </a:rPr>
              <a:t>HL7 Technical Steering Committee (TSC) Past Chair</a:t>
            </a:r>
          </a:p>
          <a:p>
            <a:pPr marL="223517" indent="-285750" defTabSz="914400" fontAlgn="auto">
              <a:spcBef>
                <a:spcPts val="0"/>
              </a:spcBef>
              <a:spcAft>
                <a:spcPts val="1400"/>
              </a:spcAft>
              <a:buClr>
                <a:srgbClr val="000000"/>
              </a:buClr>
              <a:buSzPct val="135000"/>
              <a:buFont typeface="Arial" panose="020B0604020202020204" pitchFamily="34" charset="0"/>
              <a:buChar char="•"/>
            </a:pPr>
            <a:r>
              <a:rPr lang="en-US" sz="1400" kern="0" dirty="0">
                <a:solidFill>
                  <a:srgbClr val="474749">
                    <a:lumMod val="75000"/>
                  </a:srgbClr>
                </a:solidFill>
                <a:latin typeface="Arial"/>
                <a:cs typeface="Arial" panose="020B0604020202020204" pitchFamily="34" charset="0"/>
                <a:sym typeface="Arial"/>
              </a:rPr>
              <a:t>HL7 Fellow</a:t>
            </a:r>
          </a:p>
          <a:p>
            <a:pPr marL="223517" indent="-285750" defTabSz="914400" fontAlgn="auto">
              <a:spcBef>
                <a:spcPts val="0"/>
              </a:spcBef>
              <a:spcAft>
                <a:spcPts val="1400"/>
              </a:spcAft>
              <a:buClr>
                <a:srgbClr val="000000"/>
              </a:buClr>
              <a:buSzPct val="135000"/>
              <a:buFont typeface="Arial" panose="020B0604020202020204" pitchFamily="34" charset="0"/>
              <a:buChar char="•"/>
            </a:pPr>
            <a:r>
              <a:rPr lang="en-US" sz="1400" kern="0" dirty="0">
                <a:solidFill>
                  <a:srgbClr val="474749">
                    <a:lumMod val="75000"/>
                  </a:srgbClr>
                </a:solidFill>
                <a:latin typeface="Arial"/>
                <a:cs typeface="Arial" panose="020B0604020202020204" pitchFamily="34" charset="0"/>
                <a:sym typeface="Arial"/>
              </a:rPr>
              <a:t>Co-Chair of HL7 Pharmacy, HL7 Biomedical Research &amp; Regulatory, and HL7 Cross Group Projects Work Groups</a:t>
            </a:r>
          </a:p>
          <a:p>
            <a:pPr marL="223517" indent="-285750" defTabSz="914400" fontAlgn="auto">
              <a:spcBef>
                <a:spcPts val="0"/>
              </a:spcBef>
              <a:spcAft>
                <a:spcPts val="1400"/>
              </a:spcAft>
              <a:buClr>
                <a:srgbClr val="000000"/>
              </a:buClr>
              <a:buSzPct val="135000"/>
              <a:buFont typeface="Arial" panose="020B0604020202020204" pitchFamily="34" charset="0"/>
              <a:buChar char="•"/>
              <a:defRPr/>
            </a:pPr>
            <a:r>
              <a:rPr lang="en-US" sz="1400" kern="0" dirty="0">
                <a:solidFill>
                  <a:srgbClr val="474749">
                    <a:lumMod val="75000"/>
                  </a:srgbClr>
                </a:solidFill>
                <a:latin typeface="Arial"/>
                <a:cs typeface="Arial" panose="020B0604020202020204" pitchFamily="34" charset="0"/>
                <a:sym typeface="Arial"/>
              </a:rPr>
              <a:t>25+ years of experience in software engineering and data architecture</a:t>
            </a:r>
          </a:p>
        </p:txBody>
      </p:sp>
      <p:pic>
        <p:nvPicPr>
          <p:cNvPr id="2" name="Picture 1" descr="A person in a red shirt and tie&#10;&#10;Description automatically generated with medium confidence">
            <a:extLst>
              <a:ext uri="{FF2B5EF4-FFF2-40B4-BE49-F238E27FC236}">
                <a16:creationId xmlns:a16="http://schemas.microsoft.com/office/drawing/2014/main" id="{F9BC691D-B6BE-D42D-B536-604FE0924B44}"/>
              </a:ext>
            </a:extLst>
          </p:cNvPr>
          <p:cNvPicPr>
            <a:picLocks noChangeAspect="1"/>
          </p:cNvPicPr>
          <p:nvPr/>
        </p:nvPicPr>
        <p:blipFill>
          <a:blip r:embed="rId2"/>
          <a:stretch>
            <a:fillRect/>
          </a:stretch>
        </p:blipFill>
        <p:spPr>
          <a:xfrm>
            <a:off x="6667819" y="228359"/>
            <a:ext cx="1672643" cy="1864941"/>
          </a:xfrm>
          <a:prstGeom prst="rect">
            <a:avLst/>
          </a:prstGeom>
        </p:spPr>
      </p:pic>
    </p:spTree>
    <p:extLst>
      <p:ext uri="{BB962C8B-B14F-4D97-AF65-F5344CB8AC3E}">
        <p14:creationId xmlns:p14="http://schemas.microsoft.com/office/powerpoint/2010/main" val="1953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8C97F-A81D-CC27-7428-5AAB415C5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1DC89-2BA7-856E-99DD-E5111FA20EFD}"/>
              </a:ext>
            </a:extLst>
          </p:cNvPr>
          <p:cNvSpPr>
            <a:spLocks noGrp="1"/>
          </p:cNvSpPr>
          <p:nvPr>
            <p:ph type="title"/>
          </p:nvPr>
        </p:nvSpPr>
        <p:spPr>
          <a:xfrm>
            <a:off x="722312" y="1078173"/>
            <a:ext cx="8303923" cy="1637731"/>
          </a:xfrm>
        </p:spPr>
        <p:txBody>
          <a:bodyPr/>
          <a:lstStyle/>
          <a:p>
            <a:r>
              <a:rPr lang="en-US" sz="2400" dirty="0"/>
              <a:t>Request for</a:t>
            </a:r>
            <a:br>
              <a:rPr lang="en-US" sz="2400" dirty="0"/>
            </a:br>
            <a:r>
              <a:rPr lang="en-US" sz="2400" dirty="0"/>
              <a:t>Additional</a:t>
            </a:r>
            <a:br>
              <a:rPr lang="en-US" sz="2400" dirty="0"/>
            </a:br>
            <a:r>
              <a:rPr lang="en-US" sz="2400" dirty="0"/>
              <a:t>Information</a:t>
            </a:r>
          </a:p>
        </p:txBody>
      </p:sp>
      <p:sp>
        <p:nvSpPr>
          <p:cNvPr id="14339" name="Slide Number Placeholder 3">
            <a:extLst>
              <a:ext uri="{FF2B5EF4-FFF2-40B4-BE49-F238E27FC236}">
                <a16:creationId xmlns:a16="http://schemas.microsoft.com/office/drawing/2014/main" id="{589A6ADC-BC08-0071-4706-0576D06EE749}"/>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20</a:t>
            </a:fld>
            <a:endParaRPr lang="en-US" altLang="en-US"/>
          </a:p>
        </p:txBody>
      </p:sp>
      <p:sp>
        <p:nvSpPr>
          <p:cNvPr id="4" name="Rectangle 3">
            <a:extLst>
              <a:ext uri="{FF2B5EF4-FFF2-40B4-BE49-F238E27FC236}">
                <a16:creationId xmlns:a16="http://schemas.microsoft.com/office/drawing/2014/main" id="{A54F7929-ADE1-8503-81EC-A2544BD816FB}"/>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F396A2-073F-94B2-6CAE-0F92786786F4}"/>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9B9221-362D-F1E5-9BE2-DE85CDB32CF4}"/>
              </a:ext>
            </a:extLst>
          </p:cNvPr>
          <p:cNvSpPr txBox="1"/>
          <p:nvPr/>
        </p:nvSpPr>
        <p:spPr>
          <a:xfrm>
            <a:off x="4670430" y="1712372"/>
            <a:ext cx="4355805" cy="369332"/>
          </a:xfrm>
          <a:prstGeom prst="rect">
            <a:avLst/>
          </a:prstGeom>
          <a:noFill/>
        </p:spPr>
        <p:txBody>
          <a:bodyPr wrap="square">
            <a:spAutoFit/>
          </a:bodyPr>
          <a:lstStyle/>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Interaction with </a:t>
            </a:r>
            <a:r>
              <a:rPr kumimoji="0" lang="en-US" sz="1800" b="0" i="0" u="none" strike="noStrike" kern="1200" cap="none" spc="0" normalizeH="0" baseline="0" noProof="0" dirty="0" err="1">
                <a:ln>
                  <a:noFill/>
                </a:ln>
                <a:solidFill>
                  <a:srgbClr val="474749"/>
                </a:solidFill>
                <a:effectLst/>
                <a:uLnTx/>
                <a:uFillTx/>
                <a:latin typeface="Arial" panose="020B0604020202020204"/>
                <a:ea typeface="+mn-ea"/>
                <a:cs typeface="+mn-cs"/>
              </a:rPr>
              <a:t>CDex</a:t>
            </a: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 and DTR</a:t>
            </a:r>
          </a:p>
        </p:txBody>
      </p:sp>
    </p:spTree>
    <p:extLst>
      <p:ext uri="{BB962C8B-B14F-4D97-AF65-F5344CB8AC3E}">
        <p14:creationId xmlns:p14="http://schemas.microsoft.com/office/powerpoint/2010/main" val="1658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BE277-87E1-F0F9-EDC2-21AAAC39091D}"/>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092A686D-23B3-184B-3231-5BBCEDDDB57D}"/>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21</a:t>
            </a:fld>
            <a:endParaRPr lang="en-US" altLang="en-US"/>
          </a:p>
        </p:txBody>
      </p:sp>
      <p:sp>
        <p:nvSpPr>
          <p:cNvPr id="3" name="Title 2">
            <a:extLst>
              <a:ext uri="{FF2B5EF4-FFF2-40B4-BE49-F238E27FC236}">
                <a16:creationId xmlns:a16="http://schemas.microsoft.com/office/drawing/2014/main" id="{95C903EA-6DAE-8318-4E9F-90BC1DAFD8F2}"/>
              </a:ext>
            </a:extLst>
          </p:cNvPr>
          <p:cNvSpPr>
            <a:spLocks noGrp="1"/>
          </p:cNvSpPr>
          <p:nvPr>
            <p:ph type="title"/>
          </p:nvPr>
        </p:nvSpPr>
        <p:spPr>
          <a:xfrm>
            <a:off x="613647" y="182928"/>
            <a:ext cx="7136982" cy="577792"/>
          </a:xfrm>
        </p:spPr>
        <p:txBody>
          <a:bodyPr/>
          <a:lstStyle/>
          <a:p>
            <a:r>
              <a:rPr lang="en-US" dirty="0"/>
              <a:t>High Level Request for Information</a:t>
            </a:r>
          </a:p>
        </p:txBody>
      </p:sp>
      <p:pic>
        <p:nvPicPr>
          <p:cNvPr id="12290" name="Picture 2" descr="High Level $submit-attachment Use">
            <a:extLst>
              <a:ext uri="{FF2B5EF4-FFF2-40B4-BE49-F238E27FC236}">
                <a16:creationId xmlns:a16="http://schemas.microsoft.com/office/drawing/2014/main" id="{079CCC7E-D876-A3A9-C300-89DAC2F35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1066800"/>
            <a:ext cx="84328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15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FEC24-F923-5E09-99EC-638391F3A6D6}"/>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62558761-3D07-2ECE-F842-610E81B17183}"/>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22</a:t>
            </a:fld>
            <a:endParaRPr lang="en-US" altLang="en-US"/>
          </a:p>
        </p:txBody>
      </p:sp>
      <p:sp>
        <p:nvSpPr>
          <p:cNvPr id="3" name="Title 2">
            <a:extLst>
              <a:ext uri="{FF2B5EF4-FFF2-40B4-BE49-F238E27FC236}">
                <a16:creationId xmlns:a16="http://schemas.microsoft.com/office/drawing/2014/main" id="{C8650FCB-3DE0-5BAF-CF36-9DEA6CC15514}"/>
              </a:ext>
            </a:extLst>
          </p:cNvPr>
          <p:cNvSpPr>
            <a:spLocks noGrp="1"/>
          </p:cNvSpPr>
          <p:nvPr>
            <p:ph type="title"/>
          </p:nvPr>
        </p:nvSpPr>
        <p:spPr>
          <a:xfrm>
            <a:off x="613647" y="182928"/>
            <a:ext cx="7136982" cy="577792"/>
          </a:xfrm>
        </p:spPr>
        <p:txBody>
          <a:bodyPr/>
          <a:lstStyle/>
          <a:p>
            <a:r>
              <a:rPr lang="en-US" dirty="0"/>
              <a:t>Payer Request for Information</a:t>
            </a:r>
          </a:p>
        </p:txBody>
      </p:sp>
      <p:sp>
        <p:nvSpPr>
          <p:cNvPr id="5" name="TextBox 4">
            <a:extLst>
              <a:ext uri="{FF2B5EF4-FFF2-40B4-BE49-F238E27FC236}">
                <a16:creationId xmlns:a16="http://schemas.microsoft.com/office/drawing/2014/main" id="{9B6F3527-3F24-C448-2E59-D2578A07414F}"/>
              </a:ext>
            </a:extLst>
          </p:cNvPr>
          <p:cNvSpPr txBox="1"/>
          <p:nvPr/>
        </p:nvSpPr>
        <p:spPr>
          <a:xfrm>
            <a:off x="613647" y="978434"/>
            <a:ext cx="8263103" cy="3708708"/>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1600" dirty="0">
                <a:solidFill>
                  <a:srgbClr val="333333"/>
                </a:solidFill>
                <a:latin typeface="+mn-lt"/>
              </a:rPr>
              <a:t>A payer may request additional information.  In the X12 278 Response, this could be doing via:</a:t>
            </a:r>
          </a:p>
          <a:p>
            <a:pPr marL="742950" lvl="1" indent="-285750">
              <a:spcAft>
                <a:spcPts val="1800"/>
              </a:spcAft>
              <a:buFont typeface="Arial" panose="020B0604020202020204" pitchFamily="34" charset="0"/>
              <a:buChar char="•"/>
            </a:pPr>
            <a:r>
              <a:rPr lang="en-US" sz="1600" dirty="0">
                <a:solidFill>
                  <a:srgbClr val="333333"/>
                </a:solidFill>
                <a:latin typeface="+mn-lt"/>
              </a:rPr>
              <a:t>One or more codes in a PWK01 element</a:t>
            </a:r>
          </a:p>
          <a:p>
            <a:pPr marL="742950" lvl="1" indent="-285750">
              <a:spcAft>
                <a:spcPts val="1800"/>
              </a:spcAft>
              <a:buFont typeface="Arial" panose="020B0604020202020204" pitchFamily="34" charset="0"/>
              <a:buChar char="•"/>
            </a:pPr>
            <a:r>
              <a:rPr lang="en-US" sz="1600" dirty="0">
                <a:solidFill>
                  <a:srgbClr val="333333"/>
                </a:solidFill>
                <a:latin typeface="+mn-lt"/>
              </a:rPr>
              <a:t>One or more LOINC codes from the 2000F HI segment</a:t>
            </a:r>
          </a:p>
          <a:p>
            <a:pPr marL="742950" lvl="1" indent="-285750">
              <a:spcAft>
                <a:spcPts val="1800"/>
              </a:spcAft>
              <a:buFont typeface="Arial" panose="020B0604020202020204" pitchFamily="34" charset="0"/>
              <a:buChar char="•"/>
            </a:pPr>
            <a:r>
              <a:rPr lang="en-US" sz="1600" dirty="0">
                <a:solidFill>
                  <a:srgbClr val="333333"/>
                </a:solidFill>
                <a:latin typeface="+mn-lt"/>
              </a:rPr>
              <a:t>The single 102089-0 LOINC code in the 2000F HI segment which requests a payer specific questionnaire</a:t>
            </a:r>
          </a:p>
          <a:p>
            <a:pPr marL="285750" indent="-285750">
              <a:spcAft>
                <a:spcPts val="1800"/>
              </a:spcAft>
              <a:buFont typeface="Arial" panose="020B0604020202020204" pitchFamily="34" charset="0"/>
              <a:buChar char="•"/>
            </a:pPr>
            <a:r>
              <a:rPr lang="en-US" sz="1600" dirty="0">
                <a:solidFill>
                  <a:srgbClr val="333333"/>
                </a:solidFill>
              </a:rPr>
              <a:t>If additional information is needed, a PAS Task is created with the request codes.  The task contains all of the information needed by </a:t>
            </a:r>
            <a:r>
              <a:rPr lang="en-US" sz="1600" dirty="0" err="1">
                <a:solidFill>
                  <a:srgbClr val="333333"/>
                </a:solidFill>
              </a:rPr>
              <a:t>CDex</a:t>
            </a:r>
            <a:r>
              <a:rPr lang="en-US" sz="1600" dirty="0">
                <a:solidFill>
                  <a:srgbClr val="333333"/>
                </a:solidFill>
              </a:rPr>
              <a:t> to assemble the required documentation and send it to the payer.</a:t>
            </a:r>
            <a:endParaRPr lang="en-US" sz="1600" dirty="0">
              <a:solidFill>
                <a:srgbClr val="333333"/>
              </a:solidFill>
              <a:latin typeface="+mn-lt"/>
            </a:endParaRPr>
          </a:p>
          <a:p>
            <a:pPr marL="742950" lvl="1" indent="-285750">
              <a:spcAft>
                <a:spcPts val="1800"/>
              </a:spcAft>
              <a:buFont typeface="Arial" panose="020B0604020202020204" pitchFamily="34" charset="0"/>
              <a:buChar char="•"/>
            </a:pPr>
            <a:endParaRPr lang="en-US" sz="1600" dirty="0">
              <a:solidFill>
                <a:srgbClr val="333333"/>
              </a:solidFill>
              <a:latin typeface="+mn-lt"/>
            </a:endParaRPr>
          </a:p>
        </p:txBody>
      </p:sp>
    </p:spTree>
    <p:extLst>
      <p:ext uri="{BB962C8B-B14F-4D97-AF65-F5344CB8AC3E}">
        <p14:creationId xmlns:p14="http://schemas.microsoft.com/office/powerpoint/2010/main" val="3924879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4869A-A1A8-231B-3129-0D2B8C3C926A}"/>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DB22321A-67F5-374B-2A54-96E08B731FEB}"/>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23</a:t>
            </a:fld>
            <a:endParaRPr lang="en-US" altLang="en-US"/>
          </a:p>
        </p:txBody>
      </p:sp>
      <p:sp>
        <p:nvSpPr>
          <p:cNvPr id="3" name="Title 2">
            <a:extLst>
              <a:ext uri="{FF2B5EF4-FFF2-40B4-BE49-F238E27FC236}">
                <a16:creationId xmlns:a16="http://schemas.microsoft.com/office/drawing/2014/main" id="{BA73B17A-013D-5625-D6B0-1079D85C126E}"/>
              </a:ext>
            </a:extLst>
          </p:cNvPr>
          <p:cNvSpPr>
            <a:spLocks noGrp="1"/>
          </p:cNvSpPr>
          <p:nvPr>
            <p:ph type="title"/>
          </p:nvPr>
        </p:nvSpPr>
        <p:spPr>
          <a:xfrm>
            <a:off x="613647" y="182928"/>
            <a:ext cx="7136982" cy="577792"/>
          </a:xfrm>
        </p:spPr>
        <p:txBody>
          <a:bodyPr/>
          <a:lstStyle/>
          <a:p>
            <a:r>
              <a:rPr lang="en-US" dirty="0"/>
              <a:t>Interaction with </a:t>
            </a:r>
            <a:r>
              <a:rPr lang="en-US" dirty="0" err="1"/>
              <a:t>CDex</a:t>
            </a:r>
            <a:endParaRPr lang="en-US" dirty="0"/>
          </a:p>
        </p:txBody>
      </p:sp>
      <p:pic>
        <p:nvPicPr>
          <p:cNvPr id="4" name="Picture 3" descr="A diagram of a workflow&#10;&#10;AI-generated content may be incorrect.">
            <a:extLst>
              <a:ext uri="{FF2B5EF4-FFF2-40B4-BE49-F238E27FC236}">
                <a16:creationId xmlns:a16="http://schemas.microsoft.com/office/drawing/2014/main" id="{389BB3B2-9B30-E1B8-793F-AA41627E0F5D}"/>
              </a:ext>
            </a:extLst>
          </p:cNvPr>
          <p:cNvPicPr>
            <a:picLocks noChangeAspect="1"/>
          </p:cNvPicPr>
          <p:nvPr/>
        </p:nvPicPr>
        <p:blipFill>
          <a:blip r:embed="rId2"/>
          <a:stretch>
            <a:fillRect/>
          </a:stretch>
        </p:blipFill>
        <p:spPr>
          <a:xfrm>
            <a:off x="779110" y="760720"/>
            <a:ext cx="7319862" cy="3922919"/>
          </a:xfrm>
          <a:prstGeom prst="rect">
            <a:avLst/>
          </a:prstGeom>
        </p:spPr>
      </p:pic>
    </p:spTree>
    <p:extLst>
      <p:ext uri="{BB962C8B-B14F-4D97-AF65-F5344CB8AC3E}">
        <p14:creationId xmlns:p14="http://schemas.microsoft.com/office/powerpoint/2010/main" val="1952073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91077-C897-2720-8918-39800DEF7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CFEF9-BD4F-C92C-B27A-8871E1AE6210}"/>
              </a:ext>
            </a:extLst>
          </p:cNvPr>
          <p:cNvSpPr>
            <a:spLocks noGrp="1"/>
          </p:cNvSpPr>
          <p:nvPr>
            <p:ph type="title"/>
          </p:nvPr>
        </p:nvSpPr>
        <p:spPr>
          <a:xfrm>
            <a:off x="722312" y="1078173"/>
            <a:ext cx="8303923" cy="1637731"/>
          </a:xfrm>
        </p:spPr>
        <p:txBody>
          <a:bodyPr/>
          <a:lstStyle/>
          <a:p>
            <a:r>
              <a:rPr lang="en-US" sz="2400" dirty="0"/>
              <a:t>PAS INQUIRIES</a:t>
            </a:r>
          </a:p>
        </p:txBody>
      </p:sp>
      <p:sp>
        <p:nvSpPr>
          <p:cNvPr id="14339" name="Slide Number Placeholder 3">
            <a:extLst>
              <a:ext uri="{FF2B5EF4-FFF2-40B4-BE49-F238E27FC236}">
                <a16:creationId xmlns:a16="http://schemas.microsoft.com/office/drawing/2014/main" id="{AB1D43EA-CA9A-2A4B-C8A8-6484E8A42745}"/>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24</a:t>
            </a:fld>
            <a:endParaRPr lang="en-US" altLang="en-US"/>
          </a:p>
        </p:txBody>
      </p:sp>
      <p:sp>
        <p:nvSpPr>
          <p:cNvPr id="4" name="Rectangle 3">
            <a:extLst>
              <a:ext uri="{FF2B5EF4-FFF2-40B4-BE49-F238E27FC236}">
                <a16:creationId xmlns:a16="http://schemas.microsoft.com/office/drawing/2014/main" id="{85F5D969-CC99-EED5-E779-3116F1A18389}"/>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0AC6594-E04D-6FC1-21FB-97C34DCEEA3E}"/>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780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EE1E2-43A2-C8C1-5330-D4FCDDFC890C}"/>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14BC124F-F3FD-EB19-1F98-06E34BA470C1}"/>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25</a:t>
            </a:fld>
            <a:endParaRPr lang="en-US" altLang="en-US"/>
          </a:p>
        </p:txBody>
      </p:sp>
      <p:sp>
        <p:nvSpPr>
          <p:cNvPr id="3" name="Title 2">
            <a:extLst>
              <a:ext uri="{FF2B5EF4-FFF2-40B4-BE49-F238E27FC236}">
                <a16:creationId xmlns:a16="http://schemas.microsoft.com/office/drawing/2014/main" id="{6F36E66C-AEE9-2BC2-29EA-5452043F0E0B}"/>
              </a:ext>
            </a:extLst>
          </p:cNvPr>
          <p:cNvSpPr>
            <a:spLocks noGrp="1"/>
          </p:cNvSpPr>
          <p:nvPr>
            <p:ph type="title"/>
          </p:nvPr>
        </p:nvSpPr>
        <p:spPr>
          <a:xfrm>
            <a:off x="613647" y="182928"/>
            <a:ext cx="4938283" cy="577792"/>
          </a:xfrm>
        </p:spPr>
        <p:txBody>
          <a:bodyPr/>
          <a:lstStyle/>
          <a:p>
            <a:r>
              <a:rPr lang="en-US" dirty="0"/>
              <a:t>$inquire Operation</a:t>
            </a:r>
          </a:p>
        </p:txBody>
      </p:sp>
      <p:sp>
        <p:nvSpPr>
          <p:cNvPr id="5" name="TextBox 4">
            <a:extLst>
              <a:ext uri="{FF2B5EF4-FFF2-40B4-BE49-F238E27FC236}">
                <a16:creationId xmlns:a16="http://schemas.microsoft.com/office/drawing/2014/main" id="{B74B53A8-034D-B9BC-DE2D-26796707691D}"/>
              </a:ext>
            </a:extLst>
          </p:cNvPr>
          <p:cNvSpPr txBox="1"/>
          <p:nvPr/>
        </p:nvSpPr>
        <p:spPr>
          <a:xfrm>
            <a:off x="613647" y="978434"/>
            <a:ext cx="8263103" cy="3508653"/>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1600" dirty="0">
                <a:solidFill>
                  <a:srgbClr val="333333"/>
                </a:solidFill>
                <a:latin typeface="+mn-lt"/>
              </a:rPr>
              <a:t>The inquiry operation is used for systems checking the status of a request.  This is normally done by the performing provider who would not get the original response but wants to know if the authorization has happened.  It could also be done by the patient, the patient’s caregivers, or other members of the patient’s care team.</a:t>
            </a:r>
          </a:p>
          <a:p>
            <a:pPr marL="285750" indent="-285750">
              <a:spcAft>
                <a:spcPts val="1800"/>
              </a:spcAft>
              <a:buFont typeface="Arial" panose="020B0604020202020204" pitchFamily="34" charset="0"/>
              <a:buChar char="•"/>
            </a:pPr>
            <a:r>
              <a:rPr lang="en-US" sz="1600" dirty="0">
                <a:solidFill>
                  <a:srgbClr val="333333"/>
                </a:solidFill>
                <a:latin typeface="+mn-lt"/>
              </a:rPr>
              <a:t>The X12 278 Inquiry transaction is performed as a query-by-example.  The intermediary converts the PAS Inquiry Request bundle into the X12 278 Inquiry Request transaction and then converts the X12 278 Inquiry Response into the PAS Inquiry Response bundle.</a:t>
            </a:r>
          </a:p>
          <a:p>
            <a:pPr marL="285750" indent="-285750">
              <a:spcAft>
                <a:spcPts val="1800"/>
              </a:spcAft>
              <a:buFont typeface="Arial" panose="020B0604020202020204" pitchFamily="34" charset="0"/>
              <a:buChar char="•"/>
            </a:pPr>
            <a:r>
              <a:rPr lang="en-US" sz="1600" dirty="0">
                <a:solidFill>
                  <a:srgbClr val="333333"/>
                </a:solidFill>
                <a:latin typeface="+mn-lt"/>
              </a:rPr>
              <a:t>Although the X12 278 Inquiry supports a large way of querying for authorizations, the inquiry operation only supports query for authorizations for a specific patient.  The $inquire operation requires a requesting provider organization, a payer organization, and a patient.</a:t>
            </a:r>
          </a:p>
        </p:txBody>
      </p:sp>
    </p:spTree>
    <p:extLst>
      <p:ext uri="{BB962C8B-B14F-4D97-AF65-F5344CB8AC3E}">
        <p14:creationId xmlns:p14="http://schemas.microsoft.com/office/powerpoint/2010/main" val="206880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BE185-BA97-9984-0F63-710F1B78C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48F04-6782-69ED-C7DE-17FB3E10A75C}"/>
              </a:ext>
            </a:extLst>
          </p:cNvPr>
          <p:cNvSpPr>
            <a:spLocks noGrp="1"/>
          </p:cNvSpPr>
          <p:nvPr>
            <p:ph type="title"/>
          </p:nvPr>
        </p:nvSpPr>
        <p:spPr>
          <a:xfrm>
            <a:off x="722312" y="1078173"/>
            <a:ext cx="8303923" cy="1637731"/>
          </a:xfrm>
        </p:spPr>
        <p:txBody>
          <a:bodyPr/>
          <a:lstStyle/>
          <a:p>
            <a:r>
              <a:rPr lang="en-US" sz="2400" dirty="0"/>
              <a:t>PAS Updates</a:t>
            </a:r>
          </a:p>
        </p:txBody>
      </p:sp>
      <p:sp>
        <p:nvSpPr>
          <p:cNvPr id="14339" name="Slide Number Placeholder 3">
            <a:extLst>
              <a:ext uri="{FF2B5EF4-FFF2-40B4-BE49-F238E27FC236}">
                <a16:creationId xmlns:a16="http://schemas.microsoft.com/office/drawing/2014/main" id="{B50754B5-E3ED-2586-0E97-DCE845E8A5A4}"/>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26</a:t>
            </a:fld>
            <a:endParaRPr lang="en-US" altLang="en-US"/>
          </a:p>
        </p:txBody>
      </p:sp>
      <p:sp>
        <p:nvSpPr>
          <p:cNvPr id="4" name="Rectangle 3">
            <a:extLst>
              <a:ext uri="{FF2B5EF4-FFF2-40B4-BE49-F238E27FC236}">
                <a16:creationId xmlns:a16="http://schemas.microsoft.com/office/drawing/2014/main" id="{6C5F76D5-989A-BD4E-D719-D45B3B171254}"/>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8AC3FE6-C72E-4D56-DACF-2AC1DABBB683}"/>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6413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CE2E9-EE61-0A3B-776E-AD80B2CBA8DF}"/>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0C0A37EF-401A-BBC1-305E-C3C3AAC4D6F4}"/>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27</a:t>
            </a:fld>
            <a:endParaRPr lang="en-US" altLang="en-US"/>
          </a:p>
        </p:txBody>
      </p:sp>
      <p:sp>
        <p:nvSpPr>
          <p:cNvPr id="3" name="Title 2">
            <a:extLst>
              <a:ext uri="{FF2B5EF4-FFF2-40B4-BE49-F238E27FC236}">
                <a16:creationId xmlns:a16="http://schemas.microsoft.com/office/drawing/2014/main" id="{9D56A051-2860-CE6C-0BD3-A66858DE1ADA}"/>
              </a:ext>
            </a:extLst>
          </p:cNvPr>
          <p:cNvSpPr>
            <a:spLocks noGrp="1"/>
          </p:cNvSpPr>
          <p:nvPr>
            <p:ph type="title"/>
          </p:nvPr>
        </p:nvSpPr>
        <p:spPr>
          <a:xfrm>
            <a:off x="613647" y="182928"/>
            <a:ext cx="7058604" cy="577792"/>
          </a:xfrm>
        </p:spPr>
        <p:txBody>
          <a:bodyPr/>
          <a:lstStyle/>
          <a:p>
            <a:r>
              <a:rPr lang="en-US" dirty="0"/>
              <a:t>Updating Authorization Requests</a:t>
            </a:r>
          </a:p>
        </p:txBody>
      </p:sp>
      <p:sp>
        <p:nvSpPr>
          <p:cNvPr id="5" name="TextBox 4">
            <a:extLst>
              <a:ext uri="{FF2B5EF4-FFF2-40B4-BE49-F238E27FC236}">
                <a16:creationId xmlns:a16="http://schemas.microsoft.com/office/drawing/2014/main" id="{5CB750D4-B660-871C-8E7E-84D0DADB9B15}"/>
              </a:ext>
            </a:extLst>
          </p:cNvPr>
          <p:cNvSpPr txBox="1"/>
          <p:nvPr/>
        </p:nvSpPr>
        <p:spPr>
          <a:xfrm>
            <a:off x="613647" y="978434"/>
            <a:ext cx="8263103" cy="2246769"/>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1600" dirty="0">
                <a:solidFill>
                  <a:srgbClr val="333333"/>
                </a:solidFill>
                <a:latin typeface="+mn-lt"/>
              </a:rPr>
              <a:t>Four types of changes possible:</a:t>
            </a:r>
          </a:p>
          <a:p>
            <a:pPr marL="742950" lvl="1" indent="-285750">
              <a:spcAft>
                <a:spcPts val="1800"/>
              </a:spcAft>
              <a:buFont typeface="Arial" panose="020B0604020202020204" pitchFamily="34" charset="0"/>
              <a:buChar char="•"/>
            </a:pPr>
            <a:r>
              <a:rPr lang="en-US" sz="1600" dirty="0">
                <a:solidFill>
                  <a:srgbClr val="333333"/>
                </a:solidFill>
                <a:latin typeface="+mn-lt"/>
              </a:rPr>
              <a:t>Entire authorization cancelled</a:t>
            </a:r>
          </a:p>
          <a:p>
            <a:pPr marL="742950" lvl="1" indent="-285750">
              <a:spcAft>
                <a:spcPts val="1800"/>
              </a:spcAft>
              <a:buFont typeface="Arial" panose="020B0604020202020204" pitchFamily="34" charset="0"/>
              <a:buChar char="•"/>
            </a:pPr>
            <a:r>
              <a:rPr lang="en-US" sz="1600" dirty="0">
                <a:solidFill>
                  <a:srgbClr val="333333"/>
                </a:solidFill>
                <a:latin typeface="+mn-lt"/>
              </a:rPr>
              <a:t>Individual items within the request can be cancelled</a:t>
            </a:r>
          </a:p>
          <a:p>
            <a:pPr marL="742950" lvl="1" indent="-285750">
              <a:spcAft>
                <a:spcPts val="1800"/>
              </a:spcAft>
              <a:buFont typeface="Arial" panose="020B0604020202020204" pitchFamily="34" charset="0"/>
              <a:buChar char="•"/>
            </a:pPr>
            <a:r>
              <a:rPr lang="en-US" sz="1600" dirty="0">
                <a:solidFill>
                  <a:srgbClr val="333333"/>
                </a:solidFill>
                <a:latin typeface="+mn-lt"/>
              </a:rPr>
              <a:t>Individual items can be revised</a:t>
            </a:r>
          </a:p>
          <a:p>
            <a:pPr marL="742950" lvl="1" indent="-285750">
              <a:spcAft>
                <a:spcPts val="1800"/>
              </a:spcAft>
              <a:buFont typeface="Arial" panose="020B0604020202020204" pitchFamily="34" charset="0"/>
              <a:buChar char="•"/>
            </a:pPr>
            <a:r>
              <a:rPr lang="en-US" sz="1600" dirty="0">
                <a:solidFill>
                  <a:srgbClr val="333333"/>
                </a:solidFill>
                <a:latin typeface="+mn-lt"/>
              </a:rPr>
              <a:t>Additional items and/or supporting information can be added to the request</a:t>
            </a:r>
          </a:p>
        </p:txBody>
      </p:sp>
    </p:spTree>
    <p:extLst>
      <p:ext uri="{BB962C8B-B14F-4D97-AF65-F5344CB8AC3E}">
        <p14:creationId xmlns:p14="http://schemas.microsoft.com/office/powerpoint/2010/main" val="422448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EE97A-AB3E-C89E-4993-52B3949FFBD7}"/>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0392416B-ED3C-9880-D966-ABE06BBC0F2E}"/>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28</a:t>
            </a:fld>
            <a:endParaRPr lang="en-US" altLang="en-US"/>
          </a:p>
        </p:txBody>
      </p:sp>
      <p:sp>
        <p:nvSpPr>
          <p:cNvPr id="3" name="Title 2">
            <a:extLst>
              <a:ext uri="{FF2B5EF4-FFF2-40B4-BE49-F238E27FC236}">
                <a16:creationId xmlns:a16="http://schemas.microsoft.com/office/drawing/2014/main" id="{B9B48E70-F449-C54D-2356-3481E7B6EE41}"/>
              </a:ext>
            </a:extLst>
          </p:cNvPr>
          <p:cNvSpPr>
            <a:spLocks noGrp="1"/>
          </p:cNvSpPr>
          <p:nvPr>
            <p:ph type="title"/>
          </p:nvPr>
        </p:nvSpPr>
        <p:spPr>
          <a:xfrm>
            <a:off x="613647" y="182928"/>
            <a:ext cx="7058604" cy="577792"/>
          </a:xfrm>
        </p:spPr>
        <p:txBody>
          <a:bodyPr/>
          <a:lstStyle/>
          <a:p>
            <a:r>
              <a:rPr lang="en-US" dirty="0"/>
              <a:t>PAS Inquiry Request Bundle</a:t>
            </a:r>
          </a:p>
        </p:txBody>
      </p:sp>
      <p:sp>
        <p:nvSpPr>
          <p:cNvPr id="5" name="TextBox 4">
            <a:extLst>
              <a:ext uri="{FF2B5EF4-FFF2-40B4-BE49-F238E27FC236}">
                <a16:creationId xmlns:a16="http://schemas.microsoft.com/office/drawing/2014/main" id="{7D8A93B0-2278-3611-9247-AB00D6211D99}"/>
              </a:ext>
            </a:extLst>
          </p:cNvPr>
          <p:cNvSpPr txBox="1"/>
          <p:nvPr/>
        </p:nvSpPr>
        <p:spPr>
          <a:xfrm>
            <a:off x="613647" y="978434"/>
            <a:ext cx="8263103" cy="3708708"/>
          </a:xfrm>
          <a:prstGeom prst="rect">
            <a:avLst/>
          </a:prstGeom>
          <a:noFill/>
        </p:spPr>
        <p:txBody>
          <a:bodyPr wrap="square">
            <a:spAutoFit/>
          </a:bodyPr>
          <a:lstStyle/>
          <a:p>
            <a:pPr marL="285750" indent="-285750">
              <a:spcAft>
                <a:spcPts val="1800"/>
              </a:spcAft>
              <a:buFont typeface="Arial" panose="020B0604020202020204" pitchFamily="34" charset="0"/>
              <a:buChar char="•"/>
            </a:pPr>
            <a:r>
              <a:rPr lang="en-US" sz="1600" dirty="0">
                <a:solidFill>
                  <a:srgbClr val="333333"/>
                </a:solidFill>
                <a:latin typeface="+mn-lt"/>
              </a:rPr>
              <a:t>All items and supporting information are included in the Bundle, including items that have not changed at all.</a:t>
            </a:r>
          </a:p>
          <a:p>
            <a:pPr marL="285750" indent="-285750">
              <a:spcAft>
                <a:spcPts val="1800"/>
              </a:spcAft>
              <a:buFont typeface="Arial" panose="020B0604020202020204" pitchFamily="34" charset="0"/>
              <a:buChar char="•"/>
            </a:pPr>
            <a:r>
              <a:rPr lang="en-US" sz="1600" dirty="0">
                <a:solidFill>
                  <a:srgbClr val="333333"/>
                </a:solidFill>
                <a:latin typeface="+mn-lt"/>
              </a:rPr>
              <a:t>Any items that are cancelled are flagged with the Item Cancelled modifier extension.</a:t>
            </a:r>
          </a:p>
          <a:p>
            <a:pPr marL="285750" indent="-285750">
              <a:spcAft>
                <a:spcPts val="1800"/>
              </a:spcAft>
              <a:buFont typeface="Arial" panose="020B0604020202020204" pitchFamily="34" charset="0"/>
              <a:buChar char="•"/>
            </a:pPr>
            <a:r>
              <a:rPr lang="en-US" sz="1600" dirty="0">
                <a:solidFill>
                  <a:srgbClr val="333333"/>
                </a:solidFill>
                <a:latin typeface="+mn-lt"/>
              </a:rPr>
              <a:t>Any items that are added or changed are flagged with the Item Changed extension.</a:t>
            </a:r>
          </a:p>
          <a:p>
            <a:pPr marL="742950" lvl="1" indent="-285750">
              <a:spcAft>
                <a:spcPts val="1800"/>
              </a:spcAft>
              <a:buFont typeface="Arial" panose="020B0604020202020204" pitchFamily="34" charset="0"/>
              <a:buChar char="•"/>
            </a:pPr>
            <a:r>
              <a:rPr lang="en-US" sz="1600" dirty="0">
                <a:solidFill>
                  <a:srgbClr val="333333"/>
                </a:solidFill>
                <a:latin typeface="+mn-lt"/>
              </a:rPr>
              <a:t>This implies that cancelled items have both the Item Changed extension and the Item Cancelled modifier extension.</a:t>
            </a:r>
          </a:p>
          <a:p>
            <a:pPr marL="285750" indent="-285750">
              <a:spcAft>
                <a:spcPts val="1800"/>
              </a:spcAft>
              <a:buFont typeface="Arial" panose="020B0604020202020204" pitchFamily="34" charset="0"/>
              <a:buChar char="•"/>
            </a:pPr>
            <a:r>
              <a:rPr lang="en-US" sz="1600" dirty="0">
                <a:solidFill>
                  <a:srgbClr val="333333"/>
                </a:solidFill>
                <a:latin typeface="+mn-lt"/>
              </a:rPr>
              <a:t>All supporting information elements that have been added or changed are also flagged with the Item Changed extension.</a:t>
            </a:r>
          </a:p>
          <a:p>
            <a:pPr marL="285750" indent="-285750">
              <a:spcAft>
                <a:spcPts val="1800"/>
              </a:spcAft>
              <a:buFont typeface="Arial" panose="020B0604020202020204" pitchFamily="34" charset="0"/>
              <a:buChar char="•"/>
            </a:pPr>
            <a:r>
              <a:rPr lang="en-US" sz="1600" dirty="0">
                <a:solidFill>
                  <a:srgbClr val="333333"/>
                </a:solidFill>
                <a:latin typeface="+mn-lt"/>
              </a:rPr>
              <a:t>The intermediary will look at the extensions to create the appropriate X12 278 and 275 submissions.</a:t>
            </a:r>
          </a:p>
        </p:txBody>
      </p:sp>
    </p:spTree>
    <p:extLst>
      <p:ext uri="{BB962C8B-B14F-4D97-AF65-F5344CB8AC3E}">
        <p14:creationId xmlns:p14="http://schemas.microsoft.com/office/powerpoint/2010/main" val="148654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anim calcmode="lin" valueType="num">
                                      <p:cBhvr>
                                        <p:cTn id="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500"/>
                                        <p:tgtEl>
                                          <p:spTgt spid="5">
                                            <p:txEl>
                                              <p:pRg st="1" end="1"/>
                                            </p:txEl>
                                          </p:spTgt>
                                        </p:tgtEl>
                                      </p:cBhvr>
                                    </p:animEffect>
                                    <p:anim calcmode="lin" valueType="num">
                                      <p:cBhvr>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anim calcmode="lin" valueType="num">
                                      <p:cBhvr>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fade">
                                      <p:cBhvr>
                                        <p:cTn id="28" dur="500"/>
                                        <p:tgtEl>
                                          <p:spTgt spid="5">
                                            <p:txEl>
                                              <p:pRg st="3" end="3"/>
                                            </p:txEl>
                                          </p:spTgt>
                                        </p:tgtEl>
                                      </p:cBhvr>
                                    </p:animEffect>
                                    <p:anim calcmode="lin" valueType="num">
                                      <p:cBhvr>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fade">
                                      <p:cBhvr>
                                        <p:cTn id="35" dur="500"/>
                                        <p:tgtEl>
                                          <p:spTgt spid="5">
                                            <p:txEl>
                                              <p:pRg st="4" end="4"/>
                                            </p:txEl>
                                          </p:spTgt>
                                        </p:tgtEl>
                                      </p:cBhvr>
                                    </p:animEffect>
                                    <p:anim calcmode="lin" valueType="num">
                                      <p:cBhvr>
                                        <p:cTn id="36"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anim calcmode="lin" valueType="num">
                                      <p:cBhvr>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AD21B-A26D-9155-62B0-FE6F235DF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D6D500-AD8F-2008-D001-2A3F550CC39A}"/>
              </a:ext>
            </a:extLst>
          </p:cNvPr>
          <p:cNvSpPr>
            <a:spLocks noGrp="1"/>
          </p:cNvSpPr>
          <p:nvPr>
            <p:ph type="title"/>
          </p:nvPr>
        </p:nvSpPr>
        <p:spPr>
          <a:xfrm>
            <a:off x="722312" y="1078173"/>
            <a:ext cx="8303923" cy="1637731"/>
          </a:xfrm>
        </p:spPr>
        <p:txBody>
          <a:bodyPr/>
          <a:lstStyle/>
          <a:p>
            <a:r>
              <a:rPr lang="en-US" sz="2400" dirty="0"/>
              <a:t>Additional </a:t>
            </a:r>
            <a:br>
              <a:rPr lang="en-US" sz="2400" dirty="0"/>
            </a:br>
            <a:r>
              <a:rPr lang="en-US" sz="2400" dirty="0"/>
              <a:t>Considerations</a:t>
            </a:r>
          </a:p>
        </p:txBody>
      </p:sp>
      <p:sp>
        <p:nvSpPr>
          <p:cNvPr id="14339" name="Slide Number Placeholder 3">
            <a:extLst>
              <a:ext uri="{FF2B5EF4-FFF2-40B4-BE49-F238E27FC236}">
                <a16:creationId xmlns:a16="http://schemas.microsoft.com/office/drawing/2014/main" id="{EDDC431E-C894-24FF-4050-58A6A3087DCB}"/>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29</a:t>
            </a:fld>
            <a:endParaRPr lang="en-US" altLang="en-US"/>
          </a:p>
        </p:txBody>
      </p:sp>
      <p:sp>
        <p:nvSpPr>
          <p:cNvPr id="4" name="Rectangle 3">
            <a:extLst>
              <a:ext uri="{FF2B5EF4-FFF2-40B4-BE49-F238E27FC236}">
                <a16:creationId xmlns:a16="http://schemas.microsoft.com/office/drawing/2014/main" id="{309889B6-7C97-88CF-AE69-CA9204C716DB}"/>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A25A500-5325-4620-C9EB-0DCF66D501F9}"/>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DC6705-3BF3-734D-1D9B-976F2DCA0981}"/>
              </a:ext>
            </a:extLst>
          </p:cNvPr>
          <p:cNvSpPr txBox="1"/>
          <p:nvPr/>
        </p:nvSpPr>
        <p:spPr>
          <a:xfrm>
            <a:off x="4731488" y="1125541"/>
            <a:ext cx="4351097" cy="1585049"/>
          </a:xfrm>
          <a:prstGeom prst="rect">
            <a:avLst/>
          </a:prstGeom>
          <a:noFill/>
        </p:spPr>
        <p:txBody>
          <a:bodyPr wrap="square">
            <a:spAutoFit/>
          </a:bodyPr>
          <a:lstStyle/>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lang="en-US" dirty="0">
                <a:solidFill>
                  <a:srgbClr val="474749"/>
                </a:solidFill>
                <a:latin typeface="Arial" panose="020B0604020202020204"/>
                <a:ea typeface="+mn-ea"/>
              </a:rPr>
              <a:t>Expectations for Conformance</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Capturing Metrics</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Security and Privacy Expectations</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PAS and </a:t>
            </a:r>
            <a:r>
              <a:rPr kumimoji="0" lang="en-US" sz="1800" b="0" i="0" u="none" strike="noStrike" kern="1200" cap="none" spc="0" normalizeH="0" baseline="0" noProof="0" dirty="0" err="1">
                <a:ln>
                  <a:noFill/>
                </a:ln>
                <a:solidFill>
                  <a:srgbClr val="474749"/>
                </a:solidFill>
                <a:effectLst/>
                <a:uLnTx/>
                <a:uFillTx/>
                <a:latin typeface="Arial" panose="020B0604020202020204"/>
                <a:ea typeface="+mn-ea"/>
                <a:cs typeface="+mn-cs"/>
              </a:rPr>
              <a:t>ePA</a:t>
            </a: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 Coordination</a:t>
            </a:r>
          </a:p>
        </p:txBody>
      </p:sp>
    </p:spTree>
    <p:extLst>
      <p:ext uri="{BB962C8B-B14F-4D97-AF65-F5344CB8AC3E}">
        <p14:creationId xmlns:p14="http://schemas.microsoft.com/office/powerpoint/2010/main" val="14250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ED9D3-F9D0-F268-8503-1B8CA90CA9F7}"/>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D104EBB7-05DF-836E-6333-C838B940BC2D}"/>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a:t>
            </a:fld>
            <a:endParaRPr lang="en-US" altLang="en-US" dirty="0"/>
          </a:p>
        </p:txBody>
      </p:sp>
      <p:sp>
        <p:nvSpPr>
          <p:cNvPr id="8" name="Title 7">
            <a:extLst>
              <a:ext uri="{FF2B5EF4-FFF2-40B4-BE49-F238E27FC236}">
                <a16:creationId xmlns:a16="http://schemas.microsoft.com/office/drawing/2014/main" id="{04669478-3632-2745-9287-B6A21255F44F}"/>
              </a:ext>
            </a:extLst>
          </p:cNvPr>
          <p:cNvSpPr>
            <a:spLocks noGrp="1"/>
          </p:cNvSpPr>
          <p:nvPr>
            <p:ph type="title"/>
          </p:nvPr>
        </p:nvSpPr>
        <p:spPr>
          <a:xfrm>
            <a:off x="613647" y="182928"/>
            <a:ext cx="6278989" cy="577792"/>
          </a:xfrm>
        </p:spPr>
        <p:txBody>
          <a:bodyPr/>
          <a:lstStyle/>
          <a:p>
            <a:r>
              <a:rPr lang="en-US" dirty="0"/>
              <a:t>This Presentation</a:t>
            </a:r>
          </a:p>
        </p:txBody>
      </p:sp>
      <p:sp>
        <p:nvSpPr>
          <p:cNvPr id="2" name="Text Placeholder 1">
            <a:extLst>
              <a:ext uri="{FF2B5EF4-FFF2-40B4-BE49-F238E27FC236}">
                <a16:creationId xmlns:a16="http://schemas.microsoft.com/office/drawing/2014/main" id="{7E49A2B6-4525-1A61-7A89-99D483BC1556}"/>
              </a:ext>
            </a:extLst>
          </p:cNvPr>
          <p:cNvSpPr txBox="1">
            <a:spLocks/>
          </p:cNvSpPr>
          <p:nvPr/>
        </p:nvSpPr>
        <p:spPr>
          <a:xfrm>
            <a:off x="477260" y="1717463"/>
            <a:ext cx="8274628" cy="2326698"/>
          </a:xfrm>
          <a:prstGeom prst="rect">
            <a:avLst/>
          </a:prstGeom>
        </p:spPr>
        <p:txBody>
          <a:bodyPr/>
          <a:lstStyle>
            <a:lvl1pPr marL="228600" indent="-228600" algn="l" defTabSz="914400" rtl="0" eaLnBrk="1" latinLnBrk="0" hangingPunct="1">
              <a:lnSpc>
                <a:spcPct val="100000"/>
              </a:lnSpc>
              <a:spcBef>
                <a:spcPts val="1000"/>
              </a:spcBef>
              <a:buClr>
                <a:schemeClr val="bg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bg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800"/>
              </a:spcBef>
              <a:spcAft>
                <a:spcPts val="600"/>
              </a:spcAft>
              <a:buClr>
                <a:srgbClr val="51657F"/>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Part of introductory training materials for the April 2025 Da Vinci Education Event</a:t>
            </a:r>
          </a:p>
          <a:p>
            <a:pPr marL="228600" marR="0" lvl="0" indent="-228600" algn="l" defTabSz="914400" rtl="0" eaLnBrk="1" fontAlgn="auto" latinLnBrk="0" hangingPunct="1">
              <a:lnSpc>
                <a:spcPct val="100000"/>
              </a:lnSpc>
              <a:spcBef>
                <a:spcPts val="1800"/>
              </a:spcBef>
              <a:spcAft>
                <a:spcPts val="0"/>
              </a:spcAft>
              <a:buClr>
                <a:srgbClr val="51657F"/>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Can be downloaded here:</a:t>
            </a:r>
          </a:p>
          <a:p>
            <a:pPr marL="685800" marR="0" lvl="1" indent="-228600" algn="l" defTabSz="914400" rtl="0" eaLnBrk="1" fontAlgn="auto" latinLnBrk="0" hangingPunct="1">
              <a:lnSpc>
                <a:spcPct val="100000"/>
              </a:lnSpc>
              <a:spcBef>
                <a:spcPts val="600"/>
              </a:spcBef>
              <a:spcAft>
                <a:spcPts val="0"/>
              </a:spcAft>
              <a:buClr>
                <a:srgbClr val="A91F24"/>
              </a:buClr>
              <a:buSzTx/>
              <a:buFont typeface="Arial" panose="020B0604020202020204" pitchFamily="34" charset="0"/>
              <a:buChar char="‒"/>
              <a:tabLst/>
              <a:defRPr/>
            </a:pPr>
            <a:r>
              <a:rPr kumimoji="0" lang="en-CA" sz="1400" b="0" i="0" u="none" strike="noStrike" kern="1200" cap="none" spc="0" normalizeH="0" baseline="0" noProof="0" dirty="0">
                <a:ln>
                  <a:noFill/>
                </a:ln>
                <a:solidFill>
                  <a:srgbClr val="474749"/>
                </a:solidFill>
                <a:effectLst/>
                <a:uLnTx/>
                <a:uFillTx/>
                <a:latin typeface="Arial" panose="020B0604020202020204"/>
                <a:ea typeface="+mn-ea"/>
                <a:cs typeface="+mn-cs"/>
                <a:hlinkClick r:id="rId2"/>
              </a:rPr>
              <a:t>https://github.com/FHIR/documents/tree/master/presentations/2025-04-DaVinci</a:t>
            </a:r>
            <a:endParaRPr kumimoji="0" lang="en-CA" sz="1400" b="0" i="0" u="none" strike="noStrike" kern="1200" cap="none" spc="0" normalizeH="0" baseline="0" noProof="0" dirty="0">
              <a:ln>
                <a:noFill/>
              </a:ln>
              <a:solidFill>
                <a:srgbClr val="474749"/>
              </a:solidFill>
              <a:effectLst/>
              <a:uLnTx/>
              <a:uFillTx/>
              <a:latin typeface="Arial" panose="020B0604020202020204"/>
              <a:ea typeface="+mn-ea"/>
              <a:cs typeface="+mn-cs"/>
            </a:endParaRPr>
          </a:p>
          <a:p>
            <a:pPr marL="228600" marR="0" lvl="0" indent="-228600" algn="l" defTabSz="914400" rtl="0" eaLnBrk="1" fontAlgn="auto" latinLnBrk="0" hangingPunct="1">
              <a:lnSpc>
                <a:spcPct val="100000"/>
              </a:lnSpc>
              <a:spcBef>
                <a:spcPts val="1800"/>
              </a:spcBef>
              <a:spcAft>
                <a:spcPts val="0"/>
              </a:spcAft>
              <a:buClr>
                <a:srgbClr val="51657F"/>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Is licensed for use under the Creative Commons, specifically:</a:t>
            </a:r>
          </a:p>
          <a:p>
            <a:pPr marL="685800" marR="0" lvl="1" indent="-228600" algn="l" defTabSz="914400" rtl="0" eaLnBrk="1" fontAlgn="auto" latinLnBrk="0" hangingPunct="1">
              <a:lnSpc>
                <a:spcPct val="100000"/>
              </a:lnSpc>
              <a:spcBef>
                <a:spcPts val="600"/>
              </a:spcBef>
              <a:spcAft>
                <a:spcPts val="0"/>
              </a:spcAft>
              <a:buClr>
                <a:srgbClr val="A91F24"/>
              </a:buClr>
              <a:buSzTx/>
              <a:buFont typeface="Arial" panose="020B0604020202020204" pitchFamily="34" charset="0"/>
              <a:buChar char="‒"/>
              <a:tabLst/>
              <a:defRPr/>
            </a:pPr>
            <a:r>
              <a:rPr kumimoji="0" lang="en-CA" sz="1400" b="0" i="0" u="none" strike="noStrike" kern="1200" cap="none" spc="0" normalizeH="0" baseline="0" noProof="0" dirty="0">
                <a:ln>
                  <a:noFill/>
                </a:ln>
                <a:solidFill>
                  <a:srgbClr val="474749"/>
                </a:solidFill>
                <a:effectLst/>
                <a:uLnTx/>
                <a:uFillTx/>
                <a:latin typeface="Arial" panose="020B0604020202020204"/>
                <a:ea typeface="+mn-ea"/>
                <a:cs typeface="+mn-cs"/>
                <a:hlinkClick r:id="rId3"/>
              </a:rPr>
              <a:t>Creative Commons Attribution 3.0 </a:t>
            </a:r>
            <a:r>
              <a:rPr kumimoji="0" lang="en-CA" sz="1400" b="0" i="0" u="none" strike="noStrike" kern="1200" cap="none" spc="0" normalizeH="0" baseline="0" noProof="0" dirty="0" err="1">
                <a:ln>
                  <a:noFill/>
                </a:ln>
                <a:solidFill>
                  <a:srgbClr val="474749"/>
                </a:solidFill>
                <a:effectLst/>
                <a:uLnTx/>
                <a:uFillTx/>
                <a:latin typeface="Arial" panose="020B0604020202020204"/>
                <a:ea typeface="+mn-ea"/>
                <a:cs typeface="+mn-cs"/>
                <a:hlinkClick r:id="rId3"/>
              </a:rPr>
              <a:t>Unported</a:t>
            </a:r>
            <a:r>
              <a:rPr kumimoji="0" lang="en-CA" sz="1400" b="0" i="0" u="none" strike="noStrike" kern="1200" cap="none" spc="0" normalizeH="0" baseline="0" noProof="0" dirty="0">
                <a:ln>
                  <a:noFill/>
                </a:ln>
                <a:solidFill>
                  <a:srgbClr val="474749"/>
                </a:solidFill>
                <a:effectLst/>
                <a:uLnTx/>
                <a:uFillTx/>
                <a:latin typeface="Arial" panose="020B0604020202020204"/>
                <a:ea typeface="+mn-ea"/>
                <a:cs typeface="+mn-cs"/>
                <a:hlinkClick r:id="rId3"/>
              </a:rPr>
              <a:t> License</a:t>
            </a:r>
            <a:endParaRPr kumimoji="0" lang="en-CA" sz="1400" b="0" i="0" u="none" strike="noStrike" kern="1200" cap="none" spc="0" normalizeH="0" baseline="0" noProof="0" dirty="0">
              <a:ln>
                <a:noFill/>
              </a:ln>
              <a:solidFill>
                <a:srgbClr val="474749"/>
              </a:solidFill>
              <a:effectLst/>
              <a:uLnTx/>
              <a:uFillTx/>
              <a:latin typeface="Arial" panose="020B0604020202020204"/>
              <a:ea typeface="+mn-ea"/>
              <a:cs typeface="+mn-cs"/>
            </a:endParaRPr>
          </a:p>
          <a:p>
            <a:pPr marL="685800" marR="0" lvl="1" indent="-228600" algn="l" defTabSz="914400" rtl="0" eaLnBrk="1" fontAlgn="auto" latinLnBrk="0" hangingPunct="1">
              <a:lnSpc>
                <a:spcPct val="100000"/>
              </a:lnSpc>
              <a:spcBef>
                <a:spcPts val="600"/>
              </a:spcBef>
              <a:spcAft>
                <a:spcPts val="0"/>
              </a:spcAft>
              <a:buClr>
                <a:srgbClr val="A91F24"/>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474749"/>
                </a:solidFill>
                <a:effectLst/>
                <a:uLnTx/>
                <a:uFillTx/>
                <a:latin typeface="Arial" panose="020B0604020202020204"/>
                <a:ea typeface="+mn-ea"/>
                <a:cs typeface="+mn-cs"/>
              </a:rPr>
              <a:t>(Do with it as you wish, so long as you give credit)</a:t>
            </a:r>
          </a:p>
        </p:txBody>
      </p:sp>
      <p:pic>
        <p:nvPicPr>
          <p:cNvPr id="6" name="Picture 5">
            <a:extLst>
              <a:ext uri="{FF2B5EF4-FFF2-40B4-BE49-F238E27FC236}">
                <a16:creationId xmlns:a16="http://schemas.microsoft.com/office/drawing/2014/main" id="{954EDCA9-5494-1038-49AC-77B7CB94D35C}"/>
              </a:ext>
            </a:extLst>
          </p:cNvPr>
          <p:cNvPicPr>
            <a:picLocks noChangeAspect="1"/>
          </p:cNvPicPr>
          <p:nvPr/>
        </p:nvPicPr>
        <p:blipFill>
          <a:blip r:embed="rId4">
            <a:duotone>
              <a:schemeClr val="accent2">
                <a:shade val="45000"/>
                <a:satMod val="135000"/>
              </a:schemeClr>
              <a:prstClr val="white"/>
            </a:duotone>
          </a:blip>
          <a:stretch>
            <a:fillRect/>
          </a:stretch>
        </p:blipFill>
        <p:spPr>
          <a:xfrm>
            <a:off x="7671425" y="275983"/>
            <a:ext cx="1080463" cy="1130254"/>
          </a:xfrm>
          <a:prstGeom prst="rect">
            <a:avLst/>
          </a:prstGeom>
        </p:spPr>
      </p:pic>
    </p:spTree>
    <p:extLst>
      <p:ext uri="{BB962C8B-B14F-4D97-AF65-F5344CB8AC3E}">
        <p14:creationId xmlns:p14="http://schemas.microsoft.com/office/powerpoint/2010/main" val="2704816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B400-C13C-E1A0-CC1E-6E303F45B275}"/>
            </a:ext>
          </a:extLst>
        </p:cNvPr>
        <p:cNvGrpSpPr/>
        <p:nvPr/>
      </p:nvGrpSpPr>
      <p:grpSpPr>
        <a:xfrm>
          <a:off x="0" y="0"/>
          <a:ext cx="0" cy="0"/>
          <a:chOff x="0" y="0"/>
          <a:chExt cx="0" cy="0"/>
        </a:xfrm>
      </p:grpSpPr>
      <p:pic>
        <p:nvPicPr>
          <p:cNvPr id="1028" name="Picture 4" descr="Performance metrics - Free business icons">
            <a:extLst>
              <a:ext uri="{FF2B5EF4-FFF2-40B4-BE49-F238E27FC236}">
                <a16:creationId xmlns:a16="http://schemas.microsoft.com/office/drawing/2014/main" id="{A20CD710-35B6-A780-C096-9AF052D56FAA}"/>
              </a:ext>
            </a:extLst>
          </p:cNvPr>
          <p:cNvPicPr>
            <a:picLocks noChangeAspect="1" noChangeArrowheads="1"/>
          </p:cNvPicPr>
          <p:nvPr/>
        </p:nvPicPr>
        <p:blipFill>
          <a:blip r:embed="rId2">
            <a:duotone>
              <a:prstClr val="black"/>
              <a:schemeClr val="accent2">
                <a:tint val="45000"/>
                <a:satMod val="400000"/>
              </a:schemeClr>
            </a:duotone>
            <a:alphaModFix amt="50000"/>
            <a:extLst>
              <a:ext uri="{28A0092B-C50C-407E-A947-70E740481C1C}">
                <a14:useLocalDpi xmlns:a14="http://schemas.microsoft.com/office/drawing/2010/main" val="0"/>
              </a:ext>
            </a:extLst>
          </a:blip>
          <a:srcRect/>
          <a:stretch>
            <a:fillRect/>
          </a:stretch>
        </p:blipFill>
        <p:spPr bwMode="auto">
          <a:xfrm>
            <a:off x="7779953" y="182928"/>
            <a:ext cx="1031486" cy="1031486"/>
          </a:xfrm>
          <a:prstGeom prst="rect">
            <a:avLst/>
          </a:prstGeom>
          <a:noFill/>
          <a:extLst>
            <a:ext uri="{909E8E84-426E-40DD-AFC4-6F175D3DCCD1}">
              <a14:hiddenFill xmlns:a14="http://schemas.microsoft.com/office/drawing/2010/main">
                <a:solidFill>
                  <a:srgbClr val="FFFFFF"/>
                </a:solidFill>
              </a14:hiddenFill>
            </a:ext>
          </a:extLst>
        </p:spPr>
      </p:pic>
      <p:sp>
        <p:nvSpPr>
          <p:cNvPr id="15364" name="Slide Number Placeholder 4">
            <a:extLst>
              <a:ext uri="{FF2B5EF4-FFF2-40B4-BE49-F238E27FC236}">
                <a16:creationId xmlns:a16="http://schemas.microsoft.com/office/drawing/2014/main" id="{B5626BFF-6BFD-7EDA-2214-4ECF1C307D84}"/>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30</a:t>
            </a:fld>
            <a:endParaRPr lang="en-US" altLang="en-US"/>
          </a:p>
        </p:txBody>
      </p:sp>
      <p:sp>
        <p:nvSpPr>
          <p:cNvPr id="3" name="Title 2">
            <a:extLst>
              <a:ext uri="{FF2B5EF4-FFF2-40B4-BE49-F238E27FC236}">
                <a16:creationId xmlns:a16="http://schemas.microsoft.com/office/drawing/2014/main" id="{2A2A7340-CA3A-56CF-1BBC-E2F875B879C2}"/>
              </a:ext>
            </a:extLst>
          </p:cNvPr>
          <p:cNvSpPr>
            <a:spLocks noGrp="1"/>
          </p:cNvSpPr>
          <p:nvPr>
            <p:ph type="title"/>
          </p:nvPr>
        </p:nvSpPr>
        <p:spPr>
          <a:xfrm>
            <a:off x="613647" y="182928"/>
            <a:ext cx="6150121" cy="577792"/>
          </a:xfrm>
        </p:spPr>
        <p:txBody>
          <a:bodyPr/>
          <a:lstStyle/>
          <a:p>
            <a:r>
              <a:rPr lang="en-US" dirty="0"/>
              <a:t>Expectations for Conformance</a:t>
            </a:r>
          </a:p>
        </p:txBody>
      </p:sp>
      <p:sp>
        <p:nvSpPr>
          <p:cNvPr id="2" name="TextBox 1">
            <a:extLst>
              <a:ext uri="{FF2B5EF4-FFF2-40B4-BE49-F238E27FC236}">
                <a16:creationId xmlns:a16="http://schemas.microsoft.com/office/drawing/2014/main" id="{76C8A18B-AB8E-0CD1-DB3F-AB8CD1564DC7}"/>
              </a:ext>
            </a:extLst>
          </p:cNvPr>
          <p:cNvSpPr txBox="1"/>
          <p:nvPr/>
        </p:nvSpPr>
        <p:spPr>
          <a:xfrm>
            <a:off x="410093" y="1054771"/>
            <a:ext cx="8217376" cy="1631216"/>
          </a:xfrm>
          <a:prstGeom prst="rect">
            <a:avLst/>
          </a:prstGeom>
          <a:noFill/>
        </p:spPr>
        <p:txBody>
          <a:bodyPr wrap="square">
            <a:spAutoFit/>
          </a:bodyPr>
          <a:lstStyle/>
          <a:p>
            <a:pPr marL="182880" lvl="1" indent="-182880" defTabSz="914400" fontAlgn="auto">
              <a:spcBef>
                <a:spcPts val="900"/>
              </a:spcBef>
              <a:spcAft>
                <a:spcPts val="3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PAS requires conformance to the </a:t>
            </a:r>
            <a:r>
              <a:rPr lang="en-US" sz="1400" b="1" dirty="0">
                <a:latin typeface="Calibri" panose="020F0502020204030204" pitchFamily="34" charset="0"/>
                <a:ea typeface="Calibri" panose="020F0502020204030204" pitchFamily="34" charset="0"/>
                <a:cs typeface="Calibri" panose="020F0502020204030204" pitchFamily="34" charset="0"/>
              </a:rPr>
              <a:t>HRex</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US Core</a:t>
            </a:r>
            <a:r>
              <a:rPr lang="en-US" sz="1400" dirty="0">
                <a:latin typeface="Calibri" panose="020F0502020204030204" pitchFamily="34" charset="0"/>
                <a:ea typeface="Calibri" panose="020F0502020204030204" pitchFamily="34" charset="0"/>
                <a:cs typeface="Calibri" panose="020F0502020204030204" pitchFamily="34" charset="0"/>
              </a:rPr>
              <a:t> guidance where applicable.  </a:t>
            </a:r>
            <a:r>
              <a:rPr lang="en-US" sz="1400" b="1" dirty="0">
                <a:latin typeface="Calibri" panose="020F0502020204030204" pitchFamily="34" charset="0"/>
                <a:ea typeface="Calibri" panose="020F0502020204030204" pitchFamily="34" charset="0"/>
                <a:cs typeface="Calibri" panose="020F0502020204030204" pitchFamily="34" charset="0"/>
              </a:rPr>
              <a:t>SHOULD</a:t>
            </a:r>
            <a:r>
              <a:rPr lang="en-US" sz="1400" dirty="0">
                <a:latin typeface="Calibri" panose="020F0502020204030204" pitchFamily="34" charset="0"/>
                <a:ea typeface="Calibri" panose="020F0502020204030204" pitchFamily="34" charset="0"/>
                <a:cs typeface="Calibri" panose="020F0502020204030204" pitchFamily="34" charset="0"/>
              </a:rPr>
              <a:t> also comply with CRD and DTR</a:t>
            </a:r>
          </a:p>
          <a:p>
            <a:pPr marL="182880" lvl="1" indent="-182880" defTabSz="914400" fontAlgn="auto">
              <a:spcBef>
                <a:spcPts val="900"/>
              </a:spcBef>
              <a:spcAft>
                <a:spcPts val="3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PAS systems will support the $submit and the $inquire operations</a:t>
            </a:r>
          </a:p>
          <a:p>
            <a:pPr marL="182880" lvl="1" indent="-182880" defTabSz="914400" fontAlgn="auto">
              <a:spcBef>
                <a:spcPts val="900"/>
              </a:spcBef>
              <a:spcAft>
                <a:spcPts val="3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PAS systems will support the Subscription requirements of the guide</a:t>
            </a:r>
          </a:p>
          <a:p>
            <a:pPr marL="182880" lvl="1" indent="-182880" defTabSz="914400" fontAlgn="auto">
              <a:spcBef>
                <a:spcPts val="900"/>
              </a:spcBef>
              <a:spcAft>
                <a:spcPts val="300"/>
              </a:spcAft>
              <a:buClr>
                <a:srgbClr val="A91F24"/>
              </a:buClr>
              <a:buFont typeface="Arial" panose="020B0604020202020204" pitchFamily="34" charset="0"/>
              <a:buChar char="‒"/>
              <a:defRPr/>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302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F31DD-36E5-030A-84C4-48599E79CFE7}"/>
            </a:ext>
          </a:extLst>
        </p:cNvPr>
        <p:cNvGrpSpPr/>
        <p:nvPr/>
      </p:nvGrpSpPr>
      <p:grpSpPr>
        <a:xfrm>
          <a:off x="0" y="0"/>
          <a:ext cx="0" cy="0"/>
          <a:chOff x="0" y="0"/>
          <a:chExt cx="0" cy="0"/>
        </a:xfrm>
      </p:grpSpPr>
      <p:pic>
        <p:nvPicPr>
          <p:cNvPr id="1028" name="Picture 4" descr="Performance metrics - Free business icons">
            <a:extLst>
              <a:ext uri="{FF2B5EF4-FFF2-40B4-BE49-F238E27FC236}">
                <a16:creationId xmlns:a16="http://schemas.microsoft.com/office/drawing/2014/main" id="{DC045AE0-E8EA-89AA-783E-4C713679A264}"/>
              </a:ext>
            </a:extLst>
          </p:cNvPr>
          <p:cNvPicPr>
            <a:picLocks noChangeAspect="1" noChangeArrowheads="1"/>
          </p:cNvPicPr>
          <p:nvPr/>
        </p:nvPicPr>
        <p:blipFill>
          <a:blip r:embed="rId2">
            <a:duotone>
              <a:prstClr val="black"/>
              <a:schemeClr val="accent2">
                <a:tint val="45000"/>
                <a:satMod val="400000"/>
              </a:schemeClr>
            </a:duotone>
            <a:alphaModFix amt="50000"/>
            <a:extLst>
              <a:ext uri="{28A0092B-C50C-407E-A947-70E740481C1C}">
                <a14:useLocalDpi xmlns:a14="http://schemas.microsoft.com/office/drawing/2010/main" val="0"/>
              </a:ext>
            </a:extLst>
          </a:blip>
          <a:srcRect/>
          <a:stretch>
            <a:fillRect/>
          </a:stretch>
        </p:blipFill>
        <p:spPr bwMode="auto">
          <a:xfrm>
            <a:off x="7779953" y="182928"/>
            <a:ext cx="1031486" cy="1031486"/>
          </a:xfrm>
          <a:prstGeom prst="rect">
            <a:avLst/>
          </a:prstGeom>
          <a:noFill/>
          <a:extLst>
            <a:ext uri="{909E8E84-426E-40DD-AFC4-6F175D3DCCD1}">
              <a14:hiddenFill xmlns:a14="http://schemas.microsoft.com/office/drawing/2010/main">
                <a:solidFill>
                  <a:srgbClr val="FFFFFF"/>
                </a:solidFill>
              </a14:hiddenFill>
            </a:ext>
          </a:extLst>
        </p:spPr>
      </p:pic>
      <p:sp>
        <p:nvSpPr>
          <p:cNvPr id="15364" name="Slide Number Placeholder 4">
            <a:extLst>
              <a:ext uri="{FF2B5EF4-FFF2-40B4-BE49-F238E27FC236}">
                <a16:creationId xmlns:a16="http://schemas.microsoft.com/office/drawing/2014/main" id="{6D0B51A7-13D8-E3BE-CAA4-AE076A9E3A39}"/>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31</a:t>
            </a:fld>
            <a:endParaRPr lang="en-US" altLang="en-US"/>
          </a:p>
        </p:txBody>
      </p:sp>
      <p:sp>
        <p:nvSpPr>
          <p:cNvPr id="3" name="Title 2">
            <a:extLst>
              <a:ext uri="{FF2B5EF4-FFF2-40B4-BE49-F238E27FC236}">
                <a16:creationId xmlns:a16="http://schemas.microsoft.com/office/drawing/2014/main" id="{95459315-766C-F847-7B6C-3C828B38B9C0}"/>
              </a:ext>
            </a:extLst>
          </p:cNvPr>
          <p:cNvSpPr>
            <a:spLocks noGrp="1"/>
          </p:cNvSpPr>
          <p:nvPr>
            <p:ph type="title"/>
          </p:nvPr>
        </p:nvSpPr>
        <p:spPr>
          <a:xfrm>
            <a:off x="613647" y="182928"/>
            <a:ext cx="4938283" cy="577792"/>
          </a:xfrm>
        </p:spPr>
        <p:txBody>
          <a:bodyPr/>
          <a:lstStyle/>
          <a:p>
            <a:r>
              <a:rPr lang="en-US" dirty="0"/>
              <a:t>Capturing Metrics</a:t>
            </a:r>
          </a:p>
        </p:txBody>
      </p:sp>
      <p:sp>
        <p:nvSpPr>
          <p:cNvPr id="7" name="TextBox 6">
            <a:extLst>
              <a:ext uri="{FF2B5EF4-FFF2-40B4-BE49-F238E27FC236}">
                <a16:creationId xmlns:a16="http://schemas.microsoft.com/office/drawing/2014/main" id="{C2D54842-ED5E-37DA-CF4E-5F8CAEE2CC75}"/>
              </a:ext>
            </a:extLst>
          </p:cNvPr>
          <p:cNvSpPr txBox="1"/>
          <p:nvPr/>
        </p:nvSpPr>
        <p:spPr>
          <a:xfrm>
            <a:off x="383444" y="961259"/>
            <a:ext cx="8427995" cy="892552"/>
          </a:xfrm>
          <a:prstGeom prst="rect">
            <a:avLst/>
          </a:prstGeom>
          <a:noFill/>
        </p:spPr>
        <p:txBody>
          <a:bodyPr wrap="square">
            <a:spAutoFit/>
          </a:bodyPr>
          <a:lstStyle/>
          <a:p>
            <a:pPr marL="274320" lvl="1" indent="-228600" defTabSz="914400" fontAlgn="auto">
              <a:spcBef>
                <a:spcPts val="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Collecting metrics facilitates the evaluation of adoption, functionality, and improved outcomes. </a:t>
            </a:r>
          </a:p>
          <a:p>
            <a:pPr marL="274320" lvl="1" indent="-228600" defTabSz="914400" fontAlgn="auto">
              <a:spcBef>
                <a:spcPts val="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Support for the collection of metrics is provided by the </a:t>
            </a:r>
            <a:r>
              <a:rPr lang="en-US" sz="1400" b="1" dirty="0">
                <a:latin typeface="Calibri" panose="020F0502020204030204" pitchFamily="34" charset="0"/>
                <a:ea typeface="Calibri" panose="020F0502020204030204" pitchFamily="34" charset="0"/>
                <a:cs typeface="Calibri" panose="020F0502020204030204" pitchFamily="34" charset="0"/>
              </a:rPr>
              <a:t>PAS Metric Data</a:t>
            </a:r>
            <a:r>
              <a:rPr lang="en-US" sz="1400" dirty="0">
                <a:latin typeface="Calibri" panose="020F0502020204030204" pitchFamily="34" charset="0"/>
                <a:ea typeface="Calibri" panose="020F0502020204030204" pitchFamily="34" charset="0"/>
                <a:cs typeface="Calibri" panose="020F0502020204030204" pitchFamily="34" charset="0"/>
              </a:rPr>
              <a:t> logical model within the IG. </a:t>
            </a:r>
          </a:p>
          <a:p>
            <a:pPr marL="274320" lvl="1" indent="-228600" defTabSz="914400" fontAlgn="auto">
              <a:spcBef>
                <a:spcPts val="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While PAS  does not currently require capturing metrics, the </a:t>
            </a:r>
            <a:r>
              <a:rPr lang="en-US" sz="1400" b="1" dirty="0">
                <a:latin typeface="Calibri" panose="020F0502020204030204" pitchFamily="34" charset="0"/>
                <a:ea typeface="Calibri" panose="020F0502020204030204" pitchFamily="34" charset="0"/>
                <a:cs typeface="Calibri" panose="020F0502020204030204" pitchFamily="34" charset="0"/>
              </a:rPr>
              <a:t>CMS 0057-F</a:t>
            </a:r>
            <a:r>
              <a:rPr lang="en-US" sz="1400" dirty="0">
                <a:latin typeface="Calibri" panose="020F0502020204030204" pitchFamily="34" charset="0"/>
                <a:ea typeface="Calibri" panose="020F0502020204030204" pitchFamily="34" charset="0"/>
                <a:cs typeface="Calibri" panose="020F0502020204030204" pitchFamily="34" charset="0"/>
              </a:rPr>
              <a:t> rule is requiring it.</a:t>
            </a:r>
          </a:p>
        </p:txBody>
      </p:sp>
      <p:sp>
        <p:nvSpPr>
          <p:cNvPr id="8" name="TextBox 7">
            <a:extLst>
              <a:ext uri="{FF2B5EF4-FFF2-40B4-BE49-F238E27FC236}">
                <a16:creationId xmlns:a16="http://schemas.microsoft.com/office/drawing/2014/main" id="{CBD72627-266D-238C-3E61-322DAF8FC1B5}"/>
              </a:ext>
            </a:extLst>
          </p:cNvPr>
          <p:cNvSpPr txBox="1"/>
          <p:nvPr/>
        </p:nvSpPr>
        <p:spPr>
          <a:xfrm>
            <a:off x="7310602" y="1546034"/>
            <a:ext cx="1404630" cy="307777"/>
          </a:xfrm>
          <a:prstGeom prst="rect">
            <a:avLst/>
          </a:prstGeom>
          <a:noFill/>
        </p:spPr>
        <p:txBody>
          <a:bodyPr wrap="square">
            <a:spAutoFit/>
          </a:bodyPr>
          <a:lstStyle/>
          <a:p>
            <a:pPr marL="45720" lvl="1" algn="ctr" defTabSz="914400" fontAlgn="auto">
              <a:spcBef>
                <a:spcPts val="0"/>
              </a:spcBef>
              <a:spcAft>
                <a:spcPts val="900"/>
              </a:spcAft>
              <a:buClr>
                <a:srgbClr val="A91F24"/>
              </a:buClr>
              <a:defRPr/>
            </a:pPr>
            <a:r>
              <a:rPr lang="en-US" sz="1400" b="1" dirty="0">
                <a:solidFill>
                  <a:srgbClr val="C00000"/>
                </a:solidFill>
                <a:latin typeface="+mn-lt"/>
                <a:ea typeface="Calibri" panose="020F0502020204030204" pitchFamily="34" charset="0"/>
                <a:cs typeface="Calibri" panose="020F0502020204030204" pitchFamily="34" charset="0"/>
              </a:rPr>
              <a:t>START NOW!</a:t>
            </a:r>
            <a:endParaRPr lang="en-US" sz="1400" dirty="0">
              <a:solidFill>
                <a:srgbClr val="C00000"/>
              </a:solidFill>
              <a:latin typeface="+mn-lt"/>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9A07291F-E05C-B44A-C4B8-8079C1D04F60}"/>
              </a:ext>
            </a:extLst>
          </p:cNvPr>
          <p:cNvGraphicFramePr>
            <a:graphicFrameLocks noGrp="1"/>
          </p:cNvGraphicFramePr>
          <p:nvPr>
            <p:extLst>
              <p:ext uri="{D42A27DB-BD31-4B8C-83A1-F6EECF244321}">
                <p14:modId xmlns:p14="http://schemas.microsoft.com/office/powerpoint/2010/main" val="3783863584"/>
              </p:ext>
            </p:extLst>
          </p:nvPr>
        </p:nvGraphicFramePr>
        <p:xfrm>
          <a:off x="386556" y="2185431"/>
          <a:ext cx="8229600" cy="2018345"/>
        </p:xfrm>
        <a:graphic>
          <a:graphicData uri="http://schemas.openxmlformats.org/drawingml/2006/table">
            <a:tbl>
              <a:tblPr>
                <a:tableStyleId>{5C22544A-7EE6-4342-B048-85BDC9FD1C3A}</a:tableStyleId>
              </a:tblPr>
              <a:tblGrid>
                <a:gridCol w="206091">
                  <a:extLst>
                    <a:ext uri="{9D8B030D-6E8A-4147-A177-3AD203B41FA5}">
                      <a16:colId xmlns:a16="http://schemas.microsoft.com/office/drawing/2014/main" val="3646371136"/>
                    </a:ext>
                  </a:extLst>
                </a:gridCol>
                <a:gridCol w="2393469">
                  <a:extLst>
                    <a:ext uri="{9D8B030D-6E8A-4147-A177-3AD203B41FA5}">
                      <a16:colId xmlns:a16="http://schemas.microsoft.com/office/drawing/2014/main" val="2663929610"/>
                    </a:ext>
                  </a:extLst>
                </a:gridCol>
                <a:gridCol w="838417">
                  <a:extLst>
                    <a:ext uri="{9D8B030D-6E8A-4147-A177-3AD203B41FA5}">
                      <a16:colId xmlns:a16="http://schemas.microsoft.com/office/drawing/2014/main" val="1934799675"/>
                    </a:ext>
                  </a:extLst>
                </a:gridCol>
                <a:gridCol w="1325542">
                  <a:extLst>
                    <a:ext uri="{9D8B030D-6E8A-4147-A177-3AD203B41FA5}">
                      <a16:colId xmlns:a16="http://schemas.microsoft.com/office/drawing/2014/main" val="2614784509"/>
                    </a:ext>
                  </a:extLst>
                </a:gridCol>
                <a:gridCol w="3466081">
                  <a:extLst>
                    <a:ext uri="{9D8B030D-6E8A-4147-A177-3AD203B41FA5}">
                      <a16:colId xmlns:a16="http://schemas.microsoft.com/office/drawing/2014/main" val="1174294443"/>
                    </a:ext>
                  </a:extLst>
                </a:gridCol>
              </a:tblGrid>
              <a:tr h="106229">
                <a:tc>
                  <a:txBody>
                    <a:bodyPr/>
                    <a:lstStyle/>
                    <a:p>
                      <a:pPr algn="l" fontAlgn="t"/>
                      <a:r>
                        <a:rPr lang="en-CA" sz="600" u="none" strike="noStrike">
                          <a:effectLst/>
                        </a:rPr>
                        <a:t>Nbr</a:t>
                      </a:r>
                      <a:endParaRPr lang="en-CA" sz="600" b="1"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Metric</a:t>
                      </a:r>
                      <a:endParaRPr lang="en-CA" sz="600" b="1"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Metric Type</a:t>
                      </a:r>
                      <a:endParaRPr lang="en-CA" sz="600" b="1"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Stakeholder</a:t>
                      </a:r>
                      <a:endParaRPr lang="en-CA" sz="600" b="1"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Calculation Example</a:t>
                      </a:r>
                      <a:endParaRPr lang="en-CA" sz="600" b="1"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1260029746"/>
                  </a:ext>
                </a:extLst>
              </a:tr>
              <a:tr h="212457">
                <a:tc>
                  <a:txBody>
                    <a:bodyPr/>
                    <a:lstStyle/>
                    <a:p>
                      <a:pPr algn="r" fontAlgn="t"/>
                      <a:r>
                        <a:rPr lang="en-CA" sz="600" u="none" strike="noStrike">
                          <a:effectLst/>
                        </a:rPr>
                        <a:t>1</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Volume of PAS submissions (as 278 and line items)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Adoption</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 / Intermediary</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For 278 volume: PASMetricData.response.exists.count() For service items: PASMetricData.itemDetail.exists.count()</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2055710709"/>
                  </a:ext>
                </a:extLst>
              </a:tr>
              <a:tr h="106229">
                <a:tc>
                  <a:txBody>
                    <a:bodyPr/>
                    <a:lstStyle/>
                    <a:p>
                      <a:pPr algn="r" fontAlgn="t"/>
                      <a:r>
                        <a:rPr lang="en-CA" sz="600" u="none" strike="noStrike">
                          <a:effectLst/>
                        </a:rPr>
                        <a:t>2</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Volume of PAS Updates, Cancels, Queries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Adoption Process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 / Intermediary</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For Cancel volume: PASMetricData.exists.where(exchange.type = "cancel").count()</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2791100996"/>
                  </a:ext>
                </a:extLst>
              </a:tr>
              <a:tr h="106229">
                <a:tc>
                  <a:txBody>
                    <a:bodyPr/>
                    <a:lstStyle/>
                    <a:p>
                      <a:pPr algn="r" fontAlgn="t"/>
                      <a:r>
                        <a:rPr lang="en-CA" sz="600" u="none" strike="noStrike">
                          <a:effectLst/>
                        </a:rPr>
                        <a:t>3</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Volume of queries by other than ordering provider</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Process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 / Intermediary</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For Query volume: PASMetricData.exists.where(exchange.type = "query").count()</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1326069881"/>
                  </a:ext>
                </a:extLst>
              </a:tr>
              <a:tr h="212457">
                <a:tc>
                  <a:txBody>
                    <a:bodyPr/>
                    <a:lstStyle/>
                    <a:p>
                      <a:pPr algn="r" fontAlgn="t"/>
                      <a:r>
                        <a:rPr lang="en-CA" sz="600" u="none" strike="noStrike">
                          <a:effectLst/>
                        </a:rPr>
                        <a:t>4</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 of PAS submissions returning an error (by type and payer)</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Process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(all errors) / Payer (subset) / Intermediary (subset)</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PASMetricData.where(httResponse != 200).count() For percent: divide volume above by PASMetricData.exists.count() and express as a percentage</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8353363"/>
                  </a:ext>
                </a:extLst>
              </a:tr>
              <a:tr h="318686">
                <a:tc>
                  <a:txBody>
                    <a:bodyPr/>
                    <a:lstStyle/>
                    <a:p>
                      <a:pPr algn="r" fontAlgn="t"/>
                      <a:r>
                        <a:rPr lang="en-CA" sz="600" u="none" strike="noStrike">
                          <a:effectLst/>
                        </a:rPr>
                        <a:t>5</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 of PAS submissions returning a final result on initial submission (any item and all items)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Process Outcome</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Number of final : PASMetricData.where(exchange.type = "initial" and itemDetail.result != "pended").count() Divide volume above by: PASMetricData.where(exchange.type = " initial" and itemDetail.exists).count() and express as a percentage</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508905565"/>
                  </a:ext>
                </a:extLst>
              </a:tr>
              <a:tr h="318686">
                <a:tc>
                  <a:txBody>
                    <a:bodyPr/>
                    <a:lstStyle/>
                    <a:p>
                      <a:pPr algn="r" fontAlgn="t"/>
                      <a:r>
                        <a:rPr lang="en-CA" sz="600" u="none" strike="noStrike">
                          <a:effectLst/>
                        </a:rPr>
                        <a:t>6</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Volume of line items that have an initial PEND and number of PENDS that were resolved and (more complex) average time to resolve each PEND</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Process Outcome</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Number of initial PEND: PASMetricData.where(exchange.type = "initial" and itemDetail.result = "pended").count()</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659843872"/>
                  </a:ext>
                </a:extLst>
              </a:tr>
              <a:tr h="212457">
                <a:tc>
                  <a:txBody>
                    <a:bodyPr/>
                    <a:lstStyle/>
                    <a:p>
                      <a:pPr algn="r" fontAlgn="t"/>
                      <a:r>
                        <a:rPr lang="en-CA" sz="600" u="none" strike="noStrike">
                          <a:effectLst/>
                        </a:rPr>
                        <a:t>7</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Total time from initial submission until final PA result for all line items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Process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PASMetricData.where(ItemDetial.result != "pended") (finalResponseTime - InitialSubmissionTime)</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85591029"/>
                  </a:ext>
                </a:extLst>
              </a:tr>
              <a:tr h="212457">
                <a:tc>
                  <a:txBody>
                    <a:bodyPr/>
                    <a:lstStyle/>
                    <a:p>
                      <a:pPr algn="r" fontAlgn="t"/>
                      <a:r>
                        <a:rPr lang="en-CA" sz="600" u="none" strike="noStrike">
                          <a:effectLst/>
                        </a:rPr>
                        <a:t>8</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All of the above by payer / provider (depending on metric) and over time</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Segmentation</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Payer</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Segmentation based on time and PASMetricData.source and (PASMetricData.payerID or PASMetricData.groupID)</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3113957336"/>
                  </a:ext>
                </a:extLst>
              </a:tr>
              <a:tr h="106229">
                <a:tc>
                  <a:txBody>
                    <a:bodyPr/>
                    <a:lstStyle/>
                    <a:p>
                      <a:pPr algn="r" fontAlgn="t"/>
                      <a:r>
                        <a:rPr lang="en-CA" sz="600" u="none" strike="noStrike">
                          <a:effectLst/>
                        </a:rPr>
                        <a:t>9</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Outstanding PAS requests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Operation Dashboard</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Intermediary</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PASMetricData.exists.where(itemDetail.result = "pended").count()</a:t>
                      </a:r>
                      <a:endParaRPr lang="en-CA" sz="600" b="0" i="0" u="none" strike="noStrike">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1646775385"/>
                  </a:ext>
                </a:extLst>
              </a:tr>
              <a:tr h="106229">
                <a:tc>
                  <a:txBody>
                    <a:bodyPr/>
                    <a:lstStyle/>
                    <a:p>
                      <a:pPr algn="r" fontAlgn="t"/>
                      <a:r>
                        <a:rPr lang="en-CA" sz="600" u="none" strike="noStrike">
                          <a:effectLst/>
                        </a:rPr>
                        <a:t>10</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Aging of PENDED requests</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Operation Dashboard</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a:effectLst/>
                        </a:rPr>
                        <a:t>Provider / Intermediary</a:t>
                      </a:r>
                      <a:endParaRPr lang="en-CA" sz="600" b="0" i="0" u="none" strike="noStrike">
                        <a:solidFill>
                          <a:srgbClr val="333333"/>
                        </a:solidFill>
                        <a:effectLst/>
                        <a:latin typeface="Verdana" panose="020B0604030504040204" pitchFamily="34" charset="0"/>
                      </a:endParaRPr>
                    </a:p>
                  </a:txBody>
                  <a:tcPr marL="4687" marR="4687" marT="4687" marB="0"/>
                </a:tc>
                <a:tc>
                  <a:txBody>
                    <a:bodyPr/>
                    <a:lstStyle/>
                    <a:p>
                      <a:pPr algn="l" fontAlgn="t"/>
                      <a:r>
                        <a:rPr lang="en-CA" sz="600" u="none" strike="noStrike" dirty="0">
                          <a:effectLst/>
                        </a:rPr>
                        <a:t>for each of the above items (current time - </a:t>
                      </a:r>
                      <a:r>
                        <a:rPr lang="en-CA" sz="600" u="none" strike="noStrike" dirty="0" err="1">
                          <a:effectLst/>
                        </a:rPr>
                        <a:t>initialSubmissionTime</a:t>
                      </a:r>
                      <a:r>
                        <a:rPr lang="en-CA" sz="600" u="none" strike="noStrike" dirty="0">
                          <a:effectLst/>
                        </a:rPr>
                        <a:t>)</a:t>
                      </a:r>
                      <a:endParaRPr lang="en-CA" sz="600" b="0" i="0" u="none" strike="noStrike" dirty="0">
                        <a:solidFill>
                          <a:srgbClr val="333333"/>
                        </a:solidFill>
                        <a:effectLst/>
                        <a:latin typeface="Verdana" panose="020B0604030504040204" pitchFamily="34" charset="0"/>
                      </a:endParaRPr>
                    </a:p>
                  </a:txBody>
                  <a:tcPr marL="4687" marR="4687" marT="4687" marB="0"/>
                </a:tc>
                <a:extLst>
                  <a:ext uri="{0D108BD9-81ED-4DB2-BD59-A6C34878D82A}">
                    <a16:rowId xmlns:a16="http://schemas.microsoft.com/office/drawing/2014/main" val="3691023168"/>
                  </a:ext>
                </a:extLst>
              </a:tr>
            </a:tbl>
          </a:graphicData>
        </a:graphic>
      </p:graphicFrame>
    </p:spTree>
    <p:extLst>
      <p:ext uri="{BB962C8B-B14F-4D97-AF65-F5344CB8AC3E}">
        <p14:creationId xmlns:p14="http://schemas.microsoft.com/office/powerpoint/2010/main" val="265145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25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4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9" dur="4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30" dur="4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B1DA3-89D6-EF42-ABE9-3A4C8D8055B9}"/>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9F9719D5-F895-F248-3ED4-1200EC6ED4B5}"/>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32</a:t>
            </a:fld>
            <a:endParaRPr lang="en-US" altLang="en-US"/>
          </a:p>
        </p:txBody>
      </p:sp>
      <p:sp>
        <p:nvSpPr>
          <p:cNvPr id="8" name="Title 7">
            <a:extLst>
              <a:ext uri="{FF2B5EF4-FFF2-40B4-BE49-F238E27FC236}">
                <a16:creationId xmlns:a16="http://schemas.microsoft.com/office/drawing/2014/main" id="{310AAF8F-29AE-0574-9097-086AD3ECF9CE}"/>
              </a:ext>
            </a:extLst>
          </p:cNvPr>
          <p:cNvSpPr>
            <a:spLocks noGrp="1"/>
          </p:cNvSpPr>
          <p:nvPr>
            <p:ph type="title"/>
          </p:nvPr>
        </p:nvSpPr>
        <p:spPr>
          <a:xfrm>
            <a:off x="613647" y="182928"/>
            <a:ext cx="6278989" cy="577792"/>
          </a:xfrm>
        </p:spPr>
        <p:txBody>
          <a:bodyPr/>
          <a:lstStyle/>
          <a:p>
            <a:r>
              <a:rPr lang="en-US" dirty="0"/>
              <a:t>Security and Privacy Expectations</a:t>
            </a:r>
          </a:p>
        </p:txBody>
      </p:sp>
      <p:sp>
        <p:nvSpPr>
          <p:cNvPr id="4" name="TextBox 3">
            <a:extLst>
              <a:ext uri="{FF2B5EF4-FFF2-40B4-BE49-F238E27FC236}">
                <a16:creationId xmlns:a16="http://schemas.microsoft.com/office/drawing/2014/main" id="{23B746C0-E829-8B95-9B33-63197F03F63E}"/>
              </a:ext>
            </a:extLst>
          </p:cNvPr>
          <p:cNvSpPr txBox="1"/>
          <p:nvPr/>
        </p:nvSpPr>
        <p:spPr>
          <a:xfrm>
            <a:off x="525381" y="2265261"/>
            <a:ext cx="8348411" cy="530915"/>
          </a:xfrm>
          <a:prstGeom prst="rect">
            <a:avLst/>
          </a:prstGeom>
          <a:noFill/>
        </p:spPr>
        <p:txBody>
          <a:bodyPr wrap="square">
            <a:spAutoFit/>
          </a:bodyPr>
          <a:lstStyle/>
          <a:p>
            <a:pPr marL="274320" lvl="1" indent="-228600" defTabSz="914400" fontAlgn="auto">
              <a:spcBef>
                <a:spcPts val="0"/>
              </a:spcBef>
              <a:spcAft>
                <a:spcPts val="3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Only information necessary to make the prior authorization decision is solicited and/or transmitted</a:t>
            </a:r>
          </a:p>
          <a:p>
            <a:pPr marL="274320" lvl="1" indent="-228600" defTabSz="914400" fontAlgn="auto">
              <a:spcBef>
                <a:spcPts val="0"/>
              </a:spcBef>
              <a:spcAft>
                <a:spcPts val="300"/>
              </a:spcAft>
              <a:buClr>
                <a:srgbClr val="A91F24"/>
              </a:buClr>
              <a:buFont typeface="Arial" panose="020B0604020202020204" pitchFamily="34" charset="0"/>
              <a:buChar char="‒"/>
              <a:defRPr/>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BDDF811-8709-8CD1-F81D-5BAA8656E1C5}"/>
              </a:ext>
            </a:extLst>
          </p:cNvPr>
          <p:cNvSpPr txBox="1"/>
          <p:nvPr/>
        </p:nvSpPr>
        <p:spPr>
          <a:xfrm>
            <a:off x="488958" y="910168"/>
            <a:ext cx="2372005" cy="379463"/>
          </a:xfrm>
          <a:prstGeom prst="rect">
            <a:avLst/>
          </a:prstGeom>
          <a:noFill/>
        </p:spPr>
        <p:txBody>
          <a:bodyPr wrap="square" lIns="45720" rIns="45720">
            <a:spAutoFit/>
          </a:bodyPr>
          <a:lstStyle/>
          <a:p>
            <a:pPr marL="91440">
              <a:lnSpc>
                <a:spcPts val="2500"/>
              </a:lnSpc>
              <a:spcAft>
                <a:spcPts val="500"/>
              </a:spcAft>
            </a:pPr>
            <a:r>
              <a:rPr lang="en-US" sz="1600" b="1" dirty="0">
                <a:latin typeface="+mn-lt"/>
                <a:ea typeface="Calibri" panose="020F0502020204030204" pitchFamily="34" charset="0"/>
                <a:cs typeface="Calibri" panose="020F0502020204030204" pitchFamily="34" charset="0"/>
              </a:rPr>
              <a:t>General Requirements</a:t>
            </a:r>
          </a:p>
        </p:txBody>
      </p:sp>
      <p:cxnSp>
        <p:nvCxnSpPr>
          <p:cNvPr id="10" name="Straight Connector 9">
            <a:extLst>
              <a:ext uri="{FF2B5EF4-FFF2-40B4-BE49-F238E27FC236}">
                <a16:creationId xmlns:a16="http://schemas.microsoft.com/office/drawing/2014/main" id="{0CB39CA8-87C5-FD1E-3FA4-997DE67B8E54}"/>
              </a:ext>
            </a:extLst>
          </p:cNvPr>
          <p:cNvCxnSpPr/>
          <p:nvPr/>
        </p:nvCxnSpPr>
        <p:spPr>
          <a:xfrm>
            <a:off x="620574" y="1242131"/>
            <a:ext cx="2167128" cy="0"/>
          </a:xfrm>
          <a:prstGeom prst="line">
            <a:avLst/>
          </a:prstGeom>
          <a:ln w="952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968BCDB-77DB-57F0-2646-18E89AE68A4A}"/>
              </a:ext>
            </a:extLst>
          </p:cNvPr>
          <p:cNvSpPr txBox="1"/>
          <p:nvPr/>
        </p:nvSpPr>
        <p:spPr>
          <a:xfrm>
            <a:off x="525381" y="1296788"/>
            <a:ext cx="8488965" cy="492443"/>
          </a:xfrm>
          <a:prstGeom prst="rect">
            <a:avLst/>
          </a:prstGeom>
          <a:noFill/>
        </p:spPr>
        <p:txBody>
          <a:bodyPr wrap="square">
            <a:spAutoFit/>
          </a:bodyPr>
          <a:lstStyle/>
          <a:p>
            <a:pPr marL="274320" lvl="1" indent="-228600" defTabSz="914400" fontAlgn="auto">
              <a:spcBef>
                <a:spcPts val="0"/>
              </a:spcBef>
              <a:spcAft>
                <a:spcPts val="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Implementers must conform to security/privacy guidance in the FHIR and </a:t>
            </a:r>
            <a:r>
              <a:rPr lang="en-US" sz="1400" dirty="0" err="1">
                <a:latin typeface="Calibri" panose="020F0502020204030204" pitchFamily="34" charset="0"/>
                <a:ea typeface="Calibri" panose="020F0502020204030204" pitchFamily="34" charset="0"/>
                <a:cs typeface="Calibri" panose="020F0502020204030204" pitchFamily="34" charset="0"/>
              </a:rPr>
              <a:t>HRex</a:t>
            </a:r>
            <a:r>
              <a:rPr lang="en-US" sz="1400" dirty="0">
                <a:latin typeface="Calibri" panose="020F0502020204030204" pitchFamily="34" charset="0"/>
                <a:ea typeface="Calibri" panose="020F0502020204030204" pitchFamily="34" charset="0"/>
                <a:cs typeface="Calibri" panose="020F0502020204030204" pitchFamily="34" charset="0"/>
              </a:rPr>
              <a:t> specifications</a:t>
            </a:r>
          </a:p>
          <a:p>
            <a:pPr marL="502920" lvl="2" defTabSz="914400" fontAlgn="auto">
              <a:spcBef>
                <a:spcPts val="0"/>
              </a:spcBef>
              <a:spcAft>
                <a:spcPts val="0"/>
              </a:spcAft>
              <a:buClr>
                <a:srgbClr val="A91F24"/>
              </a:buClr>
              <a:defRPr/>
            </a:pPr>
            <a:r>
              <a:rPr lang="en-US" sz="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(e.g., </a:t>
            </a:r>
            <a:r>
              <a:rPr lang="en-US" sz="1200" dirty="0">
                <a:solidFill>
                  <a:schemeClr val="tx1">
                    <a:lumMod val="65000"/>
                    <a:lumOff val="35000"/>
                  </a:schemeClr>
                </a:solidFill>
              </a:rPr>
              <a:t>All data is exchanged over TLS as defined by HRex)</a:t>
            </a:r>
            <a:endParaRPr lang="en-US" sz="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270145A5-6322-8B8F-DE17-F78A38CCB215}"/>
              </a:ext>
            </a:extLst>
          </p:cNvPr>
          <p:cNvGrpSpPr/>
          <p:nvPr/>
        </p:nvGrpSpPr>
        <p:grpSpPr>
          <a:xfrm>
            <a:off x="488959" y="1836234"/>
            <a:ext cx="3023168" cy="379463"/>
            <a:chOff x="488959" y="1836234"/>
            <a:chExt cx="3023168" cy="379463"/>
          </a:xfrm>
        </p:grpSpPr>
        <p:sp>
          <p:nvSpPr>
            <p:cNvPr id="12" name="TextBox 11">
              <a:extLst>
                <a:ext uri="{FF2B5EF4-FFF2-40B4-BE49-F238E27FC236}">
                  <a16:creationId xmlns:a16="http://schemas.microsoft.com/office/drawing/2014/main" id="{EE3CB0A0-63BE-94BB-8EAF-FB07A4C7CA59}"/>
                </a:ext>
              </a:extLst>
            </p:cNvPr>
            <p:cNvSpPr txBox="1"/>
            <p:nvPr/>
          </p:nvSpPr>
          <p:spPr>
            <a:xfrm>
              <a:off x="488959" y="1836234"/>
              <a:ext cx="3023168" cy="379463"/>
            </a:xfrm>
            <a:prstGeom prst="rect">
              <a:avLst/>
            </a:prstGeom>
            <a:noFill/>
          </p:spPr>
          <p:txBody>
            <a:bodyPr wrap="square" lIns="45720" rIns="45720">
              <a:spAutoFit/>
            </a:bodyPr>
            <a:lstStyle/>
            <a:p>
              <a:pPr marL="91440">
                <a:lnSpc>
                  <a:spcPts val="2500"/>
                </a:lnSpc>
                <a:spcAft>
                  <a:spcPts val="500"/>
                </a:spcAft>
              </a:pPr>
              <a:r>
                <a:rPr lang="en-US" sz="1600" b="1" dirty="0">
                  <a:latin typeface="+mn-lt"/>
                  <a:ea typeface="Calibri" panose="020F0502020204030204" pitchFamily="34" charset="0"/>
                  <a:cs typeface="Calibri" panose="020F0502020204030204" pitchFamily="34" charset="0"/>
                </a:rPr>
                <a:t>PAS Specific Requirements</a:t>
              </a:r>
            </a:p>
          </p:txBody>
        </p:sp>
        <p:cxnSp>
          <p:nvCxnSpPr>
            <p:cNvPr id="13" name="Straight Connector 12">
              <a:extLst>
                <a:ext uri="{FF2B5EF4-FFF2-40B4-BE49-F238E27FC236}">
                  <a16:creationId xmlns:a16="http://schemas.microsoft.com/office/drawing/2014/main" id="{680FDE7D-A54C-FAFD-4328-26B363DC7414}"/>
                </a:ext>
              </a:extLst>
            </p:cNvPr>
            <p:cNvCxnSpPr/>
            <p:nvPr/>
          </p:nvCxnSpPr>
          <p:spPr>
            <a:xfrm>
              <a:off x="620574" y="2175021"/>
              <a:ext cx="2651760" cy="0"/>
            </a:xfrm>
            <a:prstGeom prst="line">
              <a:avLst/>
            </a:prstGeom>
            <a:ln w="952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grpSp>
      <p:pic>
        <p:nvPicPr>
          <p:cNvPr id="7" name="Picture 6">
            <a:extLst>
              <a:ext uri="{FF2B5EF4-FFF2-40B4-BE49-F238E27FC236}">
                <a16:creationId xmlns:a16="http://schemas.microsoft.com/office/drawing/2014/main" id="{374031EE-BB01-F78E-94A1-8ECF34A5F774}"/>
              </a:ext>
            </a:extLst>
          </p:cNvPr>
          <p:cNvPicPr>
            <a:picLocks noChangeAspect="1"/>
          </p:cNvPicPr>
          <p:nvPr/>
        </p:nvPicPr>
        <p:blipFill>
          <a:blip r:embed="rId2">
            <a:duotone>
              <a:schemeClr val="accent2">
                <a:shade val="45000"/>
                <a:satMod val="135000"/>
              </a:schemeClr>
              <a:prstClr val="white"/>
            </a:duotone>
            <a:alphaModFix amt="50000"/>
          </a:blip>
          <a:stretch>
            <a:fillRect/>
          </a:stretch>
        </p:blipFill>
        <p:spPr>
          <a:xfrm>
            <a:off x="7663218" y="151011"/>
            <a:ext cx="1238633" cy="1146343"/>
          </a:xfrm>
          <a:prstGeom prst="rect">
            <a:avLst/>
          </a:prstGeom>
        </p:spPr>
      </p:pic>
    </p:spTree>
    <p:extLst>
      <p:ext uri="{BB962C8B-B14F-4D97-AF65-F5344CB8AC3E}">
        <p14:creationId xmlns:p14="http://schemas.microsoft.com/office/powerpoint/2010/main" val="71452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anim calcmode="lin" valueType="num">
                                      <p:cBhvr>
                                        <p:cTn id="8"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wipe(left)">
                                      <p:cBhvr>
                                        <p:cTn id="14" dur="500"/>
                                        <p:tgtEl>
                                          <p:spTgt spid="1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fade">
                                      <p:cBhvr>
                                        <p:cTn id="24" dur="500"/>
                                        <p:tgtEl>
                                          <p:spTgt spid="4">
                                            <p:txEl>
                                              <p:pRg st="0" end="0"/>
                                            </p:txEl>
                                          </p:spTgt>
                                        </p:tgtEl>
                                      </p:cBhvr>
                                    </p:animEffect>
                                    <p:anim calcmode="lin" valueType="num">
                                      <p:cBhvr>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6"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AB06C-3B13-8871-B423-025154D16898}"/>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03F92CA8-5EC7-C365-066C-C6D28B34D2C8}"/>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33</a:t>
            </a:fld>
            <a:endParaRPr lang="en-US" altLang="en-US"/>
          </a:p>
        </p:txBody>
      </p:sp>
      <p:sp>
        <p:nvSpPr>
          <p:cNvPr id="8" name="Title 7">
            <a:extLst>
              <a:ext uri="{FF2B5EF4-FFF2-40B4-BE49-F238E27FC236}">
                <a16:creationId xmlns:a16="http://schemas.microsoft.com/office/drawing/2014/main" id="{67179A67-C895-5A82-1843-52E7DC24E7FA}"/>
              </a:ext>
            </a:extLst>
          </p:cNvPr>
          <p:cNvSpPr>
            <a:spLocks noGrp="1"/>
          </p:cNvSpPr>
          <p:nvPr>
            <p:ph type="title"/>
          </p:nvPr>
        </p:nvSpPr>
        <p:spPr>
          <a:xfrm>
            <a:off x="613647" y="182928"/>
            <a:ext cx="6278989" cy="577792"/>
          </a:xfrm>
        </p:spPr>
        <p:txBody>
          <a:bodyPr/>
          <a:lstStyle/>
          <a:p>
            <a:r>
              <a:rPr lang="en-US"/>
              <a:t>PAS </a:t>
            </a:r>
            <a:r>
              <a:rPr lang="en-US" dirty="0"/>
              <a:t>and </a:t>
            </a:r>
            <a:r>
              <a:rPr lang="en-US" dirty="0" err="1"/>
              <a:t>ePA</a:t>
            </a:r>
            <a:r>
              <a:rPr lang="en-US" dirty="0"/>
              <a:t> Coordination </a:t>
            </a:r>
          </a:p>
        </p:txBody>
      </p:sp>
      <p:sp>
        <p:nvSpPr>
          <p:cNvPr id="2" name="TextBox 1">
            <a:extLst>
              <a:ext uri="{FF2B5EF4-FFF2-40B4-BE49-F238E27FC236}">
                <a16:creationId xmlns:a16="http://schemas.microsoft.com/office/drawing/2014/main" id="{1A84CFB9-809D-E23D-BA0E-244936CD1FDD}"/>
              </a:ext>
            </a:extLst>
          </p:cNvPr>
          <p:cNvSpPr txBox="1"/>
          <p:nvPr/>
        </p:nvSpPr>
        <p:spPr>
          <a:xfrm>
            <a:off x="488958" y="978408"/>
            <a:ext cx="4472003" cy="379463"/>
          </a:xfrm>
          <a:prstGeom prst="rect">
            <a:avLst/>
          </a:prstGeom>
          <a:noFill/>
        </p:spPr>
        <p:txBody>
          <a:bodyPr wrap="square" lIns="45720" rIns="45720">
            <a:spAutoFit/>
          </a:bodyPr>
          <a:lstStyle/>
          <a:p>
            <a:pPr marL="91440">
              <a:lnSpc>
                <a:spcPts val="2500"/>
              </a:lnSpc>
              <a:spcAft>
                <a:spcPts val="500"/>
              </a:spcAft>
            </a:pPr>
            <a:r>
              <a:rPr lang="en-US" sz="1600" b="1" dirty="0">
                <a:latin typeface="+mn-lt"/>
                <a:ea typeface="Calibri" panose="020F0502020204030204" pitchFamily="34" charset="0"/>
                <a:cs typeface="Calibri" panose="020F0502020204030204" pitchFamily="34" charset="0"/>
              </a:rPr>
              <a:t>Electronic Prior Authorization Coordinator</a:t>
            </a:r>
          </a:p>
        </p:txBody>
      </p:sp>
      <p:cxnSp>
        <p:nvCxnSpPr>
          <p:cNvPr id="3" name="Straight Connector 2">
            <a:extLst>
              <a:ext uri="{FF2B5EF4-FFF2-40B4-BE49-F238E27FC236}">
                <a16:creationId xmlns:a16="http://schemas.microsoft.com/office/drawing/2014/main" id="{398DFB6E-DE1C-3E4C-6E0C-ED2F893B35C2}"/>
              </a:ext>
            </a:extLst>
          </p:cNvPr>
          <p:cNvCxnSpPr/>
          <p:nvPr/>
        </p:nvCxnSpPr>
        <p:spPr>
          <a:xfrm>
            <a:off x="620574" y="1317195"/>
            <a:ext cx="4114800" cy="0"/>
          </a:xfrm>
          <a:prstGeom prst="line">
            <a:avLst/>
          </a:prstGeom>
          <a:ln w="9525">
            <a:solidFill>
              <a:schemeClr val="tx1">
                <a:lumMod val="50000"/>
                <a:lumOff val="50000"/>
              </a:schemeClr>
            </a:solidFill>
          </a:ln>
          <a:effectLst/>
        </p:spPr>
        <p:style>
          <a:lnRef idx="2">
            <a:schemeClr val="accent1"/>
          </a:lnRef>
          <a:fillRef idx="0">
            <a:schemeClr val="accent1"/>
          </a:fillRef>
          <a:effectRef idx="1">
            <a:schemeClr val="accent1"/>
          </a:effectRef>
          <a:fontRef idx="minor">
            <a:schemeClr val="tx1"/>
          </a:fontRef>
        </p:style>
      </p:cxnSp>
      <p:pic>
        <p:nvPicPr>
          <p:cNvPr id="6" name="Picture 2" descr="Coordination - Free icons">
            <a:extLst>
              <a:ext uri="{FF2B5EF4-FFF2-40B4-BE49-F238E27FC236}">
                <a16:creationId xmlns:a16="http://schemas.microsoft.com/office/drawing/2014/main" id="{A031A1B5-8A16-1C83-E1B1-F27CDDDE16D6}"/>
              </a:ext>
            </a:extLst>
          </p:cNvPr>
          <p:cNvPicPr>
            <a:picLocks noChangeAspect="1" noChangeArrowheads="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rcRect/>
          <a:stretch>
            <a:fillRect/>
          </a:stretch>
        </p:blipFill>
        <p:spPr bwMode="auto">
          <a:xfrm>
            <a:off x="7591721" y="47694"/>
            <a:ext cx="1323906" cy="13239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AB8BA80-AC0D-98B3-52FF-3E5C6A328E1D}"/>
              </a:ext>
            </a:extLst>
          </p:cNvPr>
          <p:cNvSpPr txBox="1"/>
          <p:nvPr/>
        </p:nvSpPr>
        <p:spPr>
          <a:xfrm>
            <a:off x="551922" y="1710387"/>
            <a:ext cx="7928504" cy="2226763"/>
          </a:xfrm>
          <a:prstGeom prst="rect">
            <a:avLst/>
          </a:prstGeom>
          <a:noFill/>
        </p:spPr>
        <p:txBody>
          <a:bodyPr wrap="square">
            <a:spAutoFit/>
          </a:bodyPr>
          <a:lstStyle/>
          <a:p>
            <a:pPr marL="274320" lvl="1" indent="-228600" defTabSz="914400" fontAlgn="auto">
              <a:lnSpc>
                <a:spcPts val="1680"/>
              </a:lnSpc>
              <a:spcBef>
                <a:spcPts val="60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Within Burden Reduction payers and providers are the defined monolithic entities…</a:t>
            </a:r>
          </a:p>
          <a:p>
            <a:pPr marL="274320" lvl="1" indent="-228600" defTabSz="914400" fontAlgn="auto">
              <a:lnSpc>
                <a:spcPts val="1680"/>
              </a:lnSpc>
              <a:spcBef>
                <a:spcPts val="60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The reality is there may be multiple systems (and organizations) involved.</a:t>
            </a:r>
          </a:p>
          <a:p>
            <a:pPr marL="274320" lvl="1" indent="-228600" defTabSz="914400" fontAlgn="auto">
              <a:lnSpc>
                <a:spcPts val="1680"/>
              </a:lnSpc>
              <a:spcBef>
                <a:spcPts val="60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Payers and/or providers may develop “electronic prior authorization coordinator” systems to meet PAS requirements.</a:t>
            </a:r>
          </a:p>
          <a:p>
            <a:pPr marL="274320" lvl="1" indent="-228600" defTabSz="914400" fontAlgn="auto">
              <a:lnSpc>
                <a:spcPts val="1680"/>
              </a:lnSpc>
              <a:spcBef>
                <a:spcPts val="60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Currently there are no defined standards for how such components interact with other payer and provider systems.</a:t>
            </a:r>
          </a:p>
          <a:p>
            <a:pPr marL="274320" lvl="1" indent="-228600" defTabSz="914400" fontAlgn="auto">
              <a:lnSpc>
                <a:spcPts val="1680"/>
              </a:lnSpc>
              <a:spcBef>
                <a:spcPts val="600"/>
              </a:spcBef>
              <a:spcAft>
                <a:spcPts val="600"/>
              </a:spcAft>
              <a:buClr>
                <a:srgbClr val="A91F24"/>
              </a:buClr>
              <a:buFont typeface="Arial" panose="020B0604020202020204" pitchFamily="34" charset="0"/>
              <a:buChar char="‒"/>
              <a:defRPr/>
            </a:pPr>
            <a:r>
              <a:rPr lang="en-US" sz="1400" dirty="0">
                <a:latin typeface="Calibri" panose="020F0502020204030204" pitchFamily="34" charset="0"/>
                <a:ea typeface="Calibri" panose="020F0502020204030204" pitchFamily="34" charset="0"/>
                <a:cs typeface="Calibri" panose="020F0502020204030204" pitchFamily="34" charset="0"/>
              </a:rPr>
              <a:t>PAS provides an ‘informative’ view of how this Coordinator may work – no conformance requirements.</a:t>
            </a:r>
          </a:p>
        </p:txBody>
      </p:sp>
    </p:spTree>
    <p:extLst>
      <p:ext uri="{BB962C8B-B14F-4D97-AF65-F5344CB8AC3E}">
        <p14:creationId xmlns:p14="http://schemas.microsoft.com/office/powerpoint/2010/main" val="298966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anim calcmode="lin" valueType="num">
                                      <p:cBhvr>
                                        <p:cTn id="8"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anim calcmode="lin" valueType="num">
                                      <p:cBhvr>
                                        <p:cTn id="15"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500"/>
                                        <p:tgtEl>
                                          <p:spTgt spid="7">
                                            <p:txEl>
                                              <p:pRg st="2" end="2"/>
                                            </p:txEl>
                                          </p:spTgt>
                                        </p:tgtEl>
                                      </p:cBhvr>
                                    </p:animEffect>
                                    <p:anim calcmode="lin" valueType="num">
                                      <p:cBhvr>
                                        <p:cTn id="22"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anim calcmode="lin" valueType="num">
                                      <p:cBhvr>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500"/>
                                        <p:tgtEl>
                                          <p:spTgt spid="7">
                                            <p:txEl>
                                              <p:pRg st="4" end="4"/>
                                            </p:txEl>
                                          </p:spTgt>
                                        </p:tgtEl>
                                      </p:cBhvr>
                                    </p:animEffect>
                                    <p:anim calcmode="lin" valueType="num">
                                      <p:cBhvr>
                                        <p:cTn id="36"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55864-AE71-5C95-0253-7C246EDFC875}"/>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195D35B6-1450-941D-AF56-83D1924C133D}"/>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34</a:t>
            </a:fld>
            <a:endParaRPr lang="en-US" altLang="en-US"/>
          </a:p>
        </p:txBody>
      </p:sp>
      <p:sp>
        <p:nvSpPr>
          <p:cNvPr id="8" name="Title 7">
            <a:extLst>
              <a:ext uri="{FF2B5EF4-FFF2-40B4-BE49-F238E27FC236}">
                <a16:creationId xmlns:a16="http://schemas.microsoft.com/office/drawing/2014/main" id="{0B171F7B-6332-C9A5-E5EC-32C1432AACDF}"/>
              </a:ext>
            </a:extLst>
          </p:cNvPr>
          <p:cNvSpPr>
            <a:spLocks noGrp="1"/>
          </p:cNvSpPr>
          <p:nvPr>
            <p:ph type="title"/>
          </p:nvPr>
        </p:nvSpPr>
        <p:spPr>
          <a:xfrm>
            <a:off x="613647" y="182928"/>
            <a:ext cx="6278989" cy="577792"/>
          </a:xfrm>
        </p:spPr>
        <p:txBody>
          <a:bodyPr/>
          <a:lstStyle/>
          <a:p>
            <a:r>
              <a:rPr lang="en-US" dirty="0"/>
              <a:t>PAS and </a:t>
            </a:r>
            <a:r>
              <a:rPr lang="en-US" dirty="0" err="1"/>
              <a:t>ePA</a:t>
            </a:r>
            <a:r>
              <a:rPr lang="en-US" dirty="0"/>
              <a:t> Coordination </a:t>
            </a:r>
          </a:p>
        </p:txBody>
      </p:sp>
      <p:pic>
        <p:nvPicPr>
          <p:cNvPr id="6" name="Picture 2" descr="Coordination - Free icons">
            <a:extLst>
              <a:ext uri="{FF2B5EF4-FFF2-40B4-BE49-F238E27FC236}">
                <a16:creationId xmlns:a16="http://schemas.microsoft.com/office/drawing/2014/main" id="{56A33B72-C987-15ED-826A-1CC7FA8B2CBD}"/>
              </a:ext>
            </a:extLst>
          </p:cNvPr>
          <p:cNvPicPr>
            <a:picLocks noChangeAspect="1" noChangeArrowheads="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rcRect/>
          <a:stretch>
            <a:fillRect/>
          </a:stretch>
        </p:blipFill>
        <p:spPr bwMode="auto">
          <a:xfrm>
            <a:off x="7591721" y="47694"/>
            <a:ext cx="1323906" cy="132390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E260F3D9-D95D-E028-134E-31DA77F51F7E}"/>
              </a:ext>
            </a:extLst>
          </p:cNvPr>
          <p:cNvGrpSpPr/>
          <p:nvPr/>
        </p:nvGrpSpPr>
        <p:grpSpPr>
          <a:xfrm>
            <a:off x="6813311" y="2409100"/>
            <a:ext cx="2157317" cy="551561"/>
            <a:chOff x="671004" y="3470741"/>
            <a:chExt cx="2157317" cy="551561"/>
          </a:xfrm>
        </p:grpSpPr>
        <p:sp>
          <p:nvSpPr>
            <p:cNvPr id="9" name="TextBox 8">
              <a:extLst>
                <a:ext uri="{FF2B5EF4-FFF2-40B4-BE49-F238E27FC236}">
                  <a16:creationId xmlns:a16="http://schemas.microsoft.com/office/drawing/2014/main" id="{E7902B29-B34F-654D-CBCC-CE4A498D57BF}"/>
                </a:ext>
              </a:extLst>
            </p:cNvPr>
            <p:cNvSpPr txBox="1"/>
            <p:nvPr/>
          </p:nvSpPr>
          <p:spPr>
            <a:xfrm>
              <a:off x="813216" y="3470741"/>
              <a:ext cx="2015105" cy="551561"/>
            </a:xfrm>
            <a:prstGeom prst="rect">
              <a:avLst/>
            </a:prstGeom>
            <a:noFill/>
          </p:spPr>
          <p:txBody>
            <a:bodyPr wrap="square">
              <a:spAutoFit/>
            </a:bodyPr>
            <a:lstStyle/>
            <a:p>
              <a:pPr>
                <a:lnSpc>
                  <a:spcPts val="1900"/>
                </a:lnSpc>
              </a:pPr>
              <a:r>
                <a:rPr lang="en-US" sz="1000" dirty="0">
                  <a:latin typeface="Calibri" panose="020F0502020204030204" pitchFamily="34" charset="0"/>
                  <a:ea typeface="Calibri" panose="020F0502020204030204" pitchFamily="34" charset="0"/>
                  <a:cs typeface="Calibri" panose="020F0502020204030204" pitchFamily="34" charset="0"/>
                </a:rPr>
                <a:t>For more details see the </a:t>
              </a:r>
              <a:r>
                <a:rPr lang="en-US" sz="1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ePA page</a:t>
              </a:r>
              <a:r>
                <a:rPr lang="en-US" sz="1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000" dirty="0">
                  <a:latin typeface="Calibri" panose="020F0502020204030204" pitchFamily="34" charset="0"/>
                  <a:ea typeface="Calibri" panose="020F0502020204030204" pitchFamily="34" charset="0"/>
                  <a:cs typeface="Calibri" panose="020F0502020204030204" pitchFamily="34" charset="0"/>
                </a:rPr>
                <a:t>of the PAS Implementation Guide. </a:t>
              </a:r>
              <a:endParaRPr lang="en-US" sz="1000" dirty="0"/>
            </a:p>
          </p:txBody>
        </p:sp>
        <p:pic>
          <p:nvPicPr>
            <p:cNvPr id="10" name="Picture 2">
              <a:extLst>
                <a:ext uri="{FF2B5EF4-FFF2-40B4-BE49-F238E27FC236}">
                  <a16:creationId xmlns:a16="http://schemas.microsoft.com/office/drawing/2014/main" id="{34EE92F6-2B2A-E84D-E59D-8AAB12002CF0}"/>
                </a:ext>
              </a:extLst>
            </p:cNvPr>
            <p:cNvPicPr>
              <a:picLocks noChangeAspect="1" noChangeArrowheads="1"/>
            </p:cNvPicPr>
            <p:nvPr/>
          </p:nvPicPr>
          <p:blipFill>
            <a:blip r:embed="rId4">
              <a:clrChange>
                <a:clrFrom>
                  <a:srgbClr val="FFFFFF"/>
                </a:clrFrom>
                <a:clrTo>
                  <a:srgbClr val="FFFFFF">
                    <a:alpha val="0"/>
                  </a:srgbClr>
                </a:clrTo>
              </a:clrChange>
            </a:blip>
            <a:srcRect/>
            <a:stretch/>
          </p:blipFill>
          <p:spPr bwMode="auto">
            <a:xfrm>
              <a:off x="671004" y="3539460"/>
              <a:ext cx="234215" cy="23421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Graphic 10">
            <a:extLst>
              <a:ext uri="{FF2B5EF4-FFF2-40B4-BE49-F238E27FC236}">
                <a16:creationId xmlns:a16="http://schemas.microsoft.com/office/drawing/2014/main" id="{49ED62D4-2DAE-218D-4850-10697FC0BE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1341" y="918526"/>
            <a:ext cx="5943600" cy="3352800"/>
          </a:xfrm>
          <a:prstGeom prst="rect">
            <a:avLst/>
          </a:prstGeom>
        </p:spPr>
      </p:pic>
    </p:spTree>
    <p:extLst>
      <p:ext uri="{BB962C8B-B14F-4D97-AF65-F5344CB8AC3E}">
        <p14:creationId xmlns:p14="http://schemas.microsoft.com/office/powerpoint/2010/main" val="27327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B611C-BE92-09D3-029C-BF8F5B607D8A}"/>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5D6DE413-3792-744C-8ACA-976F2D715EA6}"/>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35</a:t>
            </a:fld>
            <a:endParaRPr lang="en-US" altLang="en-US"/>
          </a:p>
        </p:txBody>
      </p:sp>
      <p:sp>
        <p:nvSpPr>
          <p:cNvPr id="8" name="Title 7">
            <a:extLst>
              <a:ext uri="{FF2B5EF4-FFF2-40B4-BE49-F238E27FC236}">
                <a16:creationId xmlns:a16="http://schemas.microsoft.com/office/drawing/2014/main" id="{BD67FBA6-A183-3F88-8CD9-25CF1AEEE9DA}"/>
              </a:ext>
            </a:extLst>
          </p:cNvPr>
          <p:cNvSpPr>
            <a:spLocks noGrp="1"/>
          </p:cNvSpPr>
          <p:nvPr>
            <p:ph type="title"/>
          </p:nvPr>
        </p:nvSpPr>
        <p:spPr>
          <a:xfrm>
            <a:off x="613647" y="182928"/>
            <a:ext cx="6278989" cy="577792"/>
          </a:xfrm>
        </p:spPr>
        <p:txBody>
          <a:bodyPr/>
          <a:lstStyle/>
          <a:p>
            <a:r>
              <a:rPr lang="en-US" dirty="0"/>
              <a:t>Questions / Discussion</a:t>
            </a:r>
          </a:p>
        </p:txBody>
      </p:sp>
      <p:sp>
        <p:nvSpPr>
          <p:cNvPr id="2" name="Text Placeholder 7">
            <a:extLst>
              <a:ext uri="{FF2B5EF4-FFF2-40B4-BE49-F238E27FC236}">
                <a16:creationId xmlns:a16="http://schemas.microsoft.com/office/drawing/2014/main" id="{5709F813-9DA7-CAB3-F57C-9D516A28A41F}"/>
              </a:ext>
            </a:extLst>
          </p:cNvPr>
          <p:cNvSpPr txBox="1">
            <a:spLocks/>
          </p:cNvSpPr>
          <p:nvPr/>
        </p:nvSpPr>
        <p:spPr>
          <a:xfrm>
            <a:off x="1311784" y="1367869"/>
            <a:ext cx="7119295" cy="1431161"/>
          </a:xfrm>
          <a:prstGeom prst="rect">
            <a:avLst/>
          </a:prstGeom>
          <a:noFill/>
        </p:spPr>
        <p:txBody>
          <a:bodyPr wrap="square" lIns="0" tIns="0" rIns="0" bIns="0" rtlCol="0">
            <a:spAutoFit/>
          </a:bodyPr>
          <a:lst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474749"/>
                </a:solidFill>
                <a:effectLst/>
                <a:uLnTx/>
                <a:uFillTx/>
                <a:latin typeface="Arial"/>
                <a:ea typeface="ヒラギノ角ゴ Pro W3" pitchFamily="-126" charset="-128"/>
                <a:cs typeface="Arial"/>
              </a:rPr>
              <a:t>       </a:t>
            </a:r>
            <a:r>
              <a:rPr lang="en-CA" sz="1800" dirty="0">
                <a:solidFill>
                  <a:srgbClr val="474749"/>
                </a:solidFill>
                <a:latin typeface="Aptos" panose="020B0004020202020204" pitchFamily="34" charset="0"/>
              </a:rPr>
              <a:t>Contact me by email at </a:t>
            </a:r>
            <a:r>
              <a:rPr lang="en-CA" sz="1800" dirty="0" err="1">
                <a:solidFill>
                  <a:schemeClr val="accent1">
                    <a:lumMod val="75000"/>
                  </a:schemeClr>
                </a:solidFill>
                <a:latin typeface="Aptos" panose="020B0004020202020204" pitchFamily="34" charset="0"/>
              </a:rPr>
              <a:t>jean.duteau@dogwoodhealthconsulting.com</a:t>
            </a:r>
            <a:endParaRPr kumimoji="0" lang="en-CA" sz="1800" b="0" i="0" u="none" strike="noStrike" kern="1200" cap="none" spc="0" normalizeH="0" baseline="0" noProof="0" dirty="0">
              <a:ln>
                <a:noFill/>
              </a:ln>
              <a:solidFill>
                <a:srgbClr val="474749"/>
              </a:solidFill>
              <a:effectLst/>
              <a:uLnTx/>
              <a:uFillTx/>
              <a:latin typeface="Arial"/>
              <a:ea typeface="ヒラギノ角ゴ Pro W3" pitchFamily="-126" charset="-128"/>
              <a:cs typeface="Arial"/>
            </a:endParaRPr>
          </a:p>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endParaRPr kumimoji="0" lang="en-CA" sz="100" b="0" i="0" u="none" strike="noStrike" kern="1200" cap="none" spc="0" normalizeH="0" baseline="0" noProof="0" dirty="0">
              <a:ln>
                <a:noFill/>
              </a:ln>
              <a:solidFill>
                <a:srgbClr val="474749"/>
              </a:solidFill>
              <a:effectLst/>
              <a:uLnTx/>
              <a:uFillTx/>
              <a:latin typeface="Arial"/>
              <a:ea typeface="ヒラギノ角ゴ Pro W3" pitchFamily="-126" charset="-128"/>
              <a:cs typeface="Arial"/>
            </a:endParaRPr>
          </a:p>
          <a:p>
            <a:pPr marL="0" marR="0" lvl="0" indent="0" algn="l" defTabSz="457200" rtl="0" eaLnBrk="1" fontAlgn="base" latinLnBrk="0" hangingPunct="1">
              <a:lnSpc>
                <a:spcPct val="100000"/>
              </a:lnSpc>
              <a:spcBef>
                <a:spcPts val="600"/>
              </a:spcBef>
              <a:spcAft>
                <a:spcPct val="0"/>
              </a:spcAft>
              <a:buClrTx/>
              <a:buSzTx/>
              <a:buFont typeface="Arial" panose="020B0604020202020204" pitchFamily="34" charset="0"/>
              <a:buNone/>
              <a:tabLst/>
              <a:defRPr/>
            </a:pPr>
            <a:r>
              <a:rPr kumimoji="0" lang="en-CA" sz="1800" b="0" i="0" u="none" strike="noStrike" kern="1200" cap="none" spc="0" normalizeH="0" baseline="0" noProof="0" dirty="0">
                <a:ln>
                  <a:noFill/>
                </a:ln>
                <a:solidFill>
                  <a:srgbClr val="474749"/>
                </a:solidFill>
                <a:effectLst/>
                <a:uLnTx/>
                <a:uFillTx/>
                <a:latin typeface="Aptos" panose="020B0004020202020204" pitchFamily="34" charset="0"/>
              </a:rPr>
              <a:t>Or, better yet, include the community and ask/discuss on Zulip</a:t>
            </a:r>
          </a:p>
          <a:p>
            <a:pPr marL="0" marR="0" lvl="0" indent="0" algn="l" defTabSz="457200" rtl="0" eaLnBrk="1" fontAlgn="base" latinLnBrk="0" hangingPunct="1">
              <a:lnSpc>
                <a:spcPct val="100000"/>
              </a:lnSpc>
              <a:spcBef>
                <a:spcPts val="1200"/>
              </a:spcBef>
              <a:spcAft>
                <a:spcPct val="0"/>
              </a:spcAft>
              <a:buClrTx/>
              <a:buSzTx/>
              <a:buFont typeface="Arial" panose="020B0604020202020204" pitchFamily="34" charset="0"/>
              <a:buNone/>
              <a:tabLst/>
              <a:defRPr/>
            </a:pPr>
            <a:r>
              <a:rPr lang="en-CA" sz="1800" dirty="0">
                <a:solidFill>
                  <a:srgbClr val="474749"/>
                </a:solidFill>
              </a:rPr>
              <a:t>       </a:t>
            </a:r>
            <a:r>
              <a:rPr lang="en-CA" sz="1800" dirty="0">
                <a:solidFill>
                  <a:schemeClr val="accent1">
                    <a:lumMod val="75000"/>
                  </a:schemeClr>
                </a:solidFill>
                <a:latin typeface="Aptos" panose="020B0004020202020204" pitchFamily="34" charset="0"/>
              </a:rPr>
              <a:t>https://</a:t>
            </a:r>
            <a:r>
              <a:rPr lang="en-CA" sz="1800" dirty="0" err="1">
                <a:solidFill>
                  <a:schemeClr val="accent1">
                    <a:lumMod val="75000"/>
                  </a:schemeClr>
                </a:solidFill>
                <a:latin typeface="Aptos" panose="020B0004020202020204" pitchFamily="34" charset="0"/>
              </a:rPr>
              <a:t>chat.fhir.org</a:t>
            </a:r>
            <a:r>
              <a:rPr lang="en-CA" sz="1800" dirty="0">
                <a:solidFill>
                  <a:schemeClr val="accent1">
                    <a:lumMod val="75000"/>
                  </a:schemeClr>
                </a:solidFill>
                <a:latin typeface="Aptos" panose="020B0004020202020204" pitchFamily="34" charset="0"/>
              </a:rPr>
              <a:t>/#narrow/channel/208874-Da-Vinci-PAS</a:t>
            </a:r>
            <a:endParaRPr lang="en-US" sz="1800" dirty="0">
              <a:solidFill>
                <a:schemeClr val="accent1">
                  <a:lumMod val="75000"/>
                </a:schemeClr>
              </a:solidFill>
              <a:latin typeface="Aptos" panose="020B0004020202020204" pitchFamily="34" charset="0"/>
            </a:endParaRPr>
          </a:p>
        </p:txBody>
      </p:sp>
      <p:grpSp>
        <p:nvGrpSpPr>
          <p:cNvPr id="3" name="Group 2">
            <a:extLst>
              <a:ext uri="{FF2B5EF4-FFF2-40B4-BE49-F238E27FC236}">
                <a16:creationId xmlns:a16="http://schemas.microsoft.com/office/drawing/2014/main" id="{2922C0D3-54BD-8397-0999-88AE8FEEAB68}"/>
              </a:ext>
            </a:extLst>
          </p:cNvPr>
          <p:cNvGrpSpPr/>
          <p:nvPr/>
        </p:nvGrpSpPr>
        <p:grpSpPr>
          <a:xfrm>
            <a:off x="3577892" y="3142293"/>
            <a:ext cx="1988216" cy="1473016"/>
            <a:chOff x="2646128" y="2565307"/>
            <a:chExt cx="2572111" cy="2152533"/>
          </a:xfrm>
        </p:grpSpPr>
        <p:pic>
          <p:nvPicPr>
            <p:cNvPr id="4" name="Picture 3">
              <a:extLst>
                <a:ext uri="{FF2B5EF4-FFF2-40B4-BE49-F238E27FC236}">
                  <a16:creationId xmlns:a16="http://schemas.microsoft.com/office/drawing/2014/main" id="{D31EC482-DF6A-60A1-ECD6-2FA050D626BC}"/>
                </a:ext>
              </a:extLst>
            </p:cNvPr>
            <p:cNvPicPr>
              <a:picLocks noChangeAspect="1"/>
            </p:cNvPicPr>
            <p:nvPr/>
          </p:nvPicPr>
          <p:blipFill>
            <a:blip r:embed="rId2"/>
            <a:stretch>
              <a:fillRect/>
            </a:stretch>
          </p:blipFill>
          <p:spPr>
            <a:xfrm>
              <a:off x="3925759" y="3244928"/>
              <a:ext cx="1292480" cy="1472912"/>
            </a:xfrm>
            <a:prstGeom prst="rect">
              <a:avLst/>
            </a:prstGeom>
          </p:spPr>
        </p:pic>
        <p:pic>
          <p:nvPicPr>
            <p:cNvPr id="5" name="Picture 4">
              <a:extLst>
                <a:ext uri="{FF2B5EF4-FFF2-40B4-BE49-F238E27FC236}">
                  <a16:creationId xmlns:a16="http://schemas.microsoft.com/office/drawing/2014/main" id="{08377CE6-302B-A912-D858-1D7F1C2903E5}"/>
                </a:ext>
              </a:extLst>
            </p:cNvPr>
            <p:cNvPicPr>
              <a:picLocks noChangeAspect="1"/>
            </p:cNvPicPr>
            <p:nvPr/>
          </p:nvPicPr>
          <p:blipFill>
            <a:blip r:embed="rId3"/>
            <a:stretch>
              <a:fillRect/>
            </a:stretch>
          </p:blipFill>
          <p:spPr>
            <a:xfrm>
              <a:off x="3797497" y="2844684"/>
              <a:ext cx="1420742" cy="1553345"/>
            </a:xfrm>
            <a:prstGeom prst="rect">
              <a:avLst/>
            </a:prstGeom>
          </p:spPr>
        </p:pic>
        <p:pic>
          <p:nvPicPr>
            <p:cNvPr id="6" name="Picture 5">
              <a:extLst>
                <a:ext uri="{FF2B5EF4-FFF2-40B4-BE49-F238E27FC236}">
                  <a16:creationId xmlns:a16="http://schemas.microsoft.com/office/drawing/2014/main" id="{68A8610A-892E-2DE3-1E23-132A2C6D8382}"/>
                </a:ext>
              </a:extLst>
            </p:cNvPr>
            <p:cNvPicPr>
              <a:picLocks noChangeAspect="1"/>
            </p:cNvPicPr>
            <p:nvPr/>
          </p:nvPicPr>
          <p:blipFill>
            <a:blip r:embed="rId4"/>
            <a:stretch>
              <a:fillRect/>
            </a:stretch>
          </p:blipFill>
          <p:spPr>
            <a:xfrm rot="6657920">
              <a:off x="2686451" y="2524984"/>
              <a:ext cx="1472700" cy="1553345"/>
            </a:xfrm>
            <a:prstGeom prst="rect">
              <a:avLst/>
            </a:prstGeom>
          </p:spPr>
        </p:pic>
      </p:grpSp>
      <p:pic>
        <p:nvPicPr>
          <p:cNvPr id="12" name="Picture 11">
            <a:hlinkClick r:id="rId5"/>
            <a:extLst>
              <a:ext uri="{FF2B5EF4-FFF2-40B4-BE49-F238E27FC236}">
                <a16:creationId xmlns:a16="http://schemas.microsoft.com/office/drawing/2014/main" id="{F2262FB3-7C7C-CA70-AB4B-5EDEFA0741E1}"/>
              </a:ext>
            </a:extLst>
          </p:cNvPr>
          <p:cNvPicPr>
            <a:picLocks noChangeAspect="1"/>
          </p:cNvPicPr>
          <p:nvPr/>
        </p:nvPicPr>
        <p:blipFill>
          <a:blip r:embed="rId6"/>
          <a:stretch>
            <a:fillRect/>
          </a:stretch>
        </p:blipFill>
        <p:spPr>
          <a:xfrm>
            <a:off x="1268088" y="2424508"/>
            <a:ext cx="405183" cy="405183"/>
          </a:xfrm>
          <a:prstGeom prst="rect">
            <a:avLst/>
          </a:prstGeom>
        </p:spPr>
      </p:pic>
      <p:pic>
        <p:nvPicPr>
          <p:cNvPr id="7" name="Picture 6" descr="A person in a red shirt and tie&#10;&#10;Description automatically generated with medium confidence">
            <a:extLst>
              <a:ext uri="{FF2B5EF4-FFF2-40B4-BE49-F238E27FC236}">
                <a16:creationId xmlns:a16="http://schemas.microsoft.com/office/drawing/2014/main" id="{EDBE6888-BE4D-2E96-785D-48329EB1A460}"/>
              </a:ext>
            </a:extLst>
          </p:cNvPr>
          <p:cNvPicPr>
            <a:picLocks noChangeAspect="1"/>
          </p:cNvPicPr>
          <p:nvPr/>
        </p:nvPicPr>
        <p:blipFill>
          <a:blip r:embed="rId7"/>
          <a:stretch>
            <a:fillRect/>
          </a:stretch>
        </p:blipFill>
        <p:spPr>
          <a:xfrm>
            <a:off x="1184137" y="1017723"/>
            <a:ext cx="573084" cy="638969"/>
          </a:xfrm>
          <a:prstGeom prst="rect">
            <a:avLst/>
          </a:prstGeom>
        </p:spPr>
      </p:pic>
    </p:spTree>
    <p:extLst>
      <p:ext uri="{BB962C8B-B14F-4D97-AF65-F5344CB8AC3E}">
        <p14:creationId xmlns:p14="http://schemas.microsoft.com/office/powerpoint/2010/main" val="2245135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ACE5A-B48E-C8D2-7800-D6BF8609033A}"/>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1E50456C-2AEB-3B44-0C19-DCAD9135DFF2}"/>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4</a:t>
            </a:fld>
            <a:endParaRPr lang="en-US" altLang="en-US"/>
          </a:p>
        </p:txBody>
      </p:sp>
      <p:sp>
        <p:nvSpPr>
          <p:cNvPr id="8" name="Title 7">
            <a:extLst>
              <a:ext uri="{FF2B5EF4-FFF2-40B4-BE49-F238E27FC236}">
                <a16:creationId xmlns:a16="http://schemas.microsoft.com/office/drawing/2014/main" id="{03074F6A-9896-3B85-A45A-A63C667F3170}"/>
              </a:ext>
            </a:extLst>
          </p:cNvPr>
          <p:cNvSpPr>
            <a:spLocks noGrp="1"/>
          </p:cNvSpPr>
          <p:nvPr>
            <p:ph type="title"/>
          </p:nvPr>
        </p:nvSpPr>
        <p:spPr>
          <a:xfrm>
            <a:off x="613647" y="182928"/>
            <a:ext cx="6278989" cy="577792"/>
          </a:xfrm>
        </p:spPr>
        <p:txBody>
          <a:bodyPr/>
          <a:lstStyle/>
          <a:p>
            <a:r>
              <a:rPr lang="en-US" dirty="0"/>
              <a:t>Pre-requisites &amp; Post-requisites</a:t>
            </a:r>
          </a:p>
        </p:txBody>
      </p:sp>
      <p:sp>
        <p:nvSpPr>
          <p:cNvPr id="2" name="Text Placeholder 4">
            <a:extLst>
              <a:ext uri="{FF2B5EF4-FFF2-40B4-BE49-F238E27FC236}">
                <a16:creationId xmlns:a16="http://schemas.microsoft.com/office/drawing/2014/main" id="{EA7FAB0F-5F3F-03D8-458B-89E49B3A273A}"/>
              </a:ext>
            </a:extLst>
          </p:cNvPr>
          <p:cNvSpPr txBox="1">
            <a:spLocks/>
          </p:cNvSpPr>
          <p:nvPr/>
        </p:nvSpPr>
        <p:spPr>
          <a:xfrm>
            <a:off x="2099284" y="1182272"/>
            <a:ext cx="5792932" cy="2896236"/>
          </a:xfrm>
          <a:prstGeom prst="rect">
            <a:avLst/>
          </a:prstGeom>
        </p:spPr>
        <p:txBody>
          <a:bodyPr/>
          <a:lstStyle>
            <a:lvl1pPr marL="228600" indent="-228600" algn="l" defTabSz="914400" rtl="0" eaLnBrk="1" latinLnBrk="0" hangingPunct="1">
              <a:lnSpc>
                <a:spcPct val="100000"/>
              </a:lnSpc>
              <a:spcBef>
                <a:spcPts val="1000"/>
              </a:spcBef>
              <a:buClr>
                <a:schemeClr val="bg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bg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000"/>
              </a:spcBef>
              <a:spcAft>
                <a:spcPts val="0"/>
              </a:spcAft>
              <a:buClr>
                <a:srgbClr val="51657F"/>
              </a:buClr>
              <a:buSzTx/>
              <a:buFont typeface="Arial" panose="020B0604020202020204" pitchFamily="34" charset="0"/>
              <a:buChar char="•"/>
              <a:tabLst/>
              <a:defRPr/>
            </a:pPr>
            <a:r>
              <a:rPr kumimoji="0" lang="en-US" sz="1800" b="1" i="0" u="none" strike="noStrike" kern="1200" cap="none" spc="0" normalizeH="0" baseline="0" noProof="0" dirty="0">
                <a:ln>
                  <a:noFill/>
                </a:ln>
                <a:solidFill>
                  <a:srgbClr val="474749"/>
                </a:solidFill>
                <a:effectLst/>
                <a:uLnTx/>
                <a:uFillTx/>
                <a:latin typeface="Arial" panose="020B0604020202020204"/>
                <a:ea typeface="+mn-ea"/>
                <a:cs typeface="+mn-cs"/>
              </a:rPr>
              <a:t>Before taking this course, you should take:</a:t>
            </a:r>
            <a:endParaRPr kumimoji="0" lang="en-US" sz="1600" b="1" i="0" u="none" strike="noStrike" kern="1200" cap="none" spc="0" normalizeH="0" baseline="0" noProof="0" dirty="0">
              <a:ln>
                <a:noFill/>
              </a:ln>
              <a:solidFill>
                <a:srgbClr val="474749"/>
              </a:solidFill>
              <a:effectLst/>
              <a:uLnTx/>
              <a:uFillTx/>
              <a:latin typeface="Arial" panose="020B0604020202020204"/>
              <a:ea typeface="+mn-ea"/>
              <a:cs typeface="+mn-cs"/>
            </a:endParaRPr>
          </a:p>
          <a:p>
            <a:pPr marL="685800" marR="0" lvl="1" indent="-228600" algn="l" defTabSz="914400" rtl="0" eaLnBrk="1" fontAlgn="auto" latinLnBrk="0" hangingPunct="1">
              <a:lnSpc>
                <a:spcPct val="100000"/>
              </a:lnSpc>
              <a:spcBef>
                <a:spcPts val="500"/>
              </a:spcBef>
              <a:spcAft>
                <a:spcPts val="0"/>
              </a:spcAft>
              <a:buClr>
                <a:srgbClr val="A91F24"/>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Introduction to FHIR</a:t>
            </a:r>
          </a:p>
          <a:p>
            <a:pPr marL="685800" marR="0" lvl="1" indent="-228600" algn="l" defTabSz="914400" rtl="0" eaLnBrk="1" fontAlgn="auto" latinLnBrk="0" hangingPunct="1">
              <a:lnSpc>
                <a:spcPct val="100000"/>
              </a:lnSpc>
              <a:spcBef>
                <a:spcPts val="500"/>
              </a:spcBef>
              <a:spcAft>
                <a:spcPts val="0"/>
              </a:spcAft>
              <a:buClr>
                <a:srgbClr val="A91F24"/>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How to read a FHIR IG</a:t>
            </a:r>
          </a:p>
          <a:p>
            <a:pPr lvl="1" fontAlgn="auto">
              <a:spcAft>
                <a:spcPts val="0"/>
              </a:spcAft>
              <a:buClr>
                <a:srgbClr val="A91F24"/>
              </a:buClr>
              <a:defRPr/>
            </a:pPr>
            <a:r>
              <a:rPr lang="en-US" sz="1600" dirty="0">
                <a:solidFill>
                  <a:srgbClr val="222222"/>
                </a:solidFill>
                <a:latin typeface="Arial" panose="020B0604020202020204" pitchFamily="34" charset="0"/>
              </a:rPr>
              <a:t>Coverage Requirements Discovery (CRD)</a:t>
            </a:r>
          </a:p>
          <a:p>
            <a:pPr lvl="1" fontAlgn="auto">
              <a:spcAft>
                <a:spcPts val="0"/>
              </a:spcAft>
              <a:buClr>
                <a:srgbClr val="A91F24"/>
              </a:buClr>
              <a:defRPr/>
            </a:pPr>
            <a:r>
              <a:rPr lang="en-US" sz="1600" dirty="0">
                <a:solidFill>
                  <a:srgbClr val="222222"/>
                </a:solidFill>
                <a:latin typeface="Arial" panose="020B0604020202020204" pitchFamily="34" charset="0"/>
              </a:rPr>
              <a:t>Documentation and Templates Rules (DTR)</a:t>
            </a:r>
            <a:endParaRPr lang="en-US" sz="1600" dirty="0"/>
          </a:p>
          <a:p>
            <a:pPr marL="685800" marR="0" lvl="1" indent="-228600" algn="l" defTabSz="914400" rtl="0" eaLnBrk="1" fontAlgn="auto" latinLnBrk="0" hangingPunct="1">
              <a:lnSpc>
                <a:spcPct val="100000"/>
              </a:lnSpc>
              <a:spcBef>
                <a:spcPts val="500"/>
              </a:spcBef>
              <a:spcAft>
                <a:spcPts val="0"/>
              </a:spcAft>
              <a:buClr>
                <a:srgbClr val="A91F24"/>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a:p>
            <a:pPr marL="457200" marR="0" lvl="1" indent="0" algn="l" defTabSz="914400" rtl="0" eaLnBrk="1" fontAlgn="auto" latinLnBrk="0" hangingPunct="1">
              <a:lnSpc>
                <a:spcPct val="100000"/>
              </a:lnSpc>
              <a:spcBef>
                <a:spcPts val="500"/>
              </a:spcBef>
              <a:spcAft>
                <a:spcPts val="0"/>
              </a:spcAft>
              <a:buClr>
                <a:srgbClr val="A91F24"/>
              </a:buClr>
              <a:buSzTx/>
              <a:buNone/>
              <a:tabLst/>
              <a:defRPr/>
            </a:pPr>
            <a:endParaRPr kumimoji="0" lang="en-US" sz="1600" b="0" i="0" u="none" strike="noStrike" kern="1200" cap="none" spc="0" normalizeH="0" baseline="0" noProof="0" dirty="0">
              <a:ln>
                <a:noFill/>
              </a:ln>
              <a:solidFill>
                <a:srgbClr val="222222"/>
              </a:solidFill>
              <a:effectLst/>
              <a:uLnTx/>
              <a:uFillTx/>
              <a:latin typeface="Arial" panose="020B0604020202020204" pitchFamily="34" charset="0"/>
              <a:ea typeface="+mn-ea"/>
              <a:cs typeface="+mn-cs"/>
            </a:endParaRPr>
          </a:p>
        </p:txBody>
      </p:sp>
      <p:pic>
        <p:nvPicPr>
          <p:cNvPr id="9" name="Picture 8">
            <a:extLst>
              <a:ext uri="{FF2B5EF4-FFF2-40B4-BE49-F238E27FC236}">
                <a16:creationId xmlns:a16="http://schemas.microsoft.com/office/drawing/2014/main" id="{4CFA313B-CCF0-D7F4-3B95-F1C7E31387AE}"/>
              </a:ext>
            </a:extLst>
          </p:cNvPr>
          <p:cNvPicPr>
            <a:picLocks noChangeAspect="1"/>
          </p:cNvPicPr>
          <p:nvPr/>
        </p:nvPicPr>
        <p:blipFill>
          <a:blip r:embed="rId2">
            <a:duotone>
              <a:schemeClr val="accent2">
                <a:shade val="45000"/>
                <a:satMod val="135000"/>
              </a:schemeClr>
              <a:prstClr val="white"/>
            </a:duotone>
          </a:blip>
          <a:stretch>
            <a:fillRect/>
          </a:stretch>
        </p:blipFill>
        <p:spPr>
          <a:xfrm>
            <a:off x="7650215" y="272664"/>
            <a:ext cx="965941" cy="1271922"/>
          </a:xfrm>
          <a:prstGeom prst="rect">
            <a:avLst/>
          </a:prstGeom>
        </p:spPr>
      </p:pic>
      <p:pic>
        <p:nvPicPr>
          <p:cNvPr id="10" name="Picture 9" descr="A green arrow pointing to the right&#10;&#10;Description automatically generated">
            <a:extLst>
              <a:ext uri="{FF2B5EF4-FFF2-40B4-BE49-F238E27FC236}">
                <a16:creationId xmlns:a16="http://schemas.microsoft.com/office/drawing/2014/main" id="{9711049F-10AC-0675-9B53-DF7EC5EE07E7}"/>
              </a:ext>
            </a:extLst>
          </p:cNvPr>
          <p:cNvPicPr>
            <a:picLocks noChangeAspect="1"/>
          </p:cNvPicPr>
          <p:nvPr/>
        </p:nvPicPr>
        <p:blipFill>
          <a:blip r:embed="rId3">
            <a:duotone>
              <a:prstClr val="black"/>
              <a:schemeClr val="accent5">
                <a:tint val="45000"/>
                <a:satMod val="400000"/>
              </a:schemeClr>
            </a:duotone>
            <a:alphaModFix amt="70000"/>
            <a:extLst>
              <a:ext uri="{837473B0-CC2E-450A-ABE3-18F120FF3D39}">
                <a1611:picAttrSrcUrl xmlns:a1611="http://schemas.microsoft.com/office/drawing/2016/11/main" r:id="rId4"/>
              </a:ext>
            </a:extLst>
          </a:blip>
          <a:stretch>
            <a:fillRect/>
          </a:stretch>
        </p:blipFill>
        <p:spPr>
          <a:xfrm rot="5400000">
            <a:off x="129770" y="2025418"/>
            <a:ext cx="2491146" cy="1209945"/>
          </a:xfrm>
          <a:prstGeom prst="rect">
            <a:avLst/>
          </a:prstGeom>
        </p:spPr>
      </p:pic>
    </p:spTree>
    <p:extLst>
      <p:ext uri="{BB962C8B-B14F-4D97-AF65-F5344CB8AC3E}">
        <p14:creationId xmlns:p14="http://schemas.microsoft.com/office/powerpoint/2010/main" val="114566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2FE16-0B41-3ECF-D35C-80A84E69F30F}"/>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532FABF7-602F-9058-5B7F-27CAABA3197F}"/>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5</a:t>
            </a:fld>
            <a:endParaRPr lang="en-US" altLang="en-US"/>
          </a:p>
        </p:txBody>
      </p:sp>
      <p:sp>
        <p:nvSpPr>
          <p:cNvPr id="8" name="Title 7">
            <a:extLst>
              <a:ext uri="{FF2B5EF4-FFF2-40B4-BE49-F238E27FC236}">
                <a16:creationId xmlns:a16="http://schemas.microsoft.com/office/drawing/2014/main" id="{2CAB8267-F404-8050-B640-BC65FFE7F14A}"/>
              </a:ext>
            </a:extLst>
          </p:cNvPr>
          <p:cNvSpPr>
            <a:spLocks noGrp="1"/>
          </p:cNvSpPr>
          <p:nvPr>
            <p:ph type="title"/>
          </p:nvPr>
        </p:nvSpPr>
        <p:spPr>
          <a:xfrm>
            <a:off x="613647" y="182928"/>
            <a:ext cx="6278989" cy="577792"/>
          </a:xfrm>
        </p:spPr>
        <p:txBody>
          <a:bodyPr/>
          <a:lstStyle/>
          <a:p>
            <a:r>
              <a:rPr lang="en-US" dirty="0"/>
              <a:t>Course Objectives</a:t>
            </a:r>
          </a:p>
        </p:txBody>
      </p:sp>
      <p:sp>
        <p:nvSpPr>
          <p:cNvPr id="3" name="Text Placeholder 1">
            <a:extLst>
              <a:ext uri="{FF2B5EF4-FFF2-40B4-BE49-F238E27FC236}">
                <a16:creationId xmlns:a16="http://schemas.microsoft.com/office/drawing/2014/main" id="{59CA73C8-9851-F674-0708-2A2A0F6B8AC3}"/>
              </a:ext>
            </a:extLst>
          </p:cNvPr>
          <p:cNvSpPr txBox="1">
            <a:spLocks/>
          </p:cNvSpPr>
          <p:nvPr/>
        </p:nvSpPr>
        <p:spPr>
          <a:xfrm>
            <a:off x="876111" y="1683965"/>
            <a:ext cx="7511618" cy="1723549"/>
          </a:xfrm>
          <a:prstGeom prst="rect">
            <a:avLst/>
          </a:prstGeom>
        </p:spPr>
        <p:txBody>
          <a:bodyPr wrap="square" lIns="0" tIns="0" rIns="0" bIns="0">
            <a:spAutoFit/>
          </a:bodyPr>
          <a:lstStyle>
            <a:lvl1pPr marL="228600" indent="-228600" algn="l" defTabSz="914400" rtl="0" eaLnBrk="1" latinLnBrk="0" hangingPunct="1">
              <a:lnSpc>
                <a:spcPct val="100000"/>
              </a:lnSpc>
              <a:spcBef>
                <a:spcPts val="1000"/>
              </a:spcBef>
              <a:buClr>
                <a:schemeClr val="bg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bg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600"/>
              </a:spcAft>
              <a:buClr>
                <a:srgbClr val="51657F"/>
              </a:buClr>
              <a:buSzTx/>
              <a:buFont typeface="Arial" panose="020B0604020202020204" pitchFamily="34" charset="0"/>
              <a:buNone/>
              <a:tabLst/>
              <a:defRPr/>
            </a:pPr>
            <a:r>
              <a:rPr kumimoji="0" lang="en-US" sz="1800" b="1" i="0" u="none" strike="noStrike" kern="1200" cap="none" spc="0" normalizeH="0" baseline="0" noProof="0" dirty="0">
                <a:ln>
                  <a:noFill/>
                </a:ln>
                <a:solidFill>
                  <a:srgbClr val="474749"/>
                </a:solidFill>
                <a:effectLst/>
                <a:uLnTx/>
                <a:uFillTx/>
                <a:latin typeface="Arial" panose="020B0604020202020204"/>
                <a:ea typeface="+mn-ea"/>
                <a:cs typeface="+mn-cs"/>
              </a:rPr>
              <a:t>After completing this course, you should be able to:</a:t>
            </a:r>
          </a:p>
          <a:p>
            <a:pPr marL="457200" marR="0" lvl="0" indent="-228600" algn="l" defTabSz="914400" rtl="0" eaLnBrk="1" fontAlgn="auto" latinLnBrk="0" hangingPunct="1">
              <a:lnSpc>
                <a:spcPct val="100000"/>
              </a:lnSpc>
              <a:spcBef>
                <a:spcPts val="1000"/>
              </a:spcBef>
              <a:spcAft>
                <a:spcPts val="0"/>
              </a:spcAft>
              <a:buClr>
                <a:srgbClr val="51657F"/>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Explain the purpose of the PAS operations </a:t>
            </a:r>
          </a:p>
          <a:p>
            <a:pPr marL="457200" marR="0" lvl="0" indent="-228600" algn="l" defTabSz="914400" rtl="0" eaLnBrk="1" fontAlgn="auto" latinLnBrk="0" hangingPunct="1">
              <a:lnSpc>
                <a:spcPct val="100000"/>
              </a:lnSpc>
              <a:spcBef>
                <a:spcPts val="1000"/>
              </a:spcBef>
              <a:spcAft>
                <a:spcPts val="0"/>
              </a:spcAft>
              <a:buClr>
                <a:srgbClr val="51657F"/>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Understand the layout of the PAS Claim request, the PAS Claim</a:t>
            </a:r>
            <a:r>
              <a:rPr kumimoji="0" lang="en-US" sz="1600" b="0" i="0" u="none" strike="noStrike" kern="1200" cap="none" spc="0" normalizeH="0" noProof="0" dirty="0">
                <a:ln>
                  <a:noFill/>
                </a:ln>
                <a:solidFill>
                  <a:srgbClr val="474749"/>
                </a:solidFill>
                <a:effectLst/>
                <a:uLnTx/>
                <a:uFillTx/>
                <a:latin typeface="Arial" panose="020B0604020202020204"/>
                <a:ea typeface="+mn-ea"/>
                <a:cs typeface="+mn-cs"/>
              </a:rPr>
              <a:t> Update request, the PAS Claim Response</a:t>
            </a:r>
          </a:p>
          <a:p>
            <a:pPr marL="457200" marR="0" lvl="0" indent="-228600" algn="l" defTabSz="914400" rtl="0" eaLnBrk="1" fontAlgn="auto" latinLnBrk="0" hangingPunct="1">
              <a:lnSpc>
                <a:spcPct val="100000"/>
              </a:lnSpc>
              <a:spcBef>
                <a:spcPts val="1000"/>
              </a:spcBef>
              <a:spcAft>
                <a:spcPts val="0"/>
              </a:spcAft>
              <a:buClr>
                <a:srgbClr val="51657F"/>
              </a:buClr>
              <a:buSzTx/>
              <a:buFont typeface="Arial" panose="020B0604020202020204" pitchFamily="34" charset="0"/>
              <a:buChar char="•"/>
              <a:tabLst/>
              <a:defRPr/>
            </a:pPr>
            <a:r>
              <a:rPr lang="en-US" sz="1600" noProof="0" dirty="0">
                <a:solidFill>
                  <a:srgbClr val="474749"/>
                </a:solidFill>
                <a:latin typeface="Arial" panose="020B0604020202020204"/>
              </a:rPr>
              <a:t>Understand how Subscriptions are used with ‘pended’ PAS responses</a:t>
            </a:r>
            <a:r>
              <a:rPr kumimoji="0" lang="en-US" sz="1600" b="0" i="0" u="none" strike="noStrike" kern="1200" cap="none" spc="0" normalizeH="0" baseline="0" noProof="0" dirty="0">
                <a:ln>
                  <a:noFill/>
                </a:ln>
                <a:solidFill>
                  <a:srgbClr val="474749"/>
                </a:solidFill>
                <a:effectLst/>
                <a:uLnTx/>
                <a:uFillTx/>
                <a:latin typeface="Arial" panose="020B0604020202020204"/>
                <a:ea typeface="+mn-ea"/>
                <a:cs typeface="+mn-cs"/>
              </a:rPr>
              <a:t> </a:t>
            </a:r>
          </a:p>
        </p:txBody>
      </p:sp>
      <p:pic>
        <p:nvPicPr>
          <p:cNvPr id="5126" name="Picture 6" descr="Acting Magazine What is an Objective? - Acting Magazine">
            <a:extLst>
              <a:ext uri="{FF2B5EF4-FFF2-40B4-BE49-F238E27FC236}">
                <a16:creationId xmlns:a16="http://schemas.microsoft.com/office/drawing/2014/main" id="{3357B4C1-1990-950A-5F7D-2A48B32AE229}"/>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5120" y="182928"/>
            <a:ext cx="1969077" cy="1312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99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anim calcmode="lin" valueType="num">
                                      <p:cBhvr>
                                        <p:cTn id="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anim calcmode="lin" valueType="num">
                                      <p:cBhvr>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anim calcmode="lin" valueType="num">
                                      <p:cBhvr>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88669-C33F-571A-B560-DD4EC06BC8BB}"/>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F9E8E0EF-C42B-9DD1-64E7-D6B72B09FC9F}"/>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6</a:t>
            </a:fld>
            <a:endParaRPr lang="en-US" altLang="en-US"/>
          </a:p>
        </p:txBody>
      </p:sp>
      <p:sp>
        <p:nvSpPr>
          <p:cNvPr id="8" name="Title 7">
            <a:extLst>
              <a:ext uri="{FF2B5EF4-FFF2-40B4-BE49-F238E27FC236}">
                <a16:creationId xmlns:a16="http://schemas.microsoft.com/office/drawing/2014/main" id="{0A157CEF-D129-ADCE-3AD6-6E0276E5F337}"/>
              </a:ext>
            </a:extLst>
          </p:cNvPr>
          <p:cNvSpPr>
            <a:spLocks noGrp="1"/>
          </p:cNvSpPr>
          <p:nvPr>
            <p:ph type="title"/>
          </p:nvPr>
        </p:nvSpPr>
        <p:spPr>
          <a:xfrm>
            <a:off x="613647" y="182928"/>
            <a:ext cx="6001898" cy="577792"/>
          </a:xfrm>
        </p:spPr>
        <p:txBody>
          <a:bodyPr/>
          <a:lstStyle/>
          <a:p>
            <a:r>
              <a:rPr lang="en-US" dirty="0"/>
              <a:t>Outline of Presentation</a:t>
            </a:r>
          </a:p>
        </p:txBody>
      </p:sp>
      <p:sp>
        <p:nvSpPr>
          <p:cNvPr id="2" name="Text Placeholder 1">
            <a:extLst>
              <a:ext uri="{FF2B5EF4-FFF2-40B4-BE49-F238E27FC236}">
                <a16:creationId xmlns:a16="http://schemas.microsoft.com/office/drawing/2014/main" id="{31ABB22A-FC61-57F8-35B1-964959DBAE37}"/>
              </a:ext>
            </a:extLst>
          </p:cNvPr>
          <p:cNvSpPr txBox="1">
            <a:spLocks/>
          </p:cNvSpPr>
          <p:nvPr/>
        </p:nvSpPr>
        <p:spPr>
          <a:xfrm>
            <a:off x="842310" y="1053586"/>
            <a:ext cx="7909578" cy="3609510"/>
          </a:xfrm>
          <a:prstGeom prst="rect">
            <a:avLst/>
          </a:prstGeom>
        </p:spPr>
        <p:txBody>
          <a:bodyPr/>
          <a:lstStyle>
            <a:lvl1pPr marL="228600" indent="-228600" algn="l" defTabSz="914400" rtl="0" eaLnBrk="1" latinLnBrk="0" hangingPunct="1">
              <a:lnSpc>
                <a:spcPct val="100000"/>
              </a:lnSpc>
              <a:spcBef>
                <a:spcPts val="1000"/>
              </a:spcBef>
              <a:buClr>
                <a:schemeClr val="bg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bg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600"/>
              </a:spcBef>
              <a:spcAft>
                <a:spcPts val="300"/>
              </a:spcAft>
              <a:buClr>
                <a:srgbClr val="51657F"/>
              </a:buClr>
              <a:buSzTx/>
              <a:buFont typeface="Wingdings" panose="05000000000000000000" pitchFamily="2" charset="2"/>
              <a:buChar char="§"/>
              <a:tabLst/>
              <a:defRPr/>
            </a:pPr>
            <a:r>
              <a:rPr kumimoji="0" lang="en-US" sz="1400" b="1" i="0" u="none" strike="noStrike" kern="1200" cap="none" spc="0" normalizeH="0" baseline="0" noProof="0" dirty="0">
                <a:ln>
                  <a:noFill/>
                </a:ln>
                <a:solidFill>
                  <a:srgbClr val="474749"/>
                </a:solidFill>
                <a:effectLst/>
                <a:uLnTx/>
                <a:uFillTx/>
                <a:latin typeface="Arial" panose="020B0604020202020204"/>
                <a:ea typeface="+mn-ea"/>
                <a:cs typeface="+mn-cs"/>
              </a:rPr>
              <a:t>PAS Overview</a:t>
            </a:r>
          </a:p>
          <a:p>
            <a:pPr marL="457200" lvl="1" indent="0" fontAlgn="auto">
              <a:spcBef>
                <a:spcPts val="0"/>
              </a:spcBef>
              <a:spcAft>
                <a:spcPts val="0"/>
              </a:spcAft>
              <a:buClr>
                <a:srgbClr val="A91F24"/>
              </a:buClr>
              <a:buNone/>
              <a:defRPr/>
            </a:pPr>
            <a:r>
              <a:rPr kumimoji="0" lang="en-US" sz="1050" b="0" i="0" u="none" strike="noStrike" kern="1200" cap="none" spc="0" normalizeH="0" baseline="0" noProof="0" dirty="0">
                <a:ln>
                  <a:noFill/>
                </a:ln>
                <a:solidFill>
                  <a:srgbClr val="474749"/>
                </a:solidFill>
                <a:effectLst/>
                <a:uLnTx/>
                <a:uFillTx/>
                <a:latin typeface="Arial" panose="020B0604020202020204"/>
              </a:rPr>
              <a:t>What is PAS</a:t>
            </a:r>
            <a:r>
              <a:rPr lang="en-US" sz="1050" dirty="0">
                <a:solidFill>
                  <a:srgbClr val="474749"/>
                </a:solidFill>
              </a:rPr>
              <a:t>?  </a:t>
            </a:r>
            <a:r>
              <a:rPr lang="en-US" sz="1050" dirty="0">
                <a:solidFill>
                  <a:schemeClr val="bg1">
                    <a:lumMod val="50000"/>
                  </a:schemeClr>
                </a:solidFill>
              </a:rPr>
              <a:t>•</a:t>
            </a:r>
            <a:r>
              <a:rPr lang="en-US" sz="1050" dirty="0">
                <a:solidFill>
                  <a:srgbClr val="474749"/>
                </a:solidFill>
              </a:rPr>
              <a:t>  </a:t>
            </a:r>
            <a:r>
              <a:rPr kumimoji="0" lang="en-US" sz="1050" b="0" i="0" u="none" strike="noStrike" kern="1200" cap="none" spc="0" normalizeH="0" baseline="0" noProof="0" dirty="0">
                <a:ln>
                  <a:noFill/>
                </a:ln>
                <a:solidFill>
                  <a:srgbClr val="474749"/>
                </a:solidFill>
                <a:effectLst/>
                <a:uLnTx/>
                <a:uFillTx/>
                <a:latin typeface="Arial" panose="020B0604020202020204"/>
              </a:rPr>
              <a:t>Primary objectives </a:t>
            </a:r>
            <a:r>
              <a:rPr lang="en-US" sz="1050" dirty="0">
                <a:solidFill>
                  <a:srgbClr val="474749"/>
                </a:solidFill>
              </a:rPr>
              <a:t> </a:t>
            </a:r>
            <a:r>
              <a:rPr lang="en-US" sz="1050" dirty="0">
                <a:solidFill>
                  <a:schemeClr val="bg1">
                    <a:lumMod val="50000"/>
                  </a:schemeClr>
                </a:solidFill>
              </a:rPr>
              <a:t>•</a:t>
            </a:r>
            <a:r>
              <a:rPr kumimoji="0" lang="en-US" sz="1050" b="0" i="0" u="none" strike="noStrike" kern="1200" cap="none" spc="0" normalizeH="0" baseline="0" noProof="0" dirty="0">
                <a:ln>
                  <a:noFill/>
                </a:ln>
                <a:solidFill>
                  <a:srgbClr val="474749"/>
                </a:solidFill>
                <a:effectLst/>
                <a:uLnTx/>
                <a:uFillTx/>
                <a:latin typeface="Arial" panose="020B0604020202020204"/>
              </a:rPr>
              <a:t>  </a:t>
            </a:r>
            <a:r>
              <a:rPr lang="en-US" sz="1050" dirty="0">
                <a:solidFill>
                  <a:srgbClr val="474749"/>
                </a:solidFill>
              </a:rPr>
              <a:t>Expected systems  </a:t>
            </a:r>
            <a:r>
              <a:rPr lang="en-US" sz="1050" dirty="0">
                <a:solidFill>
                  <a:schemeClr val="bg1">
                    <a:lumMod val="50000"/>
                  </a:schemeClr>
                </a:solidFill>
              </a:rPr>
              <a:t>•</a:t>
            </a:r>
            <a:r>
              <a:rPr lang="en-US" sz="1050" dirty="0">
                <a:solidFill>
                  <a:srgbClr val="474749"/>
                </a:solidFill>
              </a:rPr>
              <a:t>  </a:t>
            </a:r>
            <a:r>
              <a:rPr kumimoji="0" lang="en-US" sz="1050" b="0" i="0" u="none" strike="noStrike" kern="1200" cap="none" spc="0" normalizeH="0" baseline="0" noProof="0" dirty="0">
                <a:ln>
                  <a:noFill/>
                </a:ln>
                <a:solidFill>
                  <a:srgbClr val="474749"/>
                </a:solidFill>
                <a:effectLst/>
                <a:uLnTx/>
                <a:uFillTx/>
                <a:latin typeface="Arial" panose="020B0604020202020204"/>
              </a:rPr>
              <a:t>Process flow</a:t>
            </a:r>
          </a:p>
          <a:p>
            <a:pPr marR="0" lvl="0" algn="l" defTabSz="914400" rtl="0" eaLnBrk="1" fontAlgn="auto" latinLnBrk="0" hangingPunct="1">
              <a:lnSpc>
                <a:spcPct val="100000"/>
              </a:lnSpc>
              <a:spcBef>
                <a:spcPts val="1400"/>
              </a:spcBef>
              <a:spcAft>
                <a:spcPts val="300"/>
              </a:spcAft>
              <a:buClr>
                <a:srgbClr val="51657F"/>
              </a:buClr>
              <a:buSzTx/>
              <a:buFont typeface="Wingdings" panose="05000000000000000000" pitchFamily="2" charset="2"/>
              <a:buChar char="§"/>
              <a:tabLst/>
              <a:defRPr/>
            </a:pPr>
            <a:r>
              <a:rPr kumimoji="0" lang="en-US" sz="1400" b="1" i="0" u="none" strike="noStrike" kern="1200" cap="none" spc="0" normalizeH="0" baseline="0" noProof="0" dirty="0">
                <a:ln>
                  <a:noFill/>
                </a:ln>
                <a:solidFill>
                  <a:srgbClr val="474749"/>
                </a:solidFill>
                <a:effectLst/>
                <a:uLnTx/>
                <a:uFillTx/>
                <a:latin typeface="Arial" panose="020B0604020202020204"/>
                <a:ea typeface="+mn-ea"/>
                <a:cs typeface="+mn-cs"/>
              </a:rPr>
              <a:t>Submitting a Prior Authorization Request</a:t>
            </a:r>
          </a:p>
          <a:p>
            <a:pPr marL="457200" lvl="1" indent="0" fontAlgn="auto">
              <a:spcBef>
                <a:spcPts val="0"/>
              </a:spcBef>
              <a:spcAft>
                <a:spcPts val="0"/>
              </a:spcAft>
              <a:buClr>
                <a:srgbClr val="A91F24"/>
              </a:buClr>
              <a:buNone/>
              <a:defRPr/>
            </a:pPr>
            <a:r>
              <a:rPr lang="en-US" sz="1050" dirty="0">
                <a:solidFill>
                  <a:srgbClr val="474749"/>
                </a:solidFill>
                <a:latin typeface="Arial" panose="020B0604020202020204"/>
              </a:rPr>
              <a:t>PAS Claim Bundle </a:t>
            </a:r>
            <a:r>
              <a:rPr lang="en-US" sz="1050" dirty="0">
                <a:solidFill>
                  <a:srgbClr val="474749"/>
                </a:solidFill>
              </a:rPr>
              <a:t> </a:t>
            </a:r>
            <a:r>
              <a:rPr lang="en-US" sz="1050" dirty="0">
                <a:solidFill>
                  <a:schemeClr val="bg1">
                    <a:lumMod val="50000"/>
                  </a:schemeClr>
                </a:solidFill>
              </a:rPr>
              <a:t>•</a:t>
            </a:r>
            <a:r>
              <a:rPr lang="en-US" sz="1050" dirty="0">
                <a:solidFill>
                  <a:srgbClr val="474749"/>
                </a:solidFill>
              </a:rPr>
              <a:t> $submit operation </a:t>
            </a:r>
            <a:r>
              <a:rPr lang="en-US" sz="1050" dirty="0">
                <a:solidFill>
                  <a:schemeClr val="bg1">
                    <a:lumMod val="50000"/>
                  </a:schemeClr>
                </a:solidFill>
              </a:rPr>
              <a:t>•</a:t>
            </a:r>
            <a:r>
              <a:rPr lang="en-US" sz="1050" dirty="0">
                <a:solidFill>
                  <a:srgbClr val="474749"/>
                </a:solidFill>
              </a:rPr>
              <a:t> PAS Claim Response Bundle</a:t>
            </a:r>
            <a:endParaRPr kumimoji="0" lang="en-US" sz="1050" b="0" i="0" u="none" strike="noStrike" kern="1200" cap="none" spc="0" normalizeH="0" baseline="0" noProof="0" dirty="0">
              <a:ln>
                <a:noFill/>
              </a:ln>
              <a:solidFill>
                <a:srgbClr val="474749"/>
              </a:solidFill>
              <a:effectLst/>
              <a:uLnTx/>
              <a:uFillTx/>
              <a:latin typeface="Arial" panose="020B0604020202020204"/>
            </a:endParaRPr>
          </a:p>
          <a:p>
            <a:pPr marR="0" lvl="0" algn="l" defTabSz="914400" rtl="0" eaLnBrk="1" fontAlgn="auto" latinLnBrk="0" hangingPunct="1">
              <a:lnSpc>
                <a:spcPct val="100000"/>
              </a:lnSpc>
              <a:spcBef>
                <a:spcPts val="1400"/>
              </a:spcBef>
              <a:spcAft>
                <a:spcPts val="300"/>
              </a:spcAft>
              <a:buClr>
                <a:srgbClr val="51657F"/>
              </a:buClr>
              <a:buSzTx/>
              <a:buFont typeface="Wingdings" panose="05000000000000000000" pitchFamily="2" charset="2"/>
              <a:buChar char="§"/>
              <a:tabLst/>
              <a:defRPr/>
            </a:pPr>
            <a:r>
              <a:rPr kumimoji="0" lang="en-US" sz="1400" b="1" i="0" u="none" strike="noStrike" kern="1200" cap="none" spc="0" normalizeH="0" baseline="0" noProof="0" dirty="0">
                <a:ln>
                  <a:noFill/>
                </a:ln>
                <a:solidFill>
                  <a:srgbClr val="474749"/>
                </a:solidFill>
                <a:effectLst/>
                <a:uLnTx/>
                <a:uFillTx/>
                <a:latin typeface="Arial" panose="020B0604020202020204"/>
              </a:rPr>
              <a:t>Subscriptions</a:t>
            </a:r>
            <a:r>
              <a:rPr kumimoji="0" lang="en-US" sz="1400" b="1" i="0" u="none" strike="noStrike" kern="1200" cap="none" spc="0" normalizeH="0" noProof="0" dirty="0">
                <a:ln>
                  <a:noFill/>
                </a:ln>
                <a:solidFill>
                  <a:srgbClr val="474749"/>
                </a:solidFill>
                <a:effectLst/>
                <a:uLnTx/>
                <a:uFillTx/>
                <a:latin typeface="Arial" panose="020B0604020202020204"/>
              </a:rPr>
              <a:t> for Pended Responses</a:t>
            </a:r>
            <a:endParaRPr kumimoji="0" lang="en-US" sz="1400" b="1" i="0" u="none" strike="noStrike" kern="1200" cap="none" spc="0" normalizeH="0" baseline="0" noProof="0" dirty="0">
              <a:ln>
                <a:noFill/>
              </a:ln>
              <a:solidFill>
                <a:srgbClr val="474749"/>
              </a:solidFill>
              <a:effectLst/>
              <a:uLnTx/>
              <a:uFillTx/>
              <a:latin typeface="Arial" panose="020B0604020202020204"/>
            </a:endParaRPr>
          </a:p>
          <a:p>
            <a:pPr lvl="0" fontAlgn="auto">
              <a:spcBef>
                <a:spcPts val="1400"/>
              </a:spcBef>
              <a:spcAft>
                <a:spcPts val="300"/>
              </a:spcAft>
              <a:buClr>
                <a:srgbClr val="51657F"/>
              </a:buClr>
              <a:buFont typeface="Wingdings" panose="05000000000000000000" pitchFamily="2" charset="2"/>
              <a:buChar char="§"/>
              <a:defRPr/>
            </a:pPr>
            <a:r>
              <a:rPr kumimoji="0" lang="en-US" sz="1400" b="1" i="0" u="none" strike="noStrike" kern="1200" cap="none" spc="0" normalizeH="0" baseline="0" noProof="0" dirty="0">
                <a:ln>
                  <a:noFill/>
                </a:ln>
                <a:solidFill>
                  <a:srgbClr val="474749"/>
                </a:solidFill>
                <a:effectLst/>
                <a:uLnTx/>
                <a:uFillTx/>
                <a:latin typeface="Arial" panose="020B0604020202020204"/>
              </a:rPr>
              <a:t>Request for Additional Information</a:t>
            </a:r>
          </a:p>
          <a:p>
            <a:pPr marL="457200" lvl="1" indent="0" fontAlgn="auto">
              <a:spcBef>
                <a:spcPts val="0"/>
              </a:spcBef>
              <a:spcAft>
                <a:spcPts val="0"/>
              </a:spcAft>
              <a:buClr>
                <a:srgbClr val="A91F24"/>
              </a:buClr>
              <a:buNone/>
              <a:defRPr/>
            </a:pPr>
            <a:r>
              <a:rPr lang="en-US" sz="1050" dirty="0">
                <a:solidFill>
                  <a:srgbClr val="474749"/>
                </a:solidFill>
              </a:rPr>
              <a:t>Interaction with </a:t>
            </a:r>
            <a:r>
              <a:rPr lang="en-US" sz="1050" dirty="0" err="1">
                <a:solidFill>
                  <a:srgbClr val="474749"/>
                </a:solidFill>
              </a:rPr>
              <a:t>CDex</a:t>
            </a:r>
            <a:r>
              <a:rPr lang="en-US" sz="1050" dirty="0">
                <a:solidFill>
                  <a:srgbClr val="474749"/>
                </a:solidFill>
              </a:rPr>
              <a:t> and DTR</a:t>
            </a:r>
            <a:endParaRPr lang="en-US" sz="1400" b="1" dirty="0">
              <a:solidFill>
                <a:srgbClr val="474749"/>
              </a:solidFill>
              <a:latin typeface="Arial" panose="020B0604020202020204"/>
            </a:endParaRPr>
          </a:p>
          <a:p>
            <a:pPr lvl="0" fontAlgn="auto">
              <a:spcBef>
                <a:spcPts val="1400"/>
              </a:spcBef>
              <a:spcAft>
                <a:spcPts val="300"/>
              </a:spcAft>
              <a:buClr>
                <a:srgbClr val="51657F"/>
              </a:buClr>
              <a:buFont typeface="Wingdings" panose="05000000000000000000" pitchFamily="2" charset="2"/>
              <a:buChar char="§"/>
              <a:defRPr/>
            </a:pPr>
            <a:r>
              <a:rPr lang="en-US" sz="1400" b="1" dirty="0">
                <a:solidFill>
                  <a:srgbClr val="474749"/>
                </a:solidFill>
              </a:rPr>
              <a:t>PAS Inquiries</a:t>
            </a:r>
          </a:p>
          <a:p>
            <a:pPr lvl="0" fontAlgn="auto">
              <a:spcBef>
                <a:spcPts val="1400"/>
              </a:spcBef>
              <a:spcAft>
                <a:spcPts val="300"/>
              </a:spcAft>
              <a:buClr>
                <a:srgbClr val="51657F"/>
              </a:buClr>
              <a:buFont typeface="Wingdings" panose="05000000000000000000" pitchFamily="2" charset="2"/>
              <a:buChar char="§"/>
              <a:defRPr/>
            </a:pPr>
            <a:r>
              <a:rPr lang="en-US" sz="1400" b="1" dirty="0">
                <a:solidFill>
                  <a:srgbClr val="474749"/>
                </a:solidFill>
              </a:rPr>
              <a:t>PAS Updates</a:t>
            </a:r>
          </a:p>
          <a:p>
            <a:pPr lvl="0" fontAlgn="auto">
              <a:spcBef>
                <a:spcPts val="1400"/>
              </a:spcBef>
              <a:spcAft>
                <a:spcPts val="300"/>
              </a:spcAft>
              <a:buClr>
                <a:srgbClr val="51657F"/>
              </a:buClr>
              <a:buFont typeface="Wingdings" panose="05000000000000000000" pitchFamily="2" charset="2"/>
              <a:buChar char="§"/>
              <a:defRPr/>
            </a:pPr>
            <a:r>
              <a:rPr lang="en-US" sz="1400" b="1" dirty="0">
                <a:solidFill>
                  <a:srgbClr val="474749"/>
                </a:solidFill>
              </a:rPr>
              <a:t>Additional Considerations</a:t>
            </a:r>
          </a:p>
          <a:p>
            <a:pPr marL="457200" lvl="1" indent="0" fontAlgn="auto">
              <a:spcBef>
                <a:spcPts val="0"/>
              </a:spcBef>
              <a:spcAft>
                <a:spcPts val="0"/>
              </a:spcAft>
              <a:buClr>
                <a:srgbClr val="A91F24"/>
              </a:buClr>
              <a:buNone/>
              <a:defRPr/>
            </a:pPr>
            <a:r>
              <a:rPr lang="en-US" sz="1050" dirty="0"/>
              <a:t>Expectations for Conformance  </a:t>
            </a:r>
            <a:r>
              <a:rPr lang="en-US" sz="1050" dirty="0">
                <a:solidFill>
                  <a:schemeClr val="bg1">
                    <a:lumMod val="50000"/>
                  </a:schemeClr>
                </a:solidFill>
              </a:rPr>
              <a:t>•</a:t>
            </a:r>
            <a:r>
              <a:rPr lang="en-US" sz="1050" dirty="0"/>
              <a:t>  </a:t>
            </a:r>
            <a:r>
              <a:rPr lang="en-US" sz="1050" dirty="0">
                <a:solidFill>
                  <a:srgbClr val="474749"/>
                </a:solidFill>
              </a:rPr>
              <a:t>Capturing metrics  </a:t>
            </a:r>
            <a:r>
              <a:rPr lang="en-US" sz="1050" dirty="0">
                <a:solidFill>
                  <a:schemeClr val="bg1">
                    <a:lumMod val="50000"/>
                  </a:schemeClr>
                </a:solidFill>
              </a:rPr>
              <a:t>•</a:t>
            </a:r>
            <a:r>
              <a:rPr lang="en-US" sz="1050" dirty="0">
                <a:solidFill>
                  <a:srgbClr val="474749"/>
                </a:solidFill>
              </a:rPr>
              <a:t>  Security expectations  </a:t>
            </a:r>
            <a:r>
              <a:rPr lang="en-US" sz="1050" dirty="0">
                <a:solidFill>
                  <a:schemeClr val="bg1">
                    <a:lumMod val="50000"/>
                  </a:schemeClr>
                </a:solidFill>
              </a:rPr>
              <a:t>•</a:t>
            </a:r>
            <a:r>
              <a:rPr lang="en-US" sz="1050" dirty="0">
                <a:solidFill>
                  <a:srgbClr val="474749"/>
                </a:solidFill>
              </a:rPr>
              <a:t>  PAS and </a:t>
            </a:r>
            <a:r>
              <a:rPr lang="en-US" sz="1050" dirty="0" err="1">
                <a:solidFill>
                  <a:srgbClr val="474749"/>
                </a:solidFill>
              </a:rPr>
              <a:t>ePA</a:t>
            </a:r>
            <a:r>
              <a:rPr lang="en-US" sz="1050" dirty="0">
                <a:solidFill>
                  <a:srgbClr val="474749"/>
                </a:solidFill>
              </a:rPr>
              <a:t> Coordination</a:t>
            </a:r>
          </a:p>
          <a:p>
            <a:pPr marL="0" indent="0" fontAlgn="auto">
              <a:spcBef>
                <a:spcPts val="0"/>
              </a:spcBef>
              <a:spcAft>
                <a:spcPts val="0"/>
              </a:spcAft>
              <a:buClr>
                <a:srgbClr val="A91F24"/>
              </a:buClr>
              <a:buNone/>
              <a:defRPr/>
            </a:pPr>
            <a:endParaRPr lang="en-US" sz="1800" b="1" dirty="0">
              <a:solidFill>
                <a:srgbClr val="474749"/>
              </a:solidFill>
              <a:latin typeface="Arial" panose="020B0604020202020204"/>
            </a:endParaRPr>
          </a:p>
        </p:txBody>
      </p:sp>
      <p:grpSp>
        <p:nvGrpSpPr>
          <p:cNvPr id="23" name="Group 22">
            <a:extLst>
              <a:ext uri="{FF2B5EF4-FFF2-40B4-BE49-F238E27FC236}">
                <a16:creationId xmlns:a16="http://schemas.microsoft.com/office/drawing/2014/main" id="{60AC2D8D-17AD-7E77-3433-5A02CB29A01A}"/>
              </a:ext>
            </a:extLst>
          </p:cNvPr>
          <p:cNvGrpSpPr/>
          <p:nvPr/>
        </p:nvGrpSpPr>
        <p:grpSpPr>
          <a:xfrm>
            <a:off x="6907431" y="69634"/>
            <a:ext cx="1938916" cy="1938916"/>
            <a:chOff x="6741317" y="163153"/>
            <a:chExt cx="1938916" cy="1938916"/>
          </a:xfrm>
        </p:grpSpPr>
        <p:pic>
          <p:nvPicPr>
            <p:cNvPr id="2052" name="Picture 4" descr="Presentation Transparent Transparent PNG Image">
              <a:extLst>
                <a:ext uri="{FF2B5EF4-FFF2-40B4-BE49-F238E27FC236}">
                  <a16:creationId xmlns:a16="http://schemas.microsoft.com/office/drawing/2014/main" id="{5BEC2B21-056A-80E4-894F-477B1501848C}"/>
                </a:ext>
              </a:extLst>
            </p:cNvPr>
            <p:cNvPicPr>
              <a:picLocks noChangeAspect="1" noChangeArrowheads="1"/>
            </p:cNvPicPr>
            <p:nvPr/>
          </p:nvPicPr>
          <p:blipFill>
            <a:blip r:embed="rId2">
              <a:duotone>
                <a:schemeClr val="accent2">
                  <a:shade val="45000"/>
                  <a:satMod val="135000"/>
                </a:schemeClr>
                <a:prstClr val="white"/>
              </a:duotone>
              <a:alphaModFix amt="70000"/>
              <a:extLst>
                <a:ext uri="{28A0092B-C50C-407E-A947-70E740481C1C}">
                  <a14:useLocalDpi xmlns:a14="http://schemas.microsoft.com/office/drawing/2010/main" val="0"/>
                </a:ext>
              </a:extLst>
            </a:blip>
            <a:srcRect/>
            <a:stretch>
              <a:fillRect/>
            </a:stretch>
          </p:blipFill>
          <p:spPr bwMode="auto">
            <a:xfrm>
              <a:off x="6741317" y="163153"/>
              <a:ext cx="1938916" cy="19389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0BADF359-5FB2-FD66-6A17-756123CF1C24}"/>
                </a:ext>
              </a:extLst>
            </p:cNvPr>
            <p:cNvCxnSpPr>
              <a:cxnSpLocks/>
            </p:cNvCxnSpPr>
            <p:nvPr/>
          </p:nvCxnSpPr>
          <p:spPr>
            <a:xfrm>
              <a:off x="7613073" y="1039092"/>
              <a:ext cx="630382" cy="0"/>
            </a:xfrm>
            <a:prstGeom prst="line">
              <a:avLst/>
            </a:prstGeom>
            <a:ln>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F5A0073-8BD5-8982-A2D8-C2CCDEB5E9FD}"/>
                </a:ext>
              </a:extLst>
            </p:cNvPr>
            <p:cNvCxnSpPr>
              <a:cxnSpLocks/>
            </p:cNvCxnSpPr>
            <p:nvPr/>
          </p:nvCxnSpPr>
          <p:spPr>
            <a:xfrm>
              <a:off x="7613073" y="1132611"/>
              <a:ext cx="630382" cy="0"/>
            </a:xfrm>
            <a:prstGeom prst="line">
              <a:avLst/>
            </a:prstGeom>
            <a:ln>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B430C11-59F8-F056-5251-D5B4150547A6}"/>
                </a:ext>
              </a:extLst>
            </p:cNvPr>
            <p:cNvCxnSpPr>
              <a:cxnSpLocks/>
            </p:cNvCxnSpPr>
            <p:nvPr/>
          </p:nvCxnSpPr>
          <p:spPr>
            <a:xfrm>
              <a:off x="7613073" y="1226130"/>
              <a:ext cx="630382" cy="0"/>
            </a:xfrm>
            <a:prstGeom prst="line">
              <a:avLst/>
            </a:prstGeom>
            <a:ln>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E9DD1A7-853C-6A71-2E1F-1E33B763F013}"/>
                </a:ext>
              </a:extLst>
            </p:cNvPr>
            <p:cNvCxnSpPr>
              <a:cxnSpLocks/>
            </p:cNvCxnSpPr>
            <p:nvPr/>
          </p:nvCxnSpPr>
          <p:spPr>
            <a:xfrm>
              <a:off x="7931727" y="945573"/>
              <a:ext cx="311728" cy="0"/>
            </a:xfrm>
            <a:prstGeom prst="line">
              <a:avLst/>
            </a:prstGeom>
            <a:ln>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8EA3657-DCEC-6200-86CB-309E28BA411A}"/>
                </a:ext>
              </a:extLst>
            </p:cNvPr>
            <p:cNvCxnSpPr>
              <a:cxnSpLocks/>
            </p:cNvCxnSpPr>
            <p:nvPr/>
          </p:nvCxnSpPr>
          <p:spPr>
            <a:xfrm>
              <a:off x="7931727" y="852054"/>
              <a:ext cx="311728" cy="0"/>
            </a:xfrm>
            <a:prstGeom prst="line">
              <a:avLst/>
            </a:prstGeom>
            <a:ln>
              <a:solidFill>
                <a:schemeClr val="accent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D6E49BF-90AE-53C4-12E0-C0EB6EC2CBA2}"/>
                </a:ext>
              </a:extLst>
            </p:cNvPr>
            <p:cNvCxnSpPr>
              <a:cxnSpLocks/>
            </p:cNvCxnSpPr>
            <p:nvPr/>
          </p:nvCxnSpPr>
          <p:spPr>
            <a:xfrm flipV="1">
              <a:off x="7845136" y="739298"/>
              <a:ext cx="280555" cy="98263"/>
            </a:xfrm>
            <a:prstGeom prst="line">
              <a:avLst/>
            </a:prstGeom>
            <a:ln>
              <a:solidFill>
                <a:srgbClr val="D2A6A5"/>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E58C407-8295-F7CB-C7AA-CCEF23E79F61}"/>
                </a:ext>
              </a:extLst>
            </p:cNvPr>
            <p:cNvCxnSpPr>
              <a:cxnSpLocks/>
            </p:cNvCxnSpPr>
            <p:nvPr/>
          </p:nvCxnSpPr>
          <p:spPr>
            <a:xfrm flipV="1">
              <a:off x="7854446" y="739298"/>
              <a:ext cx="271245" cy="112756"/>
            </a:xfrm>
            <a:prstGeom prst="line">
              <a:avLst/>
            </a:prstGeom>
            <a:ln>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9415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7" end="7"/>
                                            </p:txEl>
                                          </p:spTgt>
                                        </p:tgtEl>
                                        <p:attrNameLst>
                                          <p:attrName>style.visibility</p:attrName>
                                        </p:attrNameLst>
                                      </p:cBhvr>
                                      <p:to>
                                        <p:strVal val="visible"/>
                                      </p:to>
                                    </p:set>
                                    <p:animEffect transition="in" filter="fade">
                                      <p:cBhvr>
                                        <p:cTn id="40" dur="500"/>
                                        <p:tgtEl>
                                          <p:spTgt spid="2">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8" end="8"/>
                                            </p:txEl>
                                          </p:spTgt>
                                        </p:tgtEl>
                                        <p:attrNameLst>
                                          <p:attrName>style.visibility</p:attrName>
                                        </p:attrNameLst>
                                      </p:cBhvr>
                                      <p:to>
                                        <p:strVal val="visible"/>
                                      </p:to>
                                    </p:set>
                                    <p:animEffect transition="in" filter="fade">
                                      <p:cBhvr>
                                        <p:cTn id="45" dur="500"/>
                                        <p:tgtEl>
                                          <p:spTgt spid="2">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9" end="9"/>
                                            </p:txEl>
                                          </p:spTgt>
                                        </p:tgtEl>
                                        <p:attrNameLst>
                                          <p:attrName>style.visibility</p:attrName>
                                        </p:attrNameLst>
                                      </p:cBhvr>
                                      <p:to>
                                        <p:strVal val="visible"/>
                                      </p:to>
                                    </p:set>
                                    <p:animEffect transition="in" filter="fade">
                                      <p:cBhvr>
                                        <p:cTn id="50" dur="500"/>
                                        <p:tgtEl>
                                          <p:spTgt spid="2">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F423D-F8C1-8813-7B45-B9DD68F2D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96CC4-6910-F1ED-6D2B-3EE3E8C15ACB}"/>
              </a:ext>
            </a:extLst>
          </p:cNvPr>
          <p:cNvSpPr>
            <a:spLocks noGrp="1"/>
          </p:cNvSpPr>
          <p:nvPr>
            <p:ph type="title"/>
          </p:nvPr>
        </p:nvSpPr>
        <p:spPr>
          <a:xfrm>
            <a:off x="722312" y="1078173"/>
            <a:ext cx="8303923" cy="1637731"/>
          </a:xfrm>
        </p:spPr>
        <p:txBody>
          <a:bodyPr/>
          <a:lstStyle/>
          <a:p>
            <a:r>
              <a:rPr lang="en-US" sz="2400" dirty="0"/>
              <a:t>PAS Overview</a:t>
            </a:r>
          </a:p>
        </p:txBody>
      </p:sp>
      <p:sp>
        <p:nvSpPr>
          <p:cNvPr id="14339" name="Slide Number Placeholder 3">
            <a:extLst>
              <a:ext uri="{FF2B5EF4-FFF2-40B4-BE49-F238E27FC236}">
                <a16:creationId xmlns:a16="http://schemas.microsoft.com/office/drawing/2014/main" id="{8FD650B8-AE34-8F62-74CF-A3069985AE29}"/>
              </a:ext>
            </a:extLst>
          </p:cNvPr>
          <p:cNvSpPr>
            <a:spLocks noGrp="1"/>
          </p:cNvSpPr>
          <p:nvPr>
            <p:ph type="sldNum"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230949B8-3E91-4418-885E-05B520FEBC25}" type="slidenum">
              <a:rPr lang="en-US" altLang="en-US"/>
              <a:pPr/>
              <a:t>7</a:t>
            </a:fld>
            <a:endParaRPr lang="en-US" altLang="en-US"/>
          </a:p>
        </p:txBody>
      </p:sp>
      <p:sp>
        <p:nvSpPr>
          <p:cNvPr id="4" name="TextBox 3">
            <a:extLst>
              <a:ext uri="{FF2B5EF4-FFF2-40B4-BE49-F238E27FC236}">
                <a16:creationId xmlns:a16="http://schemas.microsoft.com/office/drawing/2014/main" id="{7A58B34A-15C5-DFC9-1B74-543B6F598630}"/>
              </a:ext>
            </a:extLst>
          </p:cNvPr>
          <p:cNvSpPr txBox="1"/>
          <p:nvPr/>
        </p:nvSpPr>
        <p:spPr>
          <a:xfrm>
            <a:off x="4731488" y="1125541"/>
            <a:ext cx="4199861" cy="1585049"/>
          </a:xfrm>
          <a:prstGeom prst="rect">
            <a:avLst/>
          </a:prstGeom>
          <a:noFill/>
        </p:spPr>
        <p:txBody>
          <a:bodyPr wrap="square">
            <a:spAutoFit/>
          </a:bodyPr>
          <a:lstStyle/>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lang="en-US" dirty="0">
                <a:solidFill>
                  <a:srgbClr val="474749"/>
                </a:solidFill>
                <a:latin typeface="Arial" panose="020B0604020202020204"/>
                <a:ea typeface="+mn-ea"/>
              </a:rPr>
              <a:t>What is PAS?</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Primary Objectives</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Expected Systems</a:t>
            </a:r>
          </a:p>
          <a:p>
            <a:pPr marL="274320" marR="0" lvl="1" indent="-285750" algn="l" defTabSz="914400" rtl="0" eaLnBrk="1" fontAlgn="auto" latinLnBrk="0" hangingPunct="1">
              <a:lnSpc>
                <a:spcPct val="100000"/>
              </a:lnSpc>
              <a:spcBef>
                <a:spcPts val="0"/>
              </a:spcBef>
              <a:spcAft>
                <a:spcPts val="1000"/>
              </a:spcAft>
              <a:buClr>
                <a:srgbClr val="A91F24"/>
              </a:buClr>
              <a:buSzTx/>
              <a:buFont typeface="Wingdings" panose="05000000000000000000" pitchFamily="2" charset="2"/>
              <a:buChar char="§"/>
              <a:tabLst/>
              <a:defRPr/>
            </a:pPr>
            <a:r>
              <a:rPr kumimoji="0" lang="en-US" sz="1800" b="0" i="0" u="none" strike="noStrike" kern="1200" cap="none" spc="0" normalizeH="0" baseline="0" noProof="0" dirty="0">
                <a:ln>
                  <a:noFill/>
                </a:ln>
                <a:solidFill>
                  <a:srgbClr val="474749"/>
                </a:solidFill>
                <a:effectLst/>
                <a:uLnTx/>
                <a:uFillTx/>
                <a:latin typeface="Arial" panose="020B0604020202020204"/>
                <a:ea typeface="+mn-ea"/>
                <a:cs typeface="+mn-cs"/>
              </a:rPr>
              <a:t>Process Flow Overview</a:t>
            </a:r>
          </a:p>
        </p:txBody>
      </p:sp>
      <p:sp>
        <p:nvSpPr>
          <p:cNvPr id="5" name="Rectangle 4">
            <a:extLst>
              <a:ext uri="{FF2B5EF4-FFF2-40B4-BE49-F238E27FC236}">
                <a16:creationId xmlns:a16="http://schemas.microsoft.com/office/drawing/2014/main" id="{E57C605B-1D34-7117-5168-F86A3DA5B63D}"/>
              </a:ext>
            </a:extLst>
          </p:cNvPr>
          <p:cNvSpPr>
            <a:spLocks noGrp="1" noRot="1" noMove="1" noResize="1" noEditPoints="1" noAdjustHandles="1" noChangeArrowheads="1" noChangeShapeType="1"/>
          </p:cNvSpPr>
          <p:nvPr/>
        </p:nvSpPr>
        <p:spPr>
          <a:xfrm>
            <a:off x="0" y="3063240"/>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09C54A-F063-B203-B402-1F80FA150BE2}"/>
              </a:ext>
            </a:extLst>
          </p:cNvPr>
          <p:cNvSpPr>
            <a:spLocks noGrp="1" noRot="1" noMove="1" noResize="1" noEditPoints="1" noAdjustHandles="1" noChangeArrowheads="1" noChangeShapeType="1"/>
          </p:cNvSpPr>
          <p:nvPr/>
        </p:nvSpPr>
        <p:spPr>
          <a:xfrm>
            <a:off x="0" y="563137"/>
            <a:ext cx="9144000" cy="169999"/>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336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8C446-7591-00AE-1A37-02C3CEE2ABCF}"/>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6C230917-1EF6-0705-3E9A-FF3C8C999D7C}"/>
              </a:ext>
            </a:extLst>
          </p:cNvPr>
          <p:cNvGrpSpPr/>
          <p:nvPr/>
        </p:nvGrpSpPr>
        <p:grpSpPr>
          <a:xfrm>
            <a:off x="7335981" y="313707"/>
            <a:ext cx="1363941" cy="1431463"/>
            <a:chOff x="7335981" y="313707"/>
            <a:chExt cx="1363941" cy="1431463"/>
          </a:xfrm>
        </p:grpSpPr>
        <p:pic>
          <p:nvPicPr>
            <p:cNvPr id="14" name="Picture 13">
              <a:extLst>
                <a:ext uri="{FF2B5EF4-FFF2-40B4-BE49-F238E27FC236}">
                  <a16:creationId xmlns:a16="http://schemas.microsoft.com/office/drawing/2014/main" id="{6B4BB56F-80BA-9815-2894-EEC8DCCD3F05}"/>
                </a:ext>
              </a:extLst>
            </p:cNvPr>
            <p:cNvPicPr>
              <a:picLocks noChangeAspect="1"/>
            </p:cNvPicPr>
            <p:nvPr/>
          </p:nvPicPr>
          <p:blipFill>
            <a:blip r:embed="rId2">
              <a:duotone>
                <a:schemeClr val="accent2">
                  <a:shade val="45000"/>
                  <a:satMod val="135000"/>
                </a:schemeClr>
                <a:prstClr val="white"/>
              </a:duotone>
              <a:alphaModFix amt="50000"/>
            </a:blip>
            <a:stretch>
              <a:fillRect/>
            </a:stretch>
          </p:blipFill>
          <p:spPr>
            <a:xfrm>
              <a:off x="7335981" y="313707"/>
              <a:ext cx="1363941" cy="1431463"/>
            </a:xfrm>
            <a:prstGeom prst="rect">
              <a:avLst/>
            </a:prstGeom>
          </p:spPr>
        </p:pic>
        <p:sp>
          <p:nvSpPr>
            <p:cNvPr id="16" name="TextBox 15">
              <a:extLst>
                <a:ext uri="{FF2B5EF4-FFF2-40B4-BE49-F238E27FC236}">
                  <a16:creationId xmlns:a16="http://schemas.microsoft.com/office/drawing/2014/main" id="{3D873C78-A6A7-4081-017F-5170F5073CEE}"/>
                </a:ext>
              </a:extLst>
            </p:cNvPr>
            <p:cNvSpPr txBox="1"/>
            <p:nvPr/>
          </p:nvSpPr>
          <p:spPr>
            <a:xfrm>
              <a:off x="7787944" y="678534"/>
              <a:ext cx="678627" cy="246221"/>
            </a:xfrm>
            <a:prstGeom prst="rect">
              <a:avLst/>
            </a:prstGeom>
            <a:noFill/>
          </p:spPr>
          <p:txBody>
            <a:bodyPr wrap="square">
              <a:spAutoFit/>
            </a:bodyPr>
            <a:lstStyle/>
            <a:p>
              <a:r>
                <a:rPr lang="en-US" sz="1000" dirty="0">
                  <a:solidFill>
                    <a:schemeClr val="accent2">
                      <a:lumMod val="40000"/>
                      <a:lumOff val="60000"/>
                    </a:schemeClr>
                  </a:solidFill>
                  <a:latin typeface="+mn-lt"/>
                </a:rPr>
                <a:t>Patient</a:t>
              </a:r>
              <a:endParaRPr lang="en-US" sz="1000" dirty="0">
                <a:solidFill>
                  <a:schemeClr val="accent2">
                    <a:lumMod val="40000"/>
                    <a:lumOff val="60000"/>
                  </a:schemeClr>
                </a:solidFill>
              </a:endParaRPr>
            </a:p>
          </p:txBody>
        </p:sp>
      </p:grpSp>
      <p:sp>
        <p:nvSpPr>
          <p:cNvPr id="15364" name="Slide Number Placeholder 4">
            <a:extLst>
              <a:ext uri="{FF2B5EF4-FFF2-40B4-BE49-F238E27FC236}">
                <a16:creationId xmlns:a16="http://schemas.microsoft.com/office/drawing/2014/main" id="{155A5510-95BE-110C-B709-FB37DD7D5863}"/>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8</a:t>
            </a:fld>
            <a:endParaRPr lang="en-US" altLang="en-US"/>
          </a:p>
        </p:txBody>
      </p:sp>
      <p:sp>
        <p:nvSpPr>
          <p:cNvPr id="8" name="Title 7">
            <a:extLst>
              <a:ext uri="{FF2B5EF4-FFF2-40B4-BE49-F238E27FC236}">
                <a16:creationId xmlns:a16="http://schemas.microsoft.com/office/drawing/2014/main" id="{271C102B-F082-B1B8-E36D-60D117403CF6}"/>
              </a:ext>
            </a:extLst>
          </p:cNvPr>
          <p:cNvSpPr>
            <a:spLocks noGrp="1"/>
          </p:cNvSpPr>
          <p:nvPr>
            <p:ph type="title"/>
          </p:nvPr>
        </p:nvSpPr>
        <p:spPr>
          <a:xfrm>
            <a:off x="613647" y="182928"/>
            <a:ext cx="6278989" cy="577792"/>
          </a:xfrm>
        </p:spPr>
        <p:txBody>
          <a:bodyPr/>
          <a:lstStyle/>
          <a:p>
            <a:r>
              <a:rPr lang="en-US" dirty="0"/>
              <a:t>What is PAS?</a:t>
            </a:r>
          </a:p>
        </p:txBody>
      </p:sp>
      <p:sp>
        <p:nvSpPr>
          <p:cNvPr id="12" name="TextBox 11">
            <a:extLst>
              <a:ext uri="{FF2B5EF4-FFF2-40B4-BE49-F238E27FC236}">
                <a16:creationId xmlns:a16="http://schemas.microsoft.com/office/drawing/2014/main" id="{62A876AF-32EE-E30C-C919-F1AB65FAFC42}"/>
              </a:ext>
            </a:extLst>
          </p:cNvPr>
          <p:cNvSpPr txBox="1"/>
          <p:nvPr/>
        </p:nvSpPr>
        <p:spPr>
          <a:xfrm>
            <a:off x="613647" y="1379243"/>
            <a:ext cx="7907712" cy="3216265"/>
          </a:xfrm>
          <a:prstGeom prst="rect">
            <a:avLst/>
          </a:prstGeom>
          <a:noFill/>
        </p:spPr>
        <p:txBody>
          <a:bodyPr wrap="square">
            <a:spAutoFit/>
          </a:bodyPr>
          <a:lstStyle/>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Prior </a:t>
            </a:r>
            <a:r>
              <a:rPr kumimoji="0" lang="en-US" sz="1600" b="0" i="0" u="none" strike="noStrike" kern="1200" cap="none" spc="0" normalizeH="0" baseline="0" noProof="0" dirty="0" err="1">
                <a:ln>
                  <a:noFill/>
                </a:ln>
                <a:solidFill>
                  <a:srgbClr val="333333"/>
                </a:solidFill>
                <a:effectLst/>
                <a:uLnTx/>
                <a:uFillTx/>
                <a:latin typeface="+mn-lt"/>
                <a:ea typeface="ヒラギノ角ゴ Pro W3" pitchFamily="-126" charset="-128"/>
                <a:cs typeface="+mn-cs"/>
              </a:rPr>
              <a:t>Authoriation</a:t>
            </a: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 Support (</a:t>
            </a:r>
            <a:r>
              <a:rPr lang="en-US" sz="1600" noProof="0" dirty="0">
                <a:solidFill>
                  <a:srgbClr val="333333"/>
                </a:solidFill>
                <a:latin typeface="+mn-lt"/>
              </a:rPr>
              <a:t>Referred to as </a:t>
            </a: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“PAS”).</a:t>
            </a:r>
          </a:p>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Guide for enabling submission of prior authorization</a:t>
            </a:r>
            <a:r>
              <a:rPr kumimoji="0" lang="en-US" sz="1600" b="0" i="0" u="none" strike="noStrike" kern="1200" cap="none" spc="0" normalizeH="0" noProof="0" dirty="0">
                <a:ln>
                  <a:noFill/>
                </a:ln>
                <a:solidFill>
                  <a:srgbClr val="333333"/>
                </a:solidFill>
                <a:effectLst/>
                <a:uLnTx/>
                <a:uFillTx/>
                <a:latin typeface="+mn-lt"/>
                <a:ea typeface="ヒラギノ角ゴ Pro W3" pitchFamily="-126" charset="-128"/>
                <a:cs typeface="+mn-cs"/>
              </a:rPr>
              <a:t> requests from EHR systems</a:t>
            </a:r>
            <a:endPar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endParaRPr>
          </a:p>
          <a:p>
            <a:pPr marL="285750" indent="-285750">
              <a:spcAft>
                <a:spcPts val="1800"/>
              </a:spcAft>
              <a:buFont typeface="Arial" panose="020B0604020202020204" pitchFamily="34" charset="0"/>
              <a:buChar char="•"/>
            </a:pPr>
            <a:r>
              <a:rPr lang="en-US" sz="1600" dirty="0">
                <a:solidFill>
                  <a:srgbClr val="333333"/>
                </a:solidFill>
                <a:latin typeface="+mn-lt"/>
              </a:rPr>
              <a:t>Defines profiles on FHIR resources to enable submission.</a:t>
            </a:r>
            <a:endPar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endParaRPr>
          </a:p>
          <a:p>
            <a:pPr marL="285750" indent="-285750">
              <a:spcAft>
                <a:spcPts val="1800"/>
              </a:spcAft>
              <a:buFont typeface="Arial" panose="020B0604020202020204" pitchFamily="34" charset="0"/>
              <a:buChar char="•"/>
            </a:pPr>
            <a:r>
              <a:rPr lang="en-US" sz="1600" dirty="0">
                <a:solidFill>
                  <a:srgbClr val="333333"/>
                </a:solidFill>
                <a:latin typeface="+mn-lt"/>
              </a:rPr>
              <a:t>Increases efficiency by ensuring that authorizations are always sent when and only when necessary.</a:t>
            </a:r>
          </a:p>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Ensures requests will almost always</a:t>
            </a:r>
            <a:r>
              <a:rPr kumimoji="0" lang="en-US" sz="1600" b="0" i="0" u="none" strike="noStrike" kern="1200" cap="none" spc="0" normalizeH="0" noProof="0" dirty="0">
                <a:ln>
                  <a:noFill/>
                </a:ln>
                <a:solidFill>
                  <a:srgbClr val="333333"/>
                </a:solidFill>
                <a:effectLst/>
                <a:uLnTx/>
                <a:uFillTx/>
                <a:latin typeface="+mn-lt"/>
                <a:ea typeface="ヒラギノ角ゴ Pro W3" pitchFamily="-126" charset="-128"/>
                <a:cs typeface="+mn-cs"/>
              </a:rPr>
              <a:t> contain all relevant information to make decision on initial submission</a:t>
            </a: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a:t>
            </a:r>
          </a:p>
          <a:p>
            <a:pPr marL="285750" indent="-285750">
              <a:spcAft>
                <a:spcPts val="1800"/>
              </a:spcAft>
              <a:buFont typeface="Arial" panose="020B0604020202020204" pitchFamily="34" charset="0"/>
              <a:buChar char="•"/>
            </a:pPr>
            <a:r>
              <a:rPr lang="en-US" sz="1600" dirty="0">
                <a:solidFill>
                  <a:srgbClr val="333333"/>
                </a:solidFill>
                <a:latin typeface="+mn-lt"/>
              </a:rPr>
              <a:t>A constituent Implementation Guide within Da Vinci Burden Reduction.</a:t>
            </a:r>
            <a:endPar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endParaRPr>
          </a:p>
        </p:txBody>
      </p:sp>
    </p:spTree>
    <p:extLst>
      <p:ext uri="{BB962C8B-B14F-4D97-AF65-F5344CB8AC3E}">
        <p14:creationId xmlns:p14="http://schemas.microsoft.com/office/powerpoint/2010/main" val="21477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1" end="1"/>
                                            </p:txEl>
                                          </p:spTgt>
                                        </p:tgtEl>
                                        <p:attrNameLst>
                                          <p:attrName>style.visibility</p:attrName>
                                        </p:attrNameLst>
                                      </p:cBhvr>
                                      <p:to>
                                        <p:strVal val="visible"/>
                                      </p:to>
                                    </p:set>
                                    <p:animEffect transition="in" filter="fade">
                                      <p:cBhvr>
                                        <p:cTn id="14" dur="500"/>
                                        <p:tgtEl>
                                          <p:spTgt spid="12">
                                            <p:txEl>
                                              <p:pRg st="1" end="1"/>
                                            </p:txEl>
                                          </p:spTgt>
                                        </p:tgtEl>
                                      </p:cBhvr>
                                    </p:animEffect>
                                    <p:anim calcmode="lin" valueType="num">
                                      <p:cBhvr>
                                        <p:cTn id="1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animEffect transition="in" filter="fade">
                                      <p:cBhvr>
                                        <p:cTn id="21" dur="500"/>
                                        <p:tgtEl>
                                          <p:spTgt spid="12">
                                            <p:txEl>
                                              <p:pRg st="2" end="2"/>
                                            </p:txEl>
                                          </p:spTgt>
                                        </p:tgtEl>
                                      </p:cBhvr>
                                    </p:animEffect>
                                    <p:anim calcmode="lin" valueType="num">
                                      <p:cBhvr>
                                        <p:cTn id="22"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2">
                                            <p:txEl>
                                              <p:pRg st="3" end="3"/>
                                            </p:txEl>
                                          </p:spTgt>
                                        </p:tgtEl>
                                        <p:attrNameLst>
                                          <p:attrName>style.visibility</p:attrName>
                                        </p:attrNameLst>
                                      </p:cBhvr>
                                      <p:to>
                                        <p:strVal val="visible"/>
                                      </p:to>
                                    </p:set>
                                    <p:animEffect transition="in" filter="fade">
                                      <p:cBhvr>
                                        <p:cTn id="28" dur="500"/>
                                        <p:tgtEl>
                                          <p:spTgt spid="12">
                                            <p:txEl>
                                              <p:pRg st="3" end="3"/>
                                            </p:txEl>
                                          </p:spTgt>
                                        </p:tgtEl>
                                      </p:cBhvr>
                                    </p:animEffect>
                                    <p:anim calcmode="lin" valueType="num">
                                      <p:cBhvr>
                                        <p:cTn id="2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animEffect transition="in" filter="fade">
                                      <p:cBhvr>
                                        <p:cTn id="35" dur="500"/>
                                        <p:tgtEl>
                                          <p:spTgt spid="12">
                                            <p:txEl>
                                              <p:pRg st="4" end="4"/>
                                            </p:txEl>
                                          </p:spTgt>
                                        </p:tgtEl>
                                      </p:cBhvr>
                                    </p:animEffect>
                                    <p:anim calcmode="lin" valueType="num">
                                      <p:cBhvr>
                                        <p:cTn id="36"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5" end="5"/>
                                            </p:txEl>
                                          </p:spTgt>
                                        </p:tgtEl>
                                        <p:attrNameLst>
                                          <p:attrName>style.visibility</p:attrName>
                                        </p:attrNameLst>
                                      </p:cBhvr>
                                      <p:to>
                                        <p:strVal val="visible"/>
                                      </p:to>
                                    </p:set>
                                    <p:animEffect transition="in" filter="fade">
                                      <p:cBhvr>
                                        <p:cTn id="42" dur="500"/>
                                        <p:tgtEl>
                                          <p:spTgt spid="12">
                                            <p:txEl>
                                              <p:pRg st="5" end="5"/>
                                            </p:txEl>
                                          </p:spTgt>
                                        </p:tgtEl>
                                      </p:cBhvr>
                                    </p:animEffect>
                                    <p:anim calcmode="lin" valueType="num">
                                      <p:cBhvr>
                                        <p:cTn id="43"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44" dur="5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1C740-0761-B55A-CF99-61489A89CC12}"/>
            </a:ext>
          </a:extLst>
        </p:cNvPr>
        <p:cNvGrpSpPr/>
        <p:nvPr/>
      </p:nvGrpSpPr>
      <p:grpSpPr>
        <a:xfrm>
          <a:off x="0" y="0"/>
          <a:ext cx="0" cy="0"/>
          <a:chOff x="0" y="0"/>
          <a:chExt cx="0" cy="0"/>
        </a:xfrm>
      </p:grpSpPr>
      <p:sp>
        <p:nvSpPr>
          <p:cNvPr id="15364" name="Slide Number Placeholder 4">
            <a:extLst>
              <a:ext uri="{FF2B5EF4-FFF2-40B4-BE49-F238E27FC236}">
                <a16:creationId xmlns:a16="http://schemas.microsoft.com/office/drawing/2014/main" id="{440A3672-C159-CED6-0B2D-335429B92B97}"/>
              </a:ext>
            </a:extLst>
          </p:cNvPr>
          <p:cNvSpPr>
            <a:spLocks noGrp="1"/>
          </p:cNvSpPr>
          <p:nvPr>
            <p:ph type="sldNum" sz="quarter" idx="15"/>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A6B490F0-9F17-4BC8-B7C0-FB1407BB346B}" type="slidenum">
              <a:rPr lang="en-US" altLang="en-US"/>
              <a:pPr/>
              <a:t>9</a:t>
            </a:fld>
            <a:endParaRPr lang="en-US" altLang="en-US"/>
          </a:p>
        </p:txBody>
      </p:sp>
      <p:sp>
        <p:nvSpPr>
          <p:cNvPr id="8" name="Title 7">
            <a:extLst>
              <a:ext uri="{FF2B5EF4-FFF2-40B4-BE49-F238E27FC236}">
                <a16:creationId xmlns:a16="http://schemas.microsoft.com/office/drawing/2014/main" id="{FC67CE88-7423-42DC-05E9-60B28B22F8FB}"/>
              </a:ext>
            </a:extLst>
          </p:cNvPr>
          <p:cNvSpPr>
            <a:spLocks noGrp="1"/>
          </p:cNvSpPr>
          <p:nvPr>
            <p:ph type="title"/>
          </p:nvPr>
        </p:nvSpPr>
        <p:spPr>
          <a:xfrm>
            <a:off x="613647" y="182928"/>
            <a:ext cx="6278989" cy="577792"/>
          </a:xfrm>
        </p:spPr>
        <p:txBody>
          <a:bodyPr/>
          <a:lstStyle/>
          <a:p>
            <a:r>
              <a:rPr lang="en-US" dirty="0"/>
              <a:t>Primary Objectives</a:t>
            </a:r>
          </a:p>
        </p:txBody>
      </p:sp>
      <p:sp>
        <p:nvSpPr>
          <p:cNvPr id="2" name="TextBox 1">
            <a:extLst>
              <a:ext uri="{FF2B5EF4-FFF2-40B4-BE49-F238E27FC236}">
                <a16:creationId xmlns:a16="http://schemas.microsoft.com/office/drawing/2014/main" id="{B4BD09B1-4004-D6A9-2F59-89D3A2B4C9A9}"/>
              </a:ext>
            </a:extLst>
          </p:cNvPr>
          <p:cNvSpPr txBox="1"/>
          <p:nvPr/>
        </p:nvSpPr>
        <p:spPr>
          <a:xfrm>
            <a:off x="612648" y="1380744"/>
            <a:ext cx="8264066" cy="1769715"/>
          </a:xfrm>
          <a:prstGeom prst="rect">
            <a:avLst/>
          </a:prstGeom>
          <a:noFill/>
        </p:spPr>
        <p:txBody>
          <a:bodyPr wrap="square">
            <a:spAutoFit/>
          </a:bodyPr>
          <a:lstStyle/>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Automation of prior authorization request and response.</a:t>
            </a:r>
          </a:p>
          <a:p>
            <a:pPr marL="285750" indent="-285750">
              <a:spcAft>
                <a:spcPts val="1800"/>
              </a:spcAft>
              <a:buFont typeface="Arial" panose="020B0604020202020204" pitchFamily="34" charset="0"/>
              <a:buChar char="•"/>
            </a:pPr>
            <a:r>
              <a:rPr lang="en-US" sz="1600" dirty="0">
                <a:solidFill>
                  <a:srgbClr val="333333"/>
                </a:solidFill>
                <a:latin typeface="+mn-lt"/>
              </a:rPr>
              <a:t>Use FHIR standard as basis for assembling information.</a:t>
            </a:r>
            <a:endPar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endParaRPr>
          </a:p>
          <a:p>
            <a:pPr marL="285750" indent="-285750">
              <a:spcAft>
                <a:spcPts val="1800"/>
              </a:spcAft>
              <a:buFont typeface="Arial" panose="020B0604020202020204" pitchFamily="34" charset="0"/>
              <a:buChar char="•"/>
            </a:pPr>
            <a:r>
              <a:rPr kumimoji="0" lang="en-US" sz="1600" b="0" i="0" u="none" strike="noStrike" kern="1200" cap="none" spc="0" normalizeH="0" baseline="0" noProof="0" dirty="0">
                <a:ln>
                  <a:noFill/>
                </a:ln>
                <a:solidFill>
                  <a:srgbClr val="333333"/>
                </a:solidFill>
                <a:effectLst/>
                <a:uLnTx/>
                <a:uFillTx/>
                <a:latin typeface="+mn-lt"/>
                <a:ea typeface="ヒラギノ角ゴ Pro W3" pitchFamily="-126" charset="-128"/>
                <a:cs typeface="+mn-cs"/>
              </a:rPr>
              <a:t>Provide real time prior authorization where possible.</a:t>
            </a:r>
          </a:p>
          <a:p>
            <a:pPr marL="285750" indent="-285750">
              <a:spcAft>
                <a:spcPts val="1800"/>
              </a:spcAft>
              <a:buFont typeface="Arial" panose="020B0604020202020204" pitchFamily="34" charset="0"/>
              <a:buChar char="•"/>
            </a:pPr>
            <a:r>
              <a:rPr lang="en-US" sz="1600" dirty="0">
                <a:solidFill>
                  <a:srgbClr val="333333"/>
                </a:solidFill>
                <a:latin typeface="+mn-lt"/>
              </a:rPr>
              <a:t>Allow for the inclusion of needed documentation up front with the request.</a:t>
            </a:r>
          </a:p>
        </p:txBody>
      </p:sp>
      <p:grpSp>
        <p:nvGrpSpPr>
          <p:cNvPr id="14" name="Group 13">
            <a:extLst>
              <a:ext uri="{FF2B5EF4-FFF2-40B4-BE49-F238E27FC236}">
                <a16:creationId xmlns:a16="http://schemas.microsoft.com/office/drawing/2014/main" id="{F9008BF7-923E-5F78-1CBF-31A56CE8FF01}"/>
              </a:ext>
            </a:extLst>
          </p:cNvPr>
          <p:cNvGrpSpPr/>
          <p:nvPr/>
        </p:nvGrpSpPr>
        <p:grpSpPr>
          <a:xfrm>
            <a:off x="7487662" y="186519"/>
            <a:ext cx="1291934" cy="1554065"/>
            <a:chOff x="7487662" y="186519"/>
            <a:chExt cx="1291934" cy="1554065"/>
          </a:xfrm>
        </p:grpSpPr>
        <p:pic>
          <p:nvPicPr>
            <p:cNvPr id="13" name="Picture 12">
              <a:extLst>
                <a:ext uri="{FF2B5EF4-FFF2-40B4-BE49-F238E27FC236}">
                  <a16:creationId xmlns:a16="http://schemas.microsoft.com/office/drawing/2014/main" id="{49C184B9-F88A-4AC8-6F9C-C24A67DF1C38}"/>
                </a:ext>
              </a:extLst>
            </p:cNvPr>
            <p:cNvPicPr>
              <a:picLocks noChangeAspect="1"/>
            </p:cNvPicPr>
            <p:nvPr/>
          </p:nvPicPr>
          <p:blipFill>
            <a:blip r:embed="rId2">
              <a:duotone>
                <a:schemeClr val="accent2">
                  <a:shade val="45000"/>
                  <a:satMod val="135000"/>
                </a:schemeClr>
                <a:prstClr val="white"/>
              </a:duotone>
              <a:alphaModFix amt="50000"/>
            </a:blip>
            <a:stretch>
              <a:fillRect/>
            </a:stretch>
          </p:blipFill>
          <p:spPr>
            <a:xfrm>
              <a:off x="7487662" y="186519"/>
              <a:ext cx="1291934" cy="1554065"/>
            </a:xfrm>
            <a:prstGeom prst="rect">
              <a:avLst/>
            </a:prstGeom>
          </p:spPr>
        </p:pic>
        <p:pic>
          <p:nvPicPr>
            <p:cNvPr id="3" name="Picture 2" descr="A dart in the center of a target&#10;&#10;Description automatically generated">
              <a:extLst>
                <a:ext uri="{FF2B5EF4-FFF2-40B4-BE49-F238E27FC236}">
                  <a16:creationId xmlns:a16="http://schemas.microsoft.com/office/drawing/2014/main" id="{593948AE-DEBE-B750-D208-E73469483934}"/>
                </a:ext>
              </a:extLst>
            </p:cNvPr>
            <p:cNvPicPr>
              <a:picLocks noChangeAspect="1"/>
            </p:cNvPicPr>
            <p:nvPr/>
          </p:nvPicPr>
          <p:blipFill>
            <a:blip r:embed="rId3">
              <a:duotone>
                <a:schemeClr val="accent2">
                  <a:shade val="45000"/>
                  <a:satMod val="135000"/>
                </a:schemeClr>
                <a:prstClr val="white"/>
              </a:duotone>
              <a:alphaModFix amt="80000"/>
              <a:extLst>
                <a:ext uri="{BEBA8EAE-BF5A-486C-A8C5-ECC9F3942E4B}">
                  <a14:imgProps xmlns:a14="http://schemas.microsoft.com/office/drawing/2010/main">
                    <a14:imgLayer r:embed="rId4">
                      <a14:imgEffect>
                        <a14:saturation sat="66000"/>
                      </a14:imgEffect>
                    </a14:imgLayer>
                  </a14:imgProps>
                </a:ext>
                <a:ext uri="{837473B0-CC2E-450A-ABE3-18F120FF3D39}">
                  <a1611:picAttrSrcUrl xmlns:a1611="http://schemas.microsoft.com/office/drawing/2016/11/main" r:id="rId5"/>
                </a:ext>
              </a:extLst>
            </a:blip>
            <a:stretch>
              <a:fillRect/>
            </a:stretch>
          </p:blipFill>
          <p:spPr>
            <a:xfrm>
              <a:off x="7872054" y="767647"/>
              <a:ext cx="548838" cy="548838"/>
            </a:xfrm>
            <a:prstGeom prst="rect">
              <a:avLst/>
            </a:prstGeom>
          </p:spPr>
        </p:pic>
        <p:sp>
          <p:nvSpPr>
            <p:cNvPr id="10" name="TextBox 9">
              <a:extLst>
                <a:ext uri="{FF2B5EF4-FFF2-40B4-BE49-F238E27FC236}">
                  <a16:creationId xmlns:a16="http://schemas.microsoft.com/office/drawing/2014/main" id="{66D96210-75F4-A52E-7B80-16C9D89D2914}"/>
                </a:ext>
              </a:extLst>
            </p:cNvPr>
            <p:cNvSpPr txBox="1"/>
            <p:nvPr/>
          </p:nvSpPr>
          <p:spPr>
            <a:xfrm>
              <a:off x="7543800" y="359668"/>
              <a:ext cx="1205346" cy="400110"/>
            </a:xfrm>
            <a:prstGeom prst="rect">
              <a:avLst/>
            </a:prstGeom>
            <a:noFill/>
          </p:spPr>
          <p:txBody>
            <a:bodyPr wrap="square">
              <a:spAutoFit/>
            </a:bodyPr>
            <a:lstStyle/>
            <a:p>
              <a:pPr algn="ctr"/>
              <a:r>
                <a:rPr kumimoji="0" lang="en-US" sz="1000" b="0" i="0" u="none" strike="noStrike" kern="1200" cap="none" spc="0" normalizeH="0" baseline="0" noProof="0" dirty="0">
                  <a:ln>
                    <a:noFill/>
                  </a:ln>
                  <a:solidFill>
                    <a:schemeClr val="accent2">
                      <a:lumMod val="60000"/>
                      <a:lumOff val="40000"/>
                    </a:schemeClr>
                  </a:solidFill>
                  <a:effectLst/>
                  <a:uLnTx/>
                  <a:uFillTx/>
                  <a:latin typeface="Arial"/>
                  <a:ea typeface="ヒラギノ角ゴ Pro W3" pitchFamily="-126" charset="-128"/>
                  <a:cs typeface="+mn-cs"/>
                </a:rPr>
                <a:t>Implementation </a:t>
              </a:r>
            </a:p>
            <a:p>
              <a:pPr algn="ctr"/>
              <a:r>
                <a:rPr lang="en-US" sz="1000" dirty="0">
                  <a:solidFill>
                    <a:schemeClr val="accent2">
                      <a:lumMod val="60000"/>
                      <a:lumOff val="40000"/>
                    </a:schemeClr>
                  </a:solidFill>
                  <a:latin typeface="Arial"/>
                </a:rPr>
                <a:t>Guide</a:t>
              </a:r>
              <a:endParaRPr lang="en-US" sz="1050" dirty="0">
                <a:solidFill>
                  <a:schemeClr val="accent2">
                    <a:lumMod val="60000"/>
                    <a:lumOff val="40000"/>
                  </a:schemeClr>
                </a:solidFill>
              </a:endParaRPr>
            </a:p>
          </p:txBody>
        </p:sp>
      </p:grpSp>
    </p:spTree>
    <p:extLst>
      <p:ext uri="{BB962C8B-B14F-4D97-AF65-F5344CB8AC3E}">
        <p14:creationId xmlns:p14="http://schemas.microsoft.com/office/powerpoint/2010/main" val="182574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anim calcmode="lin" valueType="num">
                                      <p:cBhvr>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48233</TotalTime>
  <Words>2289</Words>
  <Application>Microsoft Macintosh PowerPoint</Application>
  <PresentationFormat>On-screen Show (16:9)</PresentationFormat>
  <Paragraphs>268</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Arial</vt:lpstr>
      <vt:lpstr>Calibri</vt:lpstr>
      <vt:lpstr>Leelawadee UI Semilight</vt:lpstr>
      <vt:lpstr>Lucida Sans Unicode</vt:lpstr>
      <vt:lpstr>Verdana</vt:lpstr>
      <vt:lpstr>Wingdings</vt:lpstr>
      <vt:lpstr>Office Theme</vt:lpstr>
      <vt:lpstr>PowerPoint Presentation</vt:lpstr>
      <vt:lpstr>About the Speaker</vt:lpstr>
      <vt:lpstr>This Presentation</vt:lpstr>
      <vt:lpstr>Pre-requisites &amp; Post-requisites</vt:lpstr>
      <vt:lpstr>Course Objectives</vt:lpstr>
      <vt:lpstr>Outline of Presentation</vt:lpstr>
      <vt:lpstr>PAS Overview</vt:lpstr>
      <vt:lpstr>What is PAS?</vt:lpstr>
      <vt:lpstr>Primary Objectives</vt:lpstr>
      <vt:lpstr>Expected Systems</vt:lpstr>
      <vt:lpstr>Process Flow Overview</vt:lpstr>
      <vt:lpstr>CMS Exception / Enforcement Discretion</vt:lpstr>
      <vt:lpstr>Submitting a PAS Request</vt:lpstr>
      <vt:lpstr>PAS Claim Request</vt:lpstr>
      <vt:lpstr>$submit operation</vt:lpstr>
      <vt:lpstr>PAS Claim Response</vt:lpstr>
      <vt:lpstr>Different Authorized Items</vt:lpstr>
      <vt:lpstr>Subscriptions for Pended Responses</vt:lpstr>
      <vt:lpstr>Subscriptions for Pended Responses</vt:lpstr>
      <vt:lpstr>Request for Additional Information</vt:lpstr>
      <vt:lpstr>High Level Request for Information</vt:lpstr>
      <vt:lpstr>Payer Request for Information</vt:lpstr>
      <vt:lpstr>Interaction with CDex</vt:lpstr>
      <vt:lpstr>PAS INQUIRIES</vt:lpstr>
      <vt:lpstr>$inquire Operation</vt:lpstr>
      <vt:lpstr>PAS Updates</vt:lpstr>
      <vt:lpstr>Updating Authorization Requests</vt:lpstr>
      <vt:lpstr>PAS Inquiry Request Bundle</vt:lpstr>
      <vt:lpstr>Additional  Considerations</vt:lpstr>
      <vt:lpstr>Expectations for Conformance</vt:lpstr>
      <vt:lpstr>Capturing Metrics</vt:lpstr>
      <vt:lpstr>Security and Privacy Expectations</vt:lpstr>
      <vt:lpstr>PAS and ePA Coordination </vt:lpstr>
      <vt:lpstr>PAS and ePA Coordination </vt:lpstr>
      <vt:lpstr>Questions /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Jean Duteau</cp:lastModifiedBy>
  <cp:revision>674</cp:revision>
  <dcterms:created xsi:type="dcterms:W3CDTF">2019-03-22T18:05:01Z</dcterms:created>
  <dcterms:modified xsi:type="dcterms:W3CDTF">2025-04-16T05:40:07Z</dcterms:modified>
</cp:coreProperties>
</file>