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handoutMasterIdLst>
    <p:handoutMasterId r:id="rId81"/>
  </p:handoutMasterIdLst>
  <p:sldIdLst>
    <p:sldId id="451" r:id="rId2"/>
    <p:sldId id="455" r:id="rId3"/>
    <p:sldId id="465" r:id="rId4"/>
    <p:sldId id="456" r:id="rId5"/>
    <p:sldId id="457" r:id="rId6"/>
    <p:sldId id="485" r:id="rId7"/>
    <p:sldId id="460" r:id="rId8"/>
    <p:sldId id="575" r:id="rId9"/>
    <p:sldId id="580" r:id="rId10"/>
    <p:sldId id="581" r:id="rId11"/>
    <p:sldId id="582" r:id="rId12"/>
    <p:sldId id="576" r:id="rId13"/>
    <p:sldId id="470" r:id="rId14"/>
    <p:sldId id="353" r:id="rId15"/>
    <p:sldId id="420" r:id="rId16"/>
    <p:sldId id="583" r:id="rId17"/>
    <p:sldId id="603" r:id="rId18"/>
    <p:sldId id="604" r:id="rId19"/>
    <p:sldId id="605" r:id="rId20"/>
    <p:sldId id="584" r:id="rId21"/>
    <p:sldId id="585" r:id="rId22"/>
    <p:sldId id="381" r:id="rId23"/>
    <p:sldId id="389" r:id="rId24"/>
    <p:sldId id="526" r:id="rId25"/>
    <p:sldId id="527" r:id="rId26"/>
    <p:sldId id="338" r:id="rId27"/>
    <p:sldId id="462" r:id="rId28"/>
    <p:sldId id="522" r:id="rId29"/>
    <p:sldId id="382" r:id="rId30"/>
    <p:sldId id="385" r:id="rId31"/>
    <p:sldId id="359" r:id="rId32"/>
    <p:sldId id="386" r:id="rId33"/>
    <p:sldId id="523" r:id="rId34"/>
    <p:sldId id="524" r:id="rId35"/>
    <p:sldId id="383" r:id="rId36"/>
    <p:sldId id="433" r:id="rId37"/>
    <p:sldId id="467" r:id="rId38"/>
    <p:sldId id="525" r:id="rId39"/>
    <p:sldId id="468" r:id="rId40"/>
    <p:sldId id="469" r:id="rId41"/>
    <p:sldId id="637" r:id="rId42"/>
    <p:sldId id="638" r:id="rId43"/>
    <p:sldId id="639" r:id="rId44"/>
    <p:sldId id="640" r:id="rId45"/>
    <p:sldId id="641" r:id="rId46"/>
    <p:sldId id="617" r:id="rId47"/>
    <p:sldId id="607" r:id="rId48"/>
    <p:sldId id="535" r:id="rId49"/>
    <p:sldId id="554" r:id="rId50"/>
    <p:sldId id="555" r:id="rId51"/>
    <p:sldId id="536" r:id="rId52"/>
    <p:sldId id="644" r:id="rId53"/>
    <p:sldId id="645" r:id="rId54"/>
    <p:sldId id="612" r:id="rId55"/>
    <p:sldId id="529" r:id="rId56"/>
    <p:sldId id="532" r:id="rId57"/>
    <p:sldId id="531" r:id="rId58"/>
    <p:sldId id="533" r:id="rId59"/>
    <p:sldId id="618" r:id="rId60"/>
    <p:sldId id="545" r:id="rId61"/>
    <p:sldId id="546" r:id="rId62"/>
    <p:sldId id="547" r:id="rId63"/>
    <p:sldId id="548" r:id="rId64"/>
    <p:sldId id="549" r:id="rId65"/>
    <p:sldId id="550" r:id="rId66"/>
    <p:sldId id="551" r:id="rId67"/>
    <p:sldId id="552" r:id="rId68"/>
    <p:sldId id="553" r:id="rId69"/>
    <p:sldId id="628" r:id="rId70"/>
    <p:sldId id="629" r:id="rId71"/>
    <p:sldId id="630" r:id="rId72"/>
    <p:sldId id="631" r:id="rId73"/>
    <p:sldId id="632" r:id="rId74"/>
    <p:sldId id="633" r:id="rId75"/>
    <p:sldId id="634" r:id="rId76"/>
    <p:sldId id="544" r:id="rId77"/>
    <p:sldId id="559" r:id="rId78"/>
    <p:sldId id="642" r:id="rId7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8"/>
    <p:restoredTop sz="94663"/>
  </p:normalViewPr>
  <p:slideViewPr>
    <p:cSldViewPr snapToGrid="0" snapToObjects="1">
      <p:cViewPr varScale="1">
        <p:scale>
          <a:sx n="129" d="100"/>
          <a:sy n="129" d="100"/>
        </p:scale>
        <p:origin x="208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4/26/23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4/26/23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4/26/23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4/26/23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: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3-04%20Webinars/FHIR-Terminology-Part-2-2023-04-26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nowstorm.ihtsdotools.org/fhir/CodeSystem/$subsumes?system=http://snomed.info/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rowser.ihtsdotools.org/" TargetMode="External"/><Relationship Id="rId5" Type="http://schemas.openxmlformats.org/officeDocument/2006/relationships/hyperlink" Target="https://terminology.hl7.org/SNOMEDCT.html#snomed-ct-implicit-value-sets" TargetMode="External"/><Relationship Id="rId4" Type="http://schemas.openxmlformats.org/officeDocument/2006/relationships/hyperlink" Target="http://hl7.org/fhir/snomedct.html#implici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valueset.html#implicit" TargetMode="Externa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blob/master/presentations/2023-01-Tutorials/FHIR-Terminology-Advanced/UTG_for_HL7_Community.pptx" TargetMode="External"/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2023-04-26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https://fhir.hausamconsulting.com/r4/Condition?code:not-in=http%3A%2F%2Fexample.org%2Fvs%2Fupper-respiratory-infection</a:t>
            </a:r>
            <a:endParaRPr lang="en-GB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4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597127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87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FHIR-Terminology-Part-2-2023-04-26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20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"/>
            </a:endParaRPr>
          </a:p>
          <a:p>
            <a:pPr lvl="1"/>
            <a:r>
              <a:rPr lang="en-US" dirty="0">
                <a:hlinkClick r:id="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243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764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332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089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968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pPr lvl="2"/>
            <a:r>
              <a:rPr lang="en-AU" dirty="0"/>
              <a:t>This page has been moved to </a:t>
            </a:r>
            <a:r>
              <a:rPr lang="en-AU" dirty="0">
                <a:hlinkClick r:id="rId5"/>
              </a:rPr>
              <a:t>THO</a:t>
            </a:r>
            <a:r>
              <a:rPr lang="en-AU" dirty="0"/>
              <a:t> in R5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6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29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There is ongoing discussion in the TI WG about further revising this description/documentation to make it (hopefully!) more clear – feedback to the Vocab WG is welcome and encouraged!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32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</a:t>
            </a:r>
            <a:r>
              <a:rPr lang="en-US" b="1" dirty="0"/>
              <a:t>Advanced Topics (potential)</a:t>
            </a:r>
            <a:endParaRPr lang="en-US" b="1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Further exploration of primary FHIR terminology service operations ($expand, $lookup, $validate-code, $subsumes, $translate)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Advanced terminology searching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FHIR implicit value sets (SNOMED CT and other)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 in value set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Code system supplements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Using terminology content in THO (terminology.hl7.org)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Submitting and managing a UTG proposal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Requesting new external (non-HL7) terminology content 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4129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780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91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1079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181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6496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8880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48752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7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715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Further (Advanced) Topics</a:t>
            </a: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</a:t>
            </a:r>
            <a:r>
              <a:rPr lang="en-US" dirty="0">
                <a:hlinkClick r:id="rId3"/>
              </a:rPr>
              <a:t>slides</a:t>
            </a:r>
            <a:r>
              <a:rPr lang="en-US" dirty="0"/>
              <a:t>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7376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12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41469</TotalTime>
  <Words>5465</Words>
  <Application>Microsoft Macintosh PowerPoint</Application>
  <PresentationFormat>On-screen Show (16:9)</PresentationFormat>
  <Paragraphs>531</Paragraphs>
  <Slides>78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Inter</vt:lpstr>
      <vt:lpstr>Source Sans 3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covered</vt:lpstr>
      <vt:lpstr>Tutorial Learning Objectives</vt:lpstr>
      <vt:lpstr>Tutorial Learning Objectives</vt:lpstr>
      <vt:lpstr>Part 2 Topics Searching and Services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Tutorial Learning Objectives covered</vt:lpstr>
      <vt:lpstr>Tutorial Learning Objectives covered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further (Advanced)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234</cp:revision>
  <dcterms:created xsi:type="dcterms:W3CDTF">2019-05-01T16:23:47Z</dcterms:created>
  <dcterms:modified xsi:type="dcterms:W3CDTF">2023-04-26T15:31:17Z</dcterms:modified>
</cp:coreProperties>
</file>