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9_EB3DEB53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914" r:id="rId5"/>
    <p:sldId id="690" r:id="rId6"/>
    <p:sldId id="4915" r:id="rId7"/>
    <p:sldId id="680" r:id="rId8"/>
    <p:sldId id="758" r:id="rId9"/>
    <p:sldId id="313" r:id="rId10"/>
    <p:sldId id="4817" r:id="rId11"/>
    <p:sldId id="312" r:id="rId12"/>
    <p:sldId id="4906" r:id="rId13"/>
    <p:sldId id="4907" r:id="rId14"/>
    <p:sldId id="4908" r:id="rId15"/>
    <p:sldId id="4909" r:id="rId16"/>
    <p:sldId id="4910" r:id="rId17"/>
    <p:sldId id="4911" r:id="rId18"/>
    <p:sldId id="4912" r:id="rId19"/>
    <p:sldId id="4861" r:id="rId20"/>
    <p:sldId id="4802" r:id="rId21"/>
    <p:sldId id="4913" r:id="rId22"/>
    <p:sldId id="4916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4914"/>
          </p14:sldIdLst>
        </p14:section>
        <p14:section name="Expressions Introduction" id="{2A578097-FEE4-49B0-858C-B6A0014658D4}">
          <p14:sldIdLst>
            <p14:sldId id="690"/>
            <p14:sldId id="4915"/>
            <p14:sldId id="680"/>
            <p14:sldId id="758"/>
            <p14:sldId id="313"/>
          </p14:sldIdLst>
        </p14:section>
        <p14:section name="Adaptive Forms" id="{695EE475-FC50-41D1-90DA-04675E84D08B}">
          <p14:sldIdLst>
            <p14:sldId id="4817"/>
            <p14:sldId id="312"/>
            <p14:sldId id="4906"/>
            <p14:sldId id="4907"/>
            <p14:sldId id="4908"/>
            <p14:sldId id="4909"/>
            <p14:sldId id="4910"/>
            <p14:sldId id="4911"/>
            <p14:sldId id="4912"/>
            <p14:sldId id="4861"/>
          </p14:sldIdLst>
        </p14:section>
        <p14:section name="Adaptive Questions" id="{C125BBFB-E8EC-4EA3-8D87-67C91AA3B670}">
          <p14:sldIdLst>
            <p14:sldId id="4802"/>
            <p14:sldId id="4913"/>
            <p14:sldId id="4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B6E23-8F9B-ACA2-584E-5212D4123238}" v="14" dt="2025-02-07T18:23:15.763"/>
    <p1510:client id="{81415E43-7AE1-88FC-722D-7BAEA6069BC6}" v="1" dt="2025-02-06T20:18:49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66" d="100"/>
          <a:sy n="66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31CB6E23-8F9B-ACA2-584E-5212D4123238}"/>
    <pc:docChg chg="addSld delSld modSld modMainMaster modSection">
      <pc:chgData name="McKenzie, Lloyd" userId="S::lloyd.mckenzie@ontariohealth.ca::4544ac19-90a7-4bc9-9dda-63119ceabc25" providerId="AD" clId="Web-{31CB6E23-8F9B-ACA2-584E-5212D4123238}" dt="2025-02-07T18:23:15.763" v="13" actId="20577"/>
      <pc:docMkLst>
        <pc:docMk/>
      </pc:docMkLst>
      <pc:sldChg chg="modSp modCm">
        <pc:chgData name="McKenzie, Lloyd" userId="S::lloyd.mckenzie@ontariohealth.ca::4544ac19-90a7-4bc9-9dda-63119ceabc25" providerId="AD" clId="Web-{31CB6E23-8F9B-ACA2-584E-5212D4123238}" dt="2025-02-07T16:36:28.315" v="5" actId="20577"/>
        <pc:sldMkLst>
          <pc:docMk/>
          <pc:sldMk cId="3946703699" sldId="313"/>
        </pc:sldMkLst>
        <pc:spChg chg="mod">
          <ac:chgData name="McKenzie, Lloyd" userId="S::lloyd.mckenzie@ontariohealth.ca::4544ac19-90a7-4bc9-9dda-63119ceabc25" providerId="AD" clId="Web-{31CB6E23-8F9B-ACA2-584E-5212D4123238}" dt="2025-02-07T16:36:28.315" v="5" actId="20577"/>
          <ac:spMkLst>
            <pc:docMk/>
            <pc:sldMk cId="3946703699" sldId="313"/>
            <ac:spMk id="3" creationId="{05BD942B-24C0-401F-A1D8-9D7B5AADF76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cKenzie, Lloyd" userId="S::lloyd.mckenzie@ontariohealth.ca::4544ac19-90a7-4bc9-9dda-63119ceabc25" providerId="AD" clId="Web-{31CB6E23-8F9B-ACA2-584E-5212D4123238}" dt="2025-02-07T16:35:39.674" v="4" actId="20577"/>
              <pc2:cmMkLst xmlns:pc2="http://schemas.microsoft.com/office/powerpoint/2019/9/main/command">
                <pc:docMk/>
                <pc:sldMk cId="3946703699" sldId="313"/>
                <pc2:cmMk id="{1EEE0974-02BE-412B-A987-4301799DB759}"/>
              </pc2:cmMkLst>
            </pc226:cmChg>
          </p:ext>
        </pc:extLst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31CB6E23-8F9B-ACA2-584E-5212D4123238}" dt="2025-02-07T18:22:36.903" v="10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36:33.737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8:23:15.763" v="13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1CB6E23-8F9B-ACA2-584E-5212D4123238}" dt="2025-02-07T18:23:15.763" v="13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947599730" sldId="4906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947599730" sldId="4906"/>
            <ac:spMk id="4" creationId="{4CEDDEA6-744F-B66A-6B13-565C12320E5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367082532" sldId="490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367082532" sldId="4907"/>
            <ac:spMk id="4" creationId="{F26FF560-412B-B66D-8CF5-A3F0794CF07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458005931" sldId="4908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458005931" sldId="4908"/>
            <ac:spMk id="4" creationId="{0EDDF636-5B2D-978D-21A4-03CFFC6E6872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2437923" sldId="4909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2437923" sldId="4909"/>
            <ac:spMk id="4" creationId="{C9772DD7-ED7B-67B2-313F-2FD039322C7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792920941" sldId="491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792920941" sldId="4910"/>
            <ac:spMk id="4" creationId="{C0DE46A1-FA57-F000-647A-644C8177CBF5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327539244" sldId="491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327539244" sldId="4911"/>
            <ac:spMk id="4" creationId="{BDDA01A4-597B-1697-7EF4-DC069227C9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541718150" sldId="491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541718150" sldId="4912"/>
            <ac:spMk id="4" creationId="{B6135CB3-2D3E-BEB2-378C-D24531CBC951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217799398" sldId="4913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17799398" sldId="4913"/>
            <ac:spMk id="4" creationId="{AD448638-C45C-91B8-2701-E0F24B8F4A32}"/>
          </ac:spMkLst>
        </pc:spChg>
      </pc:sldChg>
      <pc:sldChg chg="modSp add">
        <pc:chgData name="McKenzie, Lloyd" userId="S::lloyd.mckenzie@ontariohealth.ca::4544ac19-90a7-4bc9-9dda-63119ceabc25" providerId="AD" clId="Web-{31CB6E23-8F9B-ACA2-584E-5212D4123238}" dt="2025-02-07T18:22:33.637" v="9" actId="20577"/>
        <pc:sldMkLst>
          <pc:docMk/>
          <pc:sldMk cId="2030768388" sldId="4914"/>
        </pc:sldMkLst>
        <pc:spChg chg="mod">
          <ac:chgData name="McKenzie, Lloyd" userId="S::lloyd.mckenzie@ontariohealth.ca::4544ac19-90a7-4bc9-9dda-63119ceabc25" providerId="AD" clId="Web-{31CB6E23-8F9B-ACA2-584E-5212D4123238}" dt="2025-02-07T18:22:33.637" v="9" actId="20577"/>
          <ac:spMkLst>
            <pc:docMk/>
            <pc:sldMk cId="2030768388" sldId="4914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1CB6E23-8F9B-ACA2-584E-5212D4123238}" dt="2025-02-07T18:22:26.215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1CB6E23-8F9B-ACA2-584E-5212D4123238}" dt="2025-02-07T18:22:26.215" v="8"/>
          <pc:sldLayoutMkLst>
            <pc:docMk/>
            <pc:sldMasterMk cId="0" sldId="2147483648"/>
            <pc:sldLayoutMk cId="4032560361" sldId="2147483707"/>
          </pc:sldLayoutMkLst>
        </pc:sldLayoutChg>
      </pc:sldMasterChg>
    </pc:docChg>
  </pc:docChgLst>
</pc:chgInfo>
</file>

<file path=ppt/comments/modernComment_139_EB3DE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EE0974-02BE-412B-A987-4301799DB759}" authorId="{E7F7EB04-2042-28C4-7D23-DF347712863D}" status="resolved" created="2025-02-03T18:54:17.4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46703699" sldId="313"/>
      <ac:spMk id="3" creationId="{05BD942B-24C0-401F-A1D8-9D7B5AADF767}"/>
      <ac:txMk cp="62" len="40">
        <ac:context len="306" hash="3387830371"/>
      </ac:txMk>
    </ac:txMkLst>
    <p188:pos x="8147389" y="478985"/>
    <p188:txBody>
      <a:bodyPr/>
      <a:lstStyle/>
      <a:p>
        <a:r>
          <a:rPr lang="en-CA"/>
          <a:t>"adaptive forms" instead of standard forms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behavior.html#entryMo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questionnaireAdaptiv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adaptive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hat.fhir.org/#narrow/channel/179255-questionnai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39_EB3DEB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arget-dart-aim-success-goal-141477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Adaptive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3F2-C440-C65A-BBF1-6179245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$next-question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1C32-CC79-B9D3-6251-F806C8AD5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Adds new items to contained Questionnaire or marks it as ‘complete’</a:t>
            </a:r>
          </a:p>
          <a:p>
            <a:r>
              <a:rPr lang="en-US" sz="2000" dirty="0"/>
              <a:t>Can add 1 new item or multiple</a:t>
            </a:r>
          </a:p>
          <a:p>
            <a:r>
              <a:rPr lang="en-US" sz="2000" dirty="0"/>
              <a:t>For each item, can vary:</a:t>
            </a:r>
          </a:p>
          <a:p>
            <a:pPr lvl="1"/>
            <a:r>
              <a:rPr lang="en-US" sz="1800" dirty="0"/>
              <a:t>Allowed answer choices</a:t>
            </a:r>
          </a:p>
          <a:p>
            <a:pPr lvl="1"/>
            <a:r>
              <a:rPr lang="en-US" sz="1800" dirty="0"/>
              <a:t>Required/optional, repeating/not, formatting, question text, etc.</a:t>
            </a:r>
          </a:p>
          <a:p>
            <a:pPr lvl="1"/>
            <a:r>
              <a:rPr lang="en-US" sz="1800" dirty="0"/>
              <a:t>Population logic</a:t>
            </a:r>
          </a:p>
          <a:p>
            <a:pPr marL="0" indent="-102870">
              <a:buNone/>
            </a:pPr>
            <a:r>
              <a:rPr lang="en-US" sz="1600" dirty="0"/>
              <a:t>(i.e. no </a:t>
            </a:r>
            <a:r>
              <a:rPr lang="en-US" sz="1600" dirty="0" err="1"/>
              <a:t>FHIRPath</a:t>
            </a:r>
            <a:r>
              <a:rPr lang="en-US" sz="1600" dirty="0"/>
              <a:t> or CQL for any of this)</a:t>
            </a:r>
          </a:p>
          <a:p>
            <a:r>
              <a:rPr lang="en-US" sz="2000" dirty="0"/>
              <a:t>Alternatively, can indicate that previous QR wasn’t valid and provide an </a:t>
            </a:r>
            <a:r>
              <a:rPr lang="en-US" sz="2000" dirty="0" err="1"/>
              <a:t>OperationOutcome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F560-412B-B66D-8CF5-A3F0794C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C7F7-86A2-8901-4768-5310E6C74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110-3CE1-5698-0A6E-DF3AA260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adaptive doesn’t avoid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66B1-8044-77D9-3342-2051177C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still needs to:</a:t>
            </a:r>
          </a:p>
          <a:p>
            <a:pPr lvl="1"/>
            <a:r>
              <a:rPr lang="en-US" dirty="0"/>
              <a:t>Run population logic if server can’t</a:t>
            </a:r>
          </a:p>
          <a:p>
            <a:pPr lvl="1"/>
            <a:r>
              <a:rPr lang="en-US" dirty="0"/>
              <a:t>Handle the different ‘complex display’ capabilities</a:t>
            </a:r>
          </a:p>
          <a:p>
            <a:pPr lvl="1"/>
            <a:r>
              <a:rPr lang="en-US" dirty="0"/>
              <a:t>Ideally, perform some level of answer validation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F636-5B2D-978D-21A4-03CFFC6E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F5D8-6B70-8BFA-56D4-5C38CA7D9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DB-5D4C-F8AC-CD6E-D284A5B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user changes a prior answer?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2BF-481E-CB2A-902B-CA464FED1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stop them from doing this with</a:t>
            </a:r>
            <a:r>
              <a:rPr lang="en-US" dirty="0">
                <a:latin typeface="+mj-lt"/>
              </a:rPr>
              <a:t>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entryMode</a:t>
            </a:r>
            <a:endParaRPr lang="en-CA" b="0" i="0" u="none" strike="noStrike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Alternatively, throw away all answers after the answer changed and start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2DD7-ED7B-67B2-313F-2FD03932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A8B7-EDC8-52B3-8741-085645E04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C75-D35C-38C7-2C23-1657612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271-78A3-E113-A478-222C64440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Can’t be a contained Questionnaire when searching</a:t>
            </a:r>
          </a:p>
          <a:p>
            <a:r>
              <a:rPr lang="en-US" dirty="0"/>
              <a:t>Searchable adaptive form will have metadata, but no items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</a:rPr>
              <a:t>Will include 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ea typeface="Verdana" panose="020B0604030504040204" pitchFamily="34" charset="0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questionnaireAdaptive</a:t>
            </a:r>
            <a:endParaRPr lang="en-CA" u="none" strike="noStrike" dirty="0">
              <a:solidFill>
                <a:srgbClr val="333333"/>
              </a:solidFill>
              <a:latin typeface="+mj-lt"/>
              <a:ea typeface="Verdana" panose="020B0604030504040204" pitchFamily="34" charset="0"/>
            </a:endParaRPr>
          </a:p>
          <a:p>
            <a:pPr lvl="1"/>
            <a:r>
              <a:rPr lang="en-CA" dirty="0" err="1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boolean</a:t>
            </a: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 or</a:t>
            </a:r>
          </a:p>
          <a:p>
            <a:pPr lvl="1"/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List of servers that can support that Questionnaire with</a:t>
            </a:r>
            <a:b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</a:b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$next-question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46A1-FA57-F000-647A-644C8177C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E85-8717-86BB-D99B-869564E20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1FF7-6832-FEEF-DF68-EBC42D5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5B06-3B7C-AAB0-C485-8C8EC7F6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b="1" dirty="0"/>
              <a:t>could</a:t>
            </a:r>
            <a:r>
              <a:rPr lang="en-US" dirty="0"/>
              <a:t> be done by $next-question</a:t>
            </a:r>
          </a:p>
          <a:p>
            <a:pPr lvl="1"/>
            <a:r>
              <a:rPr lang="en-US" dirty="0"/>
              <a:t>Server would need access to the relevant data, no token passed</a:t>
            </a:r>
          </a:p>
          <a:p>
            <a:r>
              <a:rPr lang="en-US" dirty="0"/>
              <a:t>Can’t do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</a:p>
          <a:p>
            <a:r>
              <a:rPr lang="en-US" dirty="0"/>
              <a:t>If doing expression-based or CQL, need to hold onto existing variables in memory</a:t>
            </a:r>
          </a:p>
          <a:p>
            <a:r>
              <a:rPr lang="en-US" dirty="0"/>
              <a:t>Might list all Libraries up-front, may add new ones as they become relevant, or mixture of both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01A4-597B-1697-7EF4-DC069227C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5B2-8E37-93D2-B39E-E814156D7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53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A8F-4129-3AC1-F7CB-452A89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completed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2AB9-978F-AD5C-E1B1-4D956431A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adaptive form is ‘complete’, that doesn’t mean it’s ‘submitted’</a:t>
            </a:r>
          </a:p>
          <a:p>
            <a:r>
              <a:rPr lang="en-US" dirty="0"/>
              <a:t>$submit is a separate process (as is $extract)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CB3-2D3E-BEB2-378C-D24531CB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63FF-8272-23CD-E697-87089D1AF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Forms </a:t>
            </a:r>
            <a:r>
              <a:rPr lang="en-US" dirty="0"/>
              <a:t>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98687-01A0-0B14-EC0A-52D56721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25" y="988306"/>
            <a:ext cx="2136950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How many items will an adaptive search Questionnaire have?</a:t>
            </a:r>
          </a:p>
          <a:p>
            <a:pPr marL="457200" indent="-457200">
              <a:buAutoNum type="arabicPeriod"/>
            </a:pPr>
            <a:r>
              <a:rPr lang="en-CA" dirty="0"/>
              <a:t>How many items can $next-question add to an adaptive Questionnaire?</a:t>
            </a:r>
          </a:p>
          <a:p>
            <a:pPr marL="457200" indent="-457200">
              <a:buAutoNum type="arabicPeriod"/>
            </a:pPr>
            <a:r>
              <a:rPr lang="en-CA" dirty="0"/>
              <a:t>What population approach is incompatible with adaptive Questionnaires?</a:t>
            </a:r>
          </a:p>
          <a:p>
            <a:pPr marL="457200" indent="-457200">
              <a:buAutoNum type="arabicPeriod"/>
            </a:pPr>
            <a:r>
              <a:rPr lang="en-CA" dirty="0"/>
              <a:t>What values can the </a:t>
            </a:r>
            <a:r>
              <a:rPr lang="en-CA" dirty="0" err="1"/>
              <a:t>sdc</a:t>
            </a:r>
            <a:r>
              <a:rPr lang="en-CA" dirty="0"/>
              <a:t>-questionnaire-</a:t>
            </a:r>
            <a:r>
              <a:rPr lang="en-CA" dirty="0" err="1"/>
              <a:t>questionnaireAdaptive</a:t>
            </a:r>
            <a:r>
              <a:rPr lang="en-CA" dirty="0"/>
              <a:t> extension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7A7-0E12-8CD4-42C3-0A92DA42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6DBC-20C3-7057-F5C8-9D7412E70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5. Which of the following is </a:t>
            </a:r>
            <a:r>
              <a:rPr lang="en-CA" b="1" dirty="0"/>
              <a:t>not</a:t>
            </a:r>
            <a:r>
              <a:rPr lang="en-CA" dirty="0"/>
              <a:t> a common reason for using adaptive forms</a:t>
            </a:r>
          </a:p>
          <a:p>
            <a:pPr marL="914400" lvl="1" indent="-457200">
              <a:buAutoNum type="alphaLcParenR"/>
            </a:pPr>
            <a:r>
              <a:rPr lang="en-CA" dirty="0"/>
              <a:t>Simpler for form fillers</a:t>
            </a:r>
          </a:p>
          <a:p>
            <a:pPr marL="914400" lvl="1" indent="-457200">
              <a:buAutoNum type="alphaLcParenR"/>
            </a:pPr>
            <a:r>
              <a:rPr lang="en-CA" dirty="0"/>
              <a:t>Can extract resources earlier</a:t>
            </a:r>
          </a:p>
          <a:p>
            <a:pPr marL="914400" lvl="1" indent="-457200">
              <a:buAutoNum type="alphaLcParenR"/>
            </a:pPr>
            <a:r>
              <a:rPr lang="en-CA" dirty="0"/>
              <a:t>Form logic includes sensitive IP</a:t>
            </a:r>
          </a:p>
          <a:p>
            <a:pPr marL="914400" lvl="1" indent="-457200">
              <a:buAutoNum type="alphaLcParenR"/>
            </a:pPr>
            <a:r>
              <a:rPr lang="en-CA" dirty="0"/>
              <a:t>Form authors don’t want to write </a:t>
            </a:r>
            <a:r>
              <a:rPr lang="en-CA" dirty="0" err="1"/>
              <a:t>FHIRPath</a:t>
            </a:r>
            <a:r>
              <a:rPr lang="en-CA" dirty="0"/>
              <a:t> or CQL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8638-C45C-91B8-2701-E0F24B8F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823D-E15C-096F-13DE-0E4D47F8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79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1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authored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>
                <a:ea typeface="ヒラギノ角ゴ Pro W3"/>
              </a:rPr>
              <a:t>Explain some of the benefits for using adaptive forms instead of standard forms</a:t>
            </a:r>
          </a:p>
          <a:p>
            <a:pPr lvl="1"/>
            <a:r>
              <a:rPr lang="en-CA" sz="1800" dirty="0"/>
              <a:t>Describe the workflow for completing an adaptive form</a:t>
            </a:r>
          </a:p>
          <a:p>
            <a:pPr lvl="1"/>
            <a:r>
              <a:rPr lang="en-CA" sz="1800" dirty="0"/>
              <a:t>Understand the difference between a Questionnaire intended for searching for an adaptive form as opposed to one used for completing an adaptive form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adaptive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Protect IP</a:t>
            </a:r>
          </a:p>
          <a:p>
            <a:r>
              <a:rPr lang="en-US" dirty="0"/>
              <a:t>Less burden on fillers</a:t>
            </a:r>
          </a:p>
          <a:p>
            <a:r>
              <a:rPr lang="en-US" dirty="0"/>
              <a:t>Forms can get too big</a:t>
            </a:r>
          </a:p>
          <a:p>
            <a:r>
              <a:rPr lang="en-US" dirty="0"/>
              <a:t>Use a familiar language for logic</a:t>
            </a:r>
          </a:p>
          <a:p>
            <a:r>
              <a:rPr lang="en-US" dirty="0"/>
              <a:t>Use back-end functionality for logic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C46-D4D7-4EB2-0539-C5DC32D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 adaptive 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0163-3728-4F39-79CB-C543C1DA3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357310"/>
            <a:ext cx="6776339" cy="3098780"/>
          </a:xfrm>
        </p:spPr>
        <p:txBody>
          <a:bodyPr/>
          <a:lstStyle/>
          <a:p>
            <a:r>
              <a:rPr lang="en-US" dirty="0"/>
              <a:t>Separate Q for every QR</a:t>
            </a:r>
          </a:p>
          <a:p>
            <a:r>
              <a:rPr lang="en-US" dirty="0"/>
              <a:t>Q is ‘contained’</a:t>
            </a:r>
          </a:p>
          <a:p>
            <a:r>
              <a:rPr lang="en-US" dirty="0"/>
              <a:t>Contained Q points to ‘base’</a:t>
            </a:r>
            <a:br>
              <a:rPr lang="en-US" dirty="0"/>
            </a:br>
            <a:r>
              <a:rPr lang="en-US" dirty="0"/>
              <a:t> Questionnaire canonical via </a:t>
            </a:r>
            <a:br>
              <a:rPr lang="en-US" dirty="0"/>
            </a:br>
            <a:r>
              <a:rPr lang="en-US" dirty="0" err="1"/>
              <a:t>derivedFrom</a:t>
            </a:r>
            <a:endParaRPr lang="en-US" dirty="0"/>
          </a:p>
          <a:p>
            <a:r>
              <a:rPr lang="en-US" dirty="0"/>
              <a:t>Contained Q has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or version</a:t>
            </a:r>
          </a:p>
          <a:p>
            <a:r>
              <a:rPr lang="en-US" dirty="0"/>
              <a:t>Call $next-question to get updated list of items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DEA6-744F-B66A-6B13-565C12320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CE0-6367-67DF-9455-31AC27CBD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5A73-B5DC-7E45-595B-AC4239F4842A}"/>
              </a:ext>
            </a:extLst>
          </p:cNvPr>
          <p:cNvSpPr/>
          <p:nvPr/>
        </p:nvSpPr>
        <p:spPr>
          <a:xfrm>
            <a:off x="5075339" y="1357310"/>
            <a:ext cx="3540155" cy="1922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questionnaire = #someQ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15D4E-9592-A8FB-403A-6D6FEBA7A7E7}"/>
              </a:ext>
            </a:extLst>
          </p:cNvPr>
          <p:cNvSpPr/>
          <p:nvPr/>
        </p:nvSpPr>
        <p:spPr>
          <a:xfrm>
            <a:off x="5227739" y="1509711"/>
            <a:ext cx="3301899" cy="1062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QuestionnaireResponse</a:t>
            </a:r>
          </a:p>
          <a:p>
            <a:r>
              <a:rPr lang="en-CA" dirty="0">
                <a:solidFill>
                  <a:schemeClr val="tx1"/>
                </a:solidFill>
              </a:rPr>
              <a:t>	id = </a:t>
            </a:r>
            <a:r>
              <a:rPr lang="en-CA" dirty="0" err="1">
                <a:solidFill>
                  <a:schemeClr val="tx1"/>
                </a:solidFill>
              </a:rPr>
              <a:t>someQ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derived=http://realQ#ver</a:t>
            </a:r>
          </a:p>
        </p:txBody>
      </p:sp>
    </p:spTree>
    <p:extLst>
      <p:ext uri="{BB962C8B-B14F-4D97-AF65-F5344CB8AC3E}">
        <p14:creationId xmlns:p14="http://schemas.microsoft.com/office/powerpoint/2010/main" val="2947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5EAE69-B60D-496C-9008-BE045A7C2C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2371556d-c2f8-4c27-a7c5-4c2acf225d27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B0796CF-91BF-466A-A9B4-B047A7090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703D73-139F-4FE5-AB1C-FE1CA34CA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27487</TotalTime>
  <Words>1083</Words>
  <Application>Microsoft Office PowerPoint</Application>
  <PresentationFormat>On-screen Show (16:9)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Rationale for adaptive forms</vt:lpstr>
      <vt:lpstr>Adaptive forms</vt:lpstr>
      <vt:lpstr>Key elements of an adaptive form</vt:lpstr>
      <vt:lpstr>$next-question</vt:lpstr>
      <vt:lpstr>What adaptive doesn’t avoid</vt:lpstr>
      <vt:lpstr>What if the user changes a prior answer?</vt:lpstr>
      <vt:lpstr>Searching for adaptive forms</vt:lpstr>
      <vt:lpstr>Populating adaptive forms</vt:lpstr>
      <vt:lpstr>Handling completed forms</vt:lpstr>
      <vt:lpstr>Adaptive Forms in the SDC Spec</vt:lpstr>
      <vt:lpstr>Adaptive Questions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198</cp:revision>
  <dcterms:created xsi:type="dcterms:W3CDTF">2019-03-22T18:05:01Z</dcterms:created>
  <dcterms:modified xsi:type="dcterms:W3CDTF">2025-02-24T20:40:05Z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