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11" r:id="rId19"/>
    <p:sldId id="709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67767" autoAdjust="0"/>
  </p:normalViewPr>
  <p:slideViewPr>
    <p:cSldViewPr snapToGrid="0" snapToObjects="1">
      <p:cViewPr varScale="1">
        <p:scale>
          <a:sx n="102" d="100"/>
          <a:sy n="102" d="100"/>
        </p:scale>
        <p:origin x="1404" y="90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2/12/2024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2/12/2024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86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2/12/2024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2/12/2024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2024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://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search.cfm" TargetMode="External"/><Relationship Id="rId5" Type="http://schemas.openxmlformats.org/officeDocument/2006/relationships/hyperlink" Target="http://hl7.org/fhir/versions.html#maturity" TargetMode="External"/><Relationship Id="rId4" Type="http://schemas.openxmlformats.org/officeDocument/2006/relationships/hyperlink" Target="http://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observation.html" TargetMode="External"/><Relationship Id="rId7" Type="http://schemas.openxmlformats.org/officeDocument/2006/relationships/hyperlink" Target="http://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esource.html" TargetMode="External"/><Relationship Id="rId5" Type="http://schemas.openxmlformats.org/officeDocument/2006/relationships/hyperlink" Target="http://hl7.org/fhir/domainresource.html" TargetMode="External"/><Relationship Id="rId4" Type="http://schemas.openxmlformats.org/officeDocument/2006/relationships/hyperlink" Target="http://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s://chat.fhir.org/#narrow/stream/179289-storage-for.20FHI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facade/facade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/SearchParameter-us-core-allergyintolerance-clinical-status.html" TargetMode="External"/><Relationship Id="rId3" Type="http://schemas.openxmlformats.org/officeDocument/2006/relationships/hyperlink" Target="http://build.fhir.org/ig/HL7/US-Core" TargetMode="External"/><Relationship Id="rId7" Type="http://schemas.openxmlformats.org/officeDocument/2006/relationships/hyperlink" Target="https://build.fhir.org/ig/HL7/US-Core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/StructureDefinition-us-core-diagnosticreport-lab.html" TargetMode="External"/><Relationship Id="rId10" Type="http://schemas.openxmlformats.org/officeDocument/2006/relationships/hyperlink" Target="http://build.fhir.org/ig/FHIR/fhir-tools-ig/StructureDefinition-obligation.html" TargetMode="External"/><Relationship Id="rId4" Type="http://schemas.openxmlformats.org/officeDocument/2006/relationships/hyperlink" Target="https://build.fhir.org/ig/HL7/US-Core/profiles-and-extension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blob/master/presentations/2024-02%20Webinars/2024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US-Core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13-15, 2024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http://hl7.org/fhir/versions.html#maturity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http://hl7.org/fhir/observation.html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http://hl7.org/fhir/formats.html#table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254" y="1527047"/>
            <a:ext cx="3988617" cy="2519269"/>
          </a:xfrm>
        </p:spPr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member of Technical Steering Committee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lloyd@dogwoodhealthconsulting.com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7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893099" y="1109667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0" y="1764589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Link path</a:t>
            </a:r>
          </a:p>
          <a:p>
            <a:pPr lvl="1"/>
            <a:r>
              <a:rPr lang="en-CA" sz="1600" dirty="0">
                <a:hlinkClick r:id="rId3"/>
              </a:rPr>
              <a:t>http://build.fhir.org/ig/HL7/US-Core</a:t>
            </a:r>
            <a:endParaRPr lang="en-CA" sz="1600" dirty="0"/>
          </a:p>
          <a:p>
            <a:pPr lvl="1"/>
            <a:r>
              <a:rPr lang="en-CA" sz="1600" dirty="0">
                <a:hlinkClick r:id="rId4"/>
              </a:rPr>
              <a:t>http://build.fhir.org/ig/HL7/US-Core/profiles-and-extensions.html</a:t>
            </a:r>
            <a:endParaRPr lang="en-CA" sz="1600" dirty="0"/>
          </a:p>
          <a:p>
            <a:pPr lvl="1"/>
            <a:r>
              <a:rPr lang="en-CA" sz="1600" dirty="0">
                <a:hlinkClick r:id="rId5"/>
              </a:rPr>
              <a:t>http://build.fhir.org/ig/HL7/US-Core/StructureDefinition-us-core-diagnosticreport-lab.html</a:t>
            </a:r>
            <a:endParaRPr lang="en-CA" sz="1600" dirty="0"/>
          </a:p>
          <a:p>
            <a:pPr lvl="1"/>
            <a:r>
              <a:rPr lang="en-CA" sz="1600" dirty="0">
                <a:hlinkClick r:id="rId6"/>
              </a:rPr>
              <a:t>http://hl7.org/fhir/R4/terminologies.html#extensible</a:t>
            </a:r>
            <a:endParaRPr lang="en-CA" sz="1600" dirty="0"/>
          </a:p>
          <a:p>
            <a:pPr lvl="1"/>
            <a:r>
              <a:rPr lang="en-CA" sz="1600" dirty="0">
                <a:hlinkClick r:id="rId7"/>
              </a:rPr>
              <a:t>http://build.fhir.org/ig/HL7/US-Core/CapabilityStatement-us-core-server.html</a:t>
            </a:r>
            <a:endParaRPr lang="en-CA" sz="1600" dirty="0"/>
          </a:p>
          <a:p>
            <a:pPr lvl="1"/>
            <a:r>
              <a:rPr lang="en-CA" sz="1600" dirty="0">
                <a:hlinkClick r:id="rId8"/>
              </a:rPr>
              <a:t>http://build.fhir.org/ig/HL7/US-Core/SearchParameter-us-core-allergyintolerance-clinical-status.html</a:t>
            </a:r>
            <a:endParaRPr lang="en-CA" sz="1600" dirty="0"/>
          </a:p>
          <a:p>
            <a:pPr lvl="1"/>
            <a:r>
              <a:rPr lang="en-CA" sz="1600" dirty="0">
                <a:hlinkClick r:id="rId9"/>
              </a:rPr>
              <a:t>https://fhir.epic.com/interconnect-fhir-oauth/api/FHIR/R4/metadata</a:t>
            </a:r>
            <a:endParaRPr lang="en-CA" sz="1600" dirty="0"/>
          </a:p>
          <a:p>
            <a:pPr lvl="1"/>
            <a:r>
              <a:rPr lang="en-CA" sz="1600" dirty="0">
                <a:hlinkClick r:id="rId10"/>
              </a:rPr>
              <a:t>http://build.fhir.org/ig/FHIR/fhir-tools-ig/StructureDefinition-obligation.html</a:t>
            </a:r>
            <a:endParaRPr lang="en-C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https://github.com/FHIR/documents/blob/master/presentations/2024-02%20Webinars/2024-02%20Applied%20FHIR%20for%20Designers.pptx</a:t>
            </a:r>
            <a:endParaRPr lang="en-CA" dirty="0"/>
          </a:p>
          <a:p>
            <a:pPr lvl="1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http://build.fhir.org/ig/HL7/US-Core/downloads.html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2024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2024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</a:t>
            </a:r>
            <a:r>
              <a:rPr lang="en-CA" dirty="0">
                <a:hlinkClick r:id="rId5"/>
              </a:rPr>
              <a:t>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2024 Health Level Seven ® International. Licensed under Creative Commons Attribution 4.0 International</a:t>
            </a:r>
          </a:p>
          <a:p>
            <a:r>
              <a:rPr lang="en-US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</a:t>
            </a:r>
            <a:r>
              <a:rPr lang="en-US" dirty="0" err="1"/>
              <a:t>Connectathon</a:t>
            </a:r>
            <a:r>
              <a:rPr lang="en-US" dirty="0"/>
              <a:t>/WGM</a:t>
            </a:r>
          </a:p>
          <a:p>
            <a:pPr lvl="1"/>
            <a:r>
              <a:rPr lang="en-US" dirty="0"/>
              <a:t>May 18-24 </a:t>
            </a:r>
            <a:r>
              <a:rPr lang="en-US" b="1" dirty="0"/>
              <a:t>Dallas</a:t>
            </a:r>
            <a:endParaRPr lang="en-US" dirty="0"/>
          </a:p>
          <a:p>
            <a:pPr lvl="1"/>
            <a:r>
              <a:rPr lang="en-US" dirty="0"/>
              <a:t>Sept. 21-27 </a:t>
            </a:r>
            <a:r>
              <a:rPr lang="en-US" b="1" dirty="0"/>
              <a:t>Atlanta</a:t>
            </a:r>
          </a:p>
          <a:p>
            <a:pPr lvl="1"/>
            <a:r>
              <a:rPr lang="en-US" dirty="0"/>
              <a:t>Jan. (</a:t>
            </a:r>
            <a:r>
              <a:rPr lang="en-US" dirty="0" err="1"/>
              <a:t>tbd</a:t>
            </a:r>
            <a:r>
              <a:rPr lang="en-US" dirty="0"/>
              <a:t>) </a:t>
            </a:r>
            <a:r>
              <a:rPr lang="en-US" b="1" dirty="0"/>
              <a:t>Virtual</a:t>
            </a:r>
          </a:p>
          <a:p>
            <a:pPr lvl="1"/>
            <a:r>
              <a:rPr lang="en-US" dirty="0"/>
              <a:t>May 10-15 </a:t>
            </a:r>
            <a:r>
              <a:rPr lang="en-US" b="1" dirty="0"/>
              <a:t>Madrid</a:t>
            </a:r>
            <a:endParaRPr lang="en-US" dirty="0"/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10-13 </a:t>
            </a:r>
            <a:r>
              <a:rPr lang="en-US" b="1" dirty="0"/>
              <a:t>Hybrid</a:t>
            </a:r>
            <a:r>
              <a:rPr lang="en-US" dirty="0"/>
              <a:t> (Minneapolis)</a:t>
            </a:r>
            <a:endParaRPr lang="en-US" b="1" dirty="0"/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http://chat.fhir.org</a:t>
            </a:r>
            <a:r>
              <a:rPr lang="en-AU" dirty="0"/>
              <a:t> 	   </a:t>
            </a:r>
            <a:r>
              <a:rPr lang="en-AU" dirty="0">
                <a:hlinkClick r:id="rId3"/>
              </a:rPr>
              <a:t>lloyd@dogwoodhealthconsulting.com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18646</TotalTime>
  <Words>7220</Words>
  <Application>Microsoft Office PowerPoint</Application>
  <PresentationFormat>On-screen Show (16:9)</PresentationFormat>
  <Paragraphs>931</Paragraphs>
  <Slides>71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Consolas</vt:lpstr>
      <vt:lpstr>Courier New</vt:lpstr>
      <vt:lpstr>Souce Sans Pro</vt:lpstr>
      <vt:lpstr>Wingdings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Identifiers &amp; References</vt:lpstr>
      <vt:lpstr>Modifier extension &amp; element considerations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388</cp:revision>
  <dcterms:created xsi:type="dcterms:W3CDTF">2019-03-22T18:05:01Z</dcterms:created>
  <dcterms:modified xsi:type="dcterms:W3CDTF">2024-02-12T18:44:36Z</dcterms:modified>
</cp:coreProperties>
</file>