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702" r:id="rId2"/>
    <p:sldMasterId id="2147483705" r:id="rId3"/>
    <p:sldMasterId id="2147483709" r:id="rId4"/>
    <p:sldMasterId id="2147483718" r:id="rId5"/>
    <p:sldMasterId id="2147483719" r:id="rId6"/>
    <p:sldMasterId id="2147483724" r:id="rId7"/>
    <p:sldMasterId id="2147483726" r:id="rId8"/>
    <p:sldMasterId id="2147483728" r:id="rId9"/>
    <p:sldMasterId id="2147483730" r:id="rId10"/>
    <p:sldMasterId id="2147483732" r:id="rId11"/>
    <p:sldMasterId id="2147483734" r:id="rId12"/>
    <p:sldMasterId id="2147483736" r:id="rId13"/>
  </p:sldMasterIdLst>
  <p:notesMasterIdLst>
    <p:notesMasterId r:id="rId38"/>
  </p:notesMasterIdLst>
  <p:handoutMasterIdLst>
    <p:handoutMasterId r:id="rId39"/>
  </p:handoutMasterIdLst>
  <p:sldIdLst>
    <p:sldId id="625" r:id="rId14"/>
    <p:sldId id="627" r:id="rId15"/>
    <p:sldId id="628" r:id="rId16"/>
    <p:sldId id="629" r:id="rId17"/>
    <p:sldId id="631" r:id="rId18"/>
    <p:sldId id="630" r:id="rId19"/>
    <p:sldId id="622" r:id="rId20"/>
    <p:sldId id="623" r:id="rId21"/>
    <p:sldId id="624" r:id="rId22"/>
    <p:sldId id="635" r:id="rId23"/>
    <p:sldId id="626" r:id="rId24"/>
    <p:sldId id="614" r:id="rId25"/>
    <p:sldId id="634" r:id="rId26"/>
    <p:sldId id="632" r:id="rId27"/>
    <p:sldId id="633" r:id="rId28"/>
    <p:sldId id="601" r:id="rId29"/>
    <p:sldId id="604" r:id="rId30"/>
    <p:sldId id="605" r:id="rId31"/>
    <p:sldId id="611" r:id="rId32"/>
    <p:sldId id="613" r:id="rId33"/>
    <p:sldId id="608" r:id="rId34"/>
    <p:sldId id="618" r:id="rId35"/>
    <p:sldId id="609" r:id="rId36"/>
    <p:sldId id="610" r:id="rId3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ri" initials="L" lastIdx="1" clrIdx="0"/>
  <p:cmAuthor id="1" name="CDC User" initials="CU" lastIdx="4" clrIdx="1"/>
  <p:cmAuthor id="2" name="Blumenthal, Wendy J. (CDC/ONDIEH/NCCDPHP)" initials="BWJ(" lastIdx="6" clrIdx="2">
    <p:extLst>
      <p:ext uri="{19B8F6BF-5375-455C-9EA6-DF929625EA0E}">
        <p15:presenceInfo xmlns:p15="http://schemas.microsoft.com/office/powerpoint/2012/main" userId="S-1-5-21-1207783550-2075000910-922709458-173263" providerId="AD"/>
      </p:ext>
    </p:extLst>
  </p:cmAuthor>
  <p:cmAuthor id="3" name="Jones, Sandy (CDC/ONDIEH/NCCDPHP)" initials="JS(" lastIdx="1" clrIdx="3">
    <p:extLst>
      <p:ext uri="{19B8F6BF-5375-455C-9EA6-DF929625EA0E}">
        <p15:presenceInfo xmlns:p15="http://schemas.microsoft.com/office/powerpoint/2012/main" userId="S-1-5-21-1207783550-2075000910-922709458-2029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05"/>
    <a:srgbClr val="FFFFFF"/>
    <a:srgbClr val="969696"/>
    <a:srgbClr val="890C4C"/>
    <a:srgbClr val="181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0" autoAdjust="0"/>
    <p:restoredTop sz="80803" autoAdjust="0"/>
  </p:normalViewPr>
  <p:slideViewPr>
    <p:cSldViewPr>
      <p:cViewPr varScale="1">
        <p:scale>
          <a:sx n="69" d="100"/>
          <a:sy n="69" d="100"/>
        </p:scale>
        <p:origin x="15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484"/>
    </p:cViewPr>
  </p:sorterViewPr>
  <p:notesViewPr>
    <p:cSldViewPr>
      <p:cViewPr varScale="1">
        <p:scale>
          <a:sx n="73" d="100"/>
          <a:sy n="73" d="100"/>
        </p:scale>
        <p:origin x="-2136" y="-102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B0CA-F396-478B-9EB4-CC2FF4F84F1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4E1875-9CC1-4439-956F-2545772D736E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HP2020 </a:t>
          </a:r>
          <a:r>
            <a:rPr lang="en-US" sz="1300" dirty="0" smtClean="0"/>
            <a:t>Objectives</a:t>
          </a:r>
          <a:endParaRPr lang="en-US" sz="1300" dirty="0"/>
        </a:p>
      </dgm:t>
    </dgm:pt>
    <dgm:pt modelId="{41B15407-664A-40CC-B7CB-9E947EB46532}" type="parTrans" cxnId="{9D24DA3A-A9F1-4FB1-A134-B19ED9E28EEE}">
      <dgm:prSet/>
      <dgm:spPr/>
      <dgm:t>
        <a:bodyPr/>
        <a:lstStyle/>
        <a:p>
          <a:endParaRPr lang="en-US"/>
        </a:p>
      </dgm:t>
    </dgm:pt>
    <dgm:pt modelId="{BAB42D10-810D-42AD-A780-62C0FAFC691C}" type="sibTrans" cxnId="{9D24DA3A-A9F1-4FB1-A134-B19ED9E28EEE}">
      <dgm:prSet/>
      <dgm:spPr/>
      <dgm:t>
        <a:bodyPr/>
        <a:lstStyle/>
        <a:p>
          <a:endParaRPr lang="en-US"/>
        </a:p>
      </dgm:t>
    </dgm:pt>
    <dgm:pt modelId="{0A7DC95F-7DBE-46B6-9FEE-9B663289F46E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NHIS</a:t>
          </a:r>
          <a:endParaRPr lang="en-US" sz="1100" dirty="0"/>
        </a:p>
      </dgm:t>
    </dgm:pt>
    <dgm:pt modelId="{6CD4802A-1418-44F2-8D2A-A518AB481CDA}" type="parTrans" cxnId="{7593ED5C-ECCB-4FFF-8092-69BAA69FD17F}">
      <dgm:prSet/>
      <dgm:spPr/>
      <dgm:t>
        <a:bodyPr/>
        <a:lstStyle/>
        <a:p>
          <a:endParaRPr lang="en-US"/>
        </a:p>
      </dgm:t>
    </dgm:pt>
    <dgm:pt modelId="{28635FE2-A530-444E-B550-1CBBA0A24241}" type="sibTrans" cxnId="{7593ED5C-ECCB-4FFF-8092-69BAA69FD17F}">
      <dgm:prSet/>
      <dgm:spPr/>
      <dgm:t>
        <a:bodyPr/>
        <a:lstStyle/>
        <a:p>
          <a:endParaRPr lang="en-US"/>
        </a:p>
      </dgm:t>
    </dgm:pt>
    <dgm:pt modelId="{D2557CE4-AB67-4DAB-9625-E07480DA34D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i="0" dirty="0" smtClean="0">
              <a:solidFill>
                <a:schemeClr val="bg1"/>
              </a:solidFill>
            </a:rPr>
            <a:t>NPCR</a:t>
          </a:r>
          <a:r>
            <a:rPr lang="en-US" sz="1100" dirty="0" smtClean="0"/>
            <a:t>+SEER</a:t>
          </a:r>
          <a:endParaRPr lang="en-US" sz="1100" dirty="0"/>
        </a:p>
      </dgm:t>
    </dgm:pt>
    <dgm:pt modelId="{4045688B-13BB-412D-8A04-908371D9C2D8}" type="parTrans" cxnId="{B07938B5-2899-47DE-9947-35CE2B222C5C}">
      <dgm:prSet/>
      <dgm:spPr/>
      <dgm:t>
        <a:bodyPr/>
        <a:lstStyle/>
        <a:p>
          <a:endParaRPr lang="en-US"/>
        </a:p>
      </dgm:t>
    </dgm:pt>
    <dgm:pt modelId="{4092AF57-755B-41A0-9C5A-0774E3F21C13}" type="sibTrans" cxnId="{B07938B5-2899-47DE-9947-35CE2B222C5C}">
      <dgm:prSet/>
      <dgm:spPr/>
      <dgm:t>
        <a:bodyPr/>
        <a:lstStyle/>
        <a:p>
          <a:endParaRPr lang="en-US"/>
        </a:p>
      </dgm:t>
    </dgm:pt>
    <dgm:pt modelId="{82A13F21-B745-4233-B547-82015AA13BCE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NVSS</a:t>
          </a:r>
          <a:endParaRPr lang="en-US" sz="1100" dirty="0"/>
        </a:p>
      </dgm:t>
    </dgm:pt>
    <dgm:pt modelId="{C68ADC80-36EF-42FA-94C8-35543DAA8580}" type="parTrans" cxnId="{BDED416E-AF8A-41E9-B16D-4F4A8F0494EE}">
      <dgm:prSet/>
      <dgm:spPr/>
      <dgm:t>
        <a:bodyPr/>
        <a:lstStyle/>
        <a:p>
          <a:endParaRPr lang="en-US"/>
        </a:p>
      </dgm:t>
    </dgm:pt>
    <dgm:pt modelId="{1DA5E13E-ECFE-45E5-8A6D-D6F423B574E7}" type="sibTrans" cxnId="{BDED416E-AF8A-41E9-B16D-4F4A8F0494EE}">
      <dgm:prSet/>
      <dgm:spPr/>
      <dgm:t>
        <a:bodyPr/>
        <a:lstStyle/>
        <a:p>
          <a:endParaRPr lang="en-US"/>
        </a:p>
      </dgm:t>
    </dgm:pt>
    <dgm:pt modelId="{87187FD0-78CD-4095-AC4D-D34830D69F31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YRBSS</a:t>
          </a:r>
          <a:endParaRPr lang="en-US" sz="1100" dirty="0"/>
        </a:p>
      </dgm:t>
    </dgm:pt>
    <dgm:pt modelId="{321AE86E-1327-4EAD-9C26-82E7CE5D61E9}" type="parTrans" cxnId="{E15E5D26-7039-4F5C-A604-3890CFD9A514}">
      <dgm:prSet/>
      <dgm:spPr/>
      <dgm:t>
        <a:bodyPr/>
        <a:lstStyle/>
        <a:p>
          <a:endParaRPr lang="en-US"/>
        </a:p>
      </dgm:t>
    </dgm:pt>
    <dgm:pt modelId="{69E80140-60AF-4D48-8516-EB3CA8D5DD5D}" type="sibTrans" cxnId="{E15E5D26-7039-4F5C-A604-3890CFD9A514}">
      <dgm:prSet/>
      <dgm:spPr/>
      <dgm:t>
        <a:bodyPr/>
        <a:lstStyle/>
        <a:p>
          <a:endParaRPr lang="en-US"/>
        </a:p>
      </dgm:t>
    </dgm:pt>
    <dgm:pt modelId="{A068D489-169D-4BAE-94AC-F3341793743D}" type="pres">
      <dgm:prSet presAssocID="{CF90B0CA-F396-478B-9EB4-CC2FF4F84F1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5911E5-E7F9-4498-B4B3-361AA3CD2BDC}" type="pres">
      <dgm:prSet presAssocID="{E04E1875-9CC1-4439-956F-2545772D736E}" presName="centerShape" presStyleLbl="node0" presStyleIdx="0" presStyleCnt="1" custScaleX="106062" custScaleY="106062"/>
      <dgm:spPr/>
      <dgm:t>
        <a:bodyPr/>
        <a:lstStyle/>
        <a:p>
          <a:endParaRPr lang="en-US"/>
        </a:p>
      </dgm:t>
    </dgm:pt>
    <dgm:pt modelId="{A0A71286-0025-420C-9595-8B510E00CF7F}" type="pres">
      <dgm:prSet presAssocID="{6CD4802A-1418-44F2-8D2A-A518AB481CDA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A542C303-1734-42E9-AD41-619C1604A028}" type="pres">
      <dgm:prSet presAssocID="{0A7DC95F-7DBE-46B6-9FEE-9B663289F46E}" presName="node" presStyleLbl="node1" presStyleIdx="0" presStyleCnt="4" custRadScaleRad="99595" custRadScaleInc="3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9154D-225E-40FB-85F8-E58472ACC278}" type="pres">
      <dgm:prSet presAssocID="{4045688B-13BB-412D-8A04-908371D9C2D8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A3BBCA4D-7FE9-42A3-A692-C9C7C0CF35AD}" type="pres">
      <dgm:prSet presAssocID="{D2557CE4-AB67-4DAB-9625-E07480DA34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5A931-0550-4975-B19A-ADEA570B6FA5}" type="pres">
      <dgm:prSet presAssocID="{C68ADC80-36EF-42FA-94C8-35543DAA8580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268843C3-E3A2-4029-8F43-0DBE318DB929}" type="pres">
      <dgm:prSet presAssocID="{82A13F21-B745-4233-B547-82015AA13BC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20C81-3C46-416C-AAE6-62575DBCCF57}" type="pres">
      <dgm:prSet presAssocID="{321AE86E-1327-4EAD-9C26-82E7CE5D61E9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4ACDDFD0-3123-4AB2-8C60-1475F7E3822C}" type="pres">
      <dgm:prSet presAssocID="{87187FD0-78CD-4095-AC4D-D34830D69F3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7938B5-2899-47DE-9947-35CE2B222C5C}" srcId="{E04E1875-9CC1-4439-956F-2545772D736E}" destId="{D2557CE4-AB67-4DAB-9625-E07480DA34D3}" srcOrd="1" destOrd="0" parTransId="{4045688B-13BB-412D-8A04-908371D9C2D8}" sibTransId="{4092AF57-755B-41A0-9C5A-0774E3F21C13}"/>
    <dgm:cxn modelId="{24579836-225A-4AE8-8860-D7573FF99081}" type="presOf" srcId="{D2557CE4-AB67-4DAB-9625-E07480DA34D3}" destId="{A3BBCA4D-7FE9-42A3-A692-C9C7C0CF35AD}" srcOrd="0" destOrd="0" presId="urn:microsoft.com/office/officeart/2005/8/layout/radial4"/>
    <dgm:cxn modelId="{710A93D3-0824-42AD-A814-3962DD2E3FDB}" type="presOf" srcId="{E04E1875-9CC1-4439-956F-2545772D736E}" destId="{DE5911E5-E7F9-4498-B4B3-361AA3CD2BDC}" srcOrd="0" destOrd="0" presId="urn:microsoft.com/office/officeart/2005/8/layout/radial4"/>
    <dgm:cxn modelId="{626DD37B-B8F6-4715-B6DD-E13BFF7F89B9}" type="presOf" srcId="{CF90B0CA-F396-478B-9EB4-CC2FF4F84F1F}" destId="{A068D489-169D-4BAE-94AC-F3341793743D}" srcOrd="0" destOrd="0" presId="urn:microsoft.com/office/officeart/2005/8/layout/radial4"/>
    <dgm:cxn modelId="{7C086528-4713-4275-982E-6708982F0063}" type="presOf" srcId="{4045688B-13BB-412D-8A04-908371D9C2D8}" destId="{A8F9154D-225E-40FB-85F8-E58472ACC278}" srcOrd="0" destOrd="0" presId="urn:microsoft.com/office/officeart/2005/8/layout/radial4"/>
    <dgm:cxn modelId="{1927EBB7-DF57-4454-8925-66E02E739E0C}" type="presOf" srcId="{321AE86E-1327-4EAD-9C26-82E7CE5D61E9}" destId="{F6D20C81-3C46-416C-AAE6-62575DBCCF57}" srcOrd="0" destOrd="0" presId="urn:microsoft.com/office/officeart/2005/8/layout/radial4"/>
    <dgm:cxn modelId="{BC168258-7B80-4386-8E95-DD214C2277A6}" type="presOf" srcId="{82A13F21-B745-4233-B547-82015AA13BCE}" destId="{268843C3-E3A2-4029-8F43-0DBE318DB929}" srcOrd="0" destOrd="0" presId="urn:microsoft.com/office/officeart/2005/8/layout/radial4"/>
    <dgm:cxn modelId="{6893523C-158A-4573-AA56-4CCCA6CFEFE0}" type="presOf" srcId="{6CD4802A-1418-44F2-8D2A-A518AB481CDA}" destId="{A0A71286-0025-420C-9595-8B510E00CF7F}" srcOrd="0" destOrd="0" presId="urn:microsoft.com/office/officeart/2005/8/layout/radial4"/>
    <dgm:cxn modelId="{15D28EEF-81BB-4611-AFD8-8A0891C4B2D8}" type="presOf" srcId="{87187FD0-78CD-4095-AC4D-D34830D69F31}" destId="{4ACDDFD0-3123-4AB2-8C60-1475F7E3822C}" srcOrd="0" destOrd="0" presId="urn:microsoft.com/office/officeart/2005/8/layout/radial4"/>
    <dgm:cxn modelId="{BDED416E-AF8A-41E9-B16D-4F4A8F0494EE}" srcId="{E04E1875-9CC1-4439-956F-2545772D736E}" destId="{82A13F21-B745-4233-B547-82015AA13BCE}" srcOrd="2" destOrd="0" parTransId="{C68ADC80-36EF-42FA-94C8-35543DAA8580}" sibTransId="{1DA5E13E-ECFE-45E5-8A6D-D6F423B574E7}"/>
    <dgm:cxn modelId="{9D24DA3A-A9F1-4FB1-A134-B19ED9E28EEE}" srcId="{CF90B0CA-F396-478B-9EB4-CC2FF4F84F1F}" destId="{E04E1875-9CC1-4439-956F-2545772D736E}" srcOrd="0" destOrd="0" parTransId="{41B15407-664A-40CC-B7CB-9E947EB46532}" sibTransId="{BAB42D10-810D-42AD-A780-62C0FAFC691C}"/>
    <dgm:cxn modelId="{8494802B-5B10-4709-84DD-4C313FF7B369}" type="presOf" srcId="{0A7DC95F-7DBE-46B6-9FEE-9B663289F46E}" destId="{A542C303-1734-42E9-AD41-619C1604A028}" srcOrd="0" destOrd="0" presId="urn:microsoft.com/office/officeart/2005/8/layout/radial4"/>
    <dgm:cxn modelId="{E15E5D26-7039-4F5C-A604-3890CFD9A514}" srcId="{E04E1875-9CC1-4439-956F-2545772D736E}" destId="{87187FD0-78CD-4095-AC4D-D34830D69F31}" srcOrd="3" destOrd="0" parTransId="{321AE86E-1327-4EAD-9C26-82E7CE5D61E9}" sibTransId="{69E80140-60AF-4D48-8516-EB3CA8D5DD5D}"/>
    <dgm:cxn modelId="{10165525-823C-4741-94EA-8C8C7DFE2672}" type="presOf" srcId="{C68ADC80-36EF-42FA-94C8-35543DAA8580}" destId="{F905A931-0550-4975-B19A-ADEA570B6FA5}" srcOrd="0" destOrd="0" presId="urn:microsoft.com/office/officeart/2005/8/layout/radial4"/>
    <dgm:cxn modelId="{7593ED5C-ECCB-4FFF-8092-69BAA69FD17F}" srcId="{E04E1875-9CC1-4439-956F-2545772D736E}" destId="{0A7DC95F-7DBE-46B6-9FEE-9B663289F46E}" srcOrd="0" destOrd="0" parTransId="{6CD4802A-1418-44F2-8D2A-A518AB481CDA}" sibTransId="{28635FE2-A530-444E-B550-1CBBA0A24241}"/>
    <dgm:cxn modelId="{6C1A5806-B46B-4054-9834-5952D14E7F41}" type="presParOf" srcId="{A068D489-169D-4BAE-94AC-F3341793743D}" destId="{DE5911E5-E7F9-4498-B4B3-361AA3CD2BDC}" srcOrd="0" destOrd="0" presId="urn:microsoft.com/office/officeart/2005/8/layout/radial4"/>
    <dgm:cxn modelId="{D2FC36B1-EDA7-4F3E-A67D-3587B42474F0}" type="presParOf" srcId="{A068D489-169D-4BAE-94AC-F3341793743D}" destId="{A0A71286-0025-420C-9595-8B510E00CF7F}" srcOrd="1" destOrd="0" presId="urn:microsoft.com/office/officeart/2005/8/layout/radial4"/>
    <dgm:cxn modelId="{D0886DAB-21DD-4383-B5BF-99A1E9A9961F}" type="presParOf" srcId="{A068D489-169D-4BAE-94AC-F3341793743D}" destId="{A542C303-1734-42E9-AD41-619C1604A028}" srcOrd="2" destOrd="0" presId="urn:microsoft.com/office/officeart/2005/8/layout/radial4"/>
    <dgm:cxn modelId="{6F85AE0F-3B1E-409A-8B9A-0441FC6165E8}" type="presParOf" srcId="{A068D489-169D-4BAE-94AC-F3341793743D}" destId="{A8F9154D-225E-40FB-85F8-E58472ACC278}" srcOrd="3" destOrd="0" presId="urn:microsoft.com/office/officeart/2005/8/layout/radial4"/>
    <dgm:cxn modelId="{B1E23486-90F4-4783-8F0F-ECBD9FBA9DE0}" type="presParOf" srcId="{A068D489-169D-4BAE-94AC-F3341793743D}" destId="{A3BBCA4D-7FE9-42A3-A692-C9C7C0CF35AD}" srcOrd="4" destOrd="0" presId="urn:microsoft.com/office/officeart/2005/8/layout/radial4"/>
    <dgm:cxn modelId="{43129715-8F70-421C-A121-1FBE67E219CB}" type="presParOf" srcId="{A068D489-169D-4BAE-94AC-F3341793743D}" destId="{F905A931-0550-4975-B19A-ADEA570B6FA5}" srcOrd="5" destOrd="0" presId="urn:microsoft.com/office/officeart/2005/8/layout/radial4"/>
    <dgm:cxn modelId="{BD7012AA-C18B-437B-9CC1-408A0903F09C}" type="presParOf" srcId="{A068D489-169D-4BAE-94AC-F3341793743D}" destId="{268843C3-E3A2-4029-8F43-0DBE318DB929}" srcOrd="6" destOrd="0" presId="urn:microsoft.com/office/officeart/2005/8/layout/radial4"/>
    <dgm:cxn modelId="{89A38EA9-84F4-4322-9E28-E3CEA8B9DB7E}" type="presParOf" srcId="{A068D489-169D-4BAE-94AC-F3341793743D}" destId="{F6D20C81-3C46-416C-AAE6-62575DBCCF57}" srcOrd="7" destOrd="0" presId="urn:microsoft.com/office/officeart/2005/8/layout/radial4"/>
    <dgm:cxn modelId="{DFCE3068-6DF9-4B17-A42D-FEB0446E5ACC}" type="presParOf" srcId="{A068D489-169D-4BAE-94AC-F3341793743D}" destId="{4ACDDFD0-3123-4AB2-8C60-1475F7E3822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B0CA-F396-478B-9EB4-CC2FF4F84F1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4E1875-9CC1-4439-956F-2545772D736E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DCPC Programs</a:t>
          </a:r>
          <a:endParaRPr lang="en-US" sz="1400" dirty="0"/>
        </a:p>
      </dgm:t>
    </dgm:pt>
    <dgm:pt modelId="{41B15407-664A-40CC-B7CB-9E947EB46532}" type="parTrans" cxnId="{9D24DA3A-A9F1-4FB1-A134-B19ED9E28EEE}">
      <dgm:prSet/>
      <dgm:spPr/>
      <dgm:t>
        <a:bodyPr/>
        <a:lstStyle/>
        <a:p>
          <a:endParaRPr lang="en-US"/>
        </a:p>
      </dgm:t>
    </dgm:pt>
    <dgm:pt modelId="{BAB42D10-810D-42AD-A780-62C0FAFC691C}" type="sibTrans" cxnId="{9D24DA3A-A9F1-4FB1-A134-B19ED9E28EEE}">
      <dgm:prSet/>
      <dgm:spPr/>
      <dgm:t>
        <a:bodyPr/>
        <a:lstStyle/>
        <a:p>
          <a:endParaRPr lang="en-US"/>
        </a:p>
      </dgm:t>
    </dgm:pt>
    <dgm:pt modelId="{0A7DC95F-7DBE-46B6-9FEE-9B663289F46E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BRFSS</a:t>
          </a:r>
          <a:endParaRPr lang="en-US" sz="1100" dirty="0"/>
        </a:p>
      </dgm:t>
    </dgm:pt>
    <dgm:pt modelId="{6CD4802A-1418-44F2-8D2A-A518AB481CDA}" type="parTrans" cxnId="{7593ED5C-ECCB-4FFF-8092-69BAA69FD17F}">
      <dgm:prSet/>
      <dgm:spPr/>
      <dgm:t>
        <a:bodyPr/>
        <a:lstStyle/>
        <a:p>
          <a:endParaRPr lang="en-US"/>
        </a:p>
      </dgm:t>
    </dgm:pt>
    <dgm:pt modelId="{28635FE2-A530-444E-B550-1CBBA0A24241}" type="sibTrans" cxnId="{7593ED5C-ECCB-4FFF-8092-69BAA69FD17F}">
      <dgm:prSet/>
      <dgm:spPr/>
      <dgm:t>
        <a:bodyPr/>
        <a:lstStyle/>
        <a:p>
          <a:endParaRPr lang="en-US"/>
        </a:p>
      </dgm:t>
    </dgm:pt>
    <dgm:pt modelId="{D2557CE4-AB67-4DAB-9625-E07480DA34D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YRBSS</a:t>
          </a:r>
          <a:endParaRPr lang="en-US" sz="1100" dirty="0"/>
        </a:p>
      </dgm:t>
    </dgm:pt>
    <dgm:pt modelId="{4045688B-13BB-412D-8A04-908371D9C2D8}" type="parTrans" cxnId="{B07938B5-2899-47DE-9947-35CE2B222C5C}">
      <dgm:prSet/>
      <dgm:spPr/>
      <dgm:t>
        <a:bodyPr/>
        <a:lstStyle/>
        <a:p>
          <a:endParaRPr lang="en-US"/>
        </a:p>
      </dgm:t>
    </dgm:pt>
    <dgm:pt modelId="{4092AF57-755B-41A0-9C5A-0774E3F21C13}" type="sibTrans" cxnId="{B07938B5-2899-47DE-9947-35CE2B222C5C}">
      <dgm:prSet/>
      <dgm:spPr/>
      <dgm:t>
        <a:bodyPr/>
        <a:lstStyle/>
        <a:p>
          <a:endParaRPr lang="en-US"/>
        </a:p>
      </dgm:t>
    </dgm:pt>
    <dgm:pt modelId="{82A13F21-B745-4233-B547-82015AA13BCE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i="0" dirty="0" smtClean="0">
              <a:solidFill>
                <a:schemeClr val="bg1"/>
              </a:solidFill>
            </a:rPr>
            <a:t>NPCR</a:t>
          </a:r>
          <a:endParaRPr lang="en-US" sz="1100" i="0" dirty="0">
            <a:solidFill>
              <a:schemeClr val="bg1"/>
            </a:solidFill>
          </a:endParaRPr>
        </a:p>
      </dgm:t>
    </dgm:pt>
    <dgm:pt modelId="{C68ADC80-36EF-42FA-94C8-35543DAA8580}" type="parTrans" cxnId="{BDED416E-AF8A-41E9-B16D-4F4A8F0494EE}">
      <dgm:prSet/>
      <dgm:spPr/>
      <dgm:t>
        <a:bodyPr/>
        <a:lstStyle/>
        <a:p>
          <a:endParaRPr lang="en-US"/>
        </a:p>
      </dgm:t>
    </dgm:pt>
    <dgm:pt modelId="{1DA5E13E-ECFE-45E5-8A6D-D6F423B574E7}" type="sibTrans" cxnId="{BDED416E-AF8A-41E9-B16D-4F4A8F0494EE}">
      <dgm:prSet/>
      <dgm:spPr/>
      <dgm:t>
        <a:bodyPr/>
        <a:lstStyle/>
        <a:p>
          <a:endParaRPr lang="en-US"/>
        </a:p>
      </dgm:t>
    </dgm:pt>
    <dgm:pt modelId="{87187FD0-78CD-4095-AC4D-D34830D69F31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NBCCEDP MDEs</a:t>
          </a:r>
          <a:endParaRPr lang="en-US" sz="1100" dirty="0"/>
        </a:p>
      </dgm:t>
    </dgm:pt>
    <dgm:pt modelId="{321AE86E-1327-4EAD-9C26-82E7CE5D61E9}" type="parTrans" cxnId="{E15E5D26-7039-4F5C-A604-3890CFD9A514}">
      <dgm:prSet/>
      <dgm:spPr/>
      <dgm:t>
        <a:bodyPr/>
        <a:lstStyle/>
        <a:p>
          <a:endParaRPr lang="en-US"/>
        </a:p>
      </dgm:t>
    </dgm:pt>
    <dgm:pt modelId="{69E80140-60AF-4D48-8516-EB3CA8D5DD5D}" type="sibTrans" cxnId="{E15E5D26-7039-4F5C-A604-3890CFD9A514}">
      <dgm:prSet/>
      <dgm:spPr/>
      <dgm:t>
        <a:bodyPr/>
        <a:lstStyle/>
        <a:p>
          <a:endParaRPr lang="en-US"/>
        </a:p>
      </dgm:t>
    </dgm:pt>
    <dgm:pt modelId="{3F3C4B30-6FC0-4A46-8E9D-FAA674409CD5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CCDEs</a:t>
          </a:r>
          <a:endParaRPr lang="en-US" sz="1100" dirty="0"/>
        </a:p>
      </dgm:t>
    </dgm:pt>
    <dgm:pt modelId="{30421AB9-2830-4D00-A2ED-6F419BDBA8A9}" type="parTrans" cxnId="{1A770C49-3821-47EE-9F68-D1161588B50B}">
      <dgm:prSet/>
      <dgm:spPr/>
      <dgm:t>
        <a:bodyPr/>
        <a:lstStyle/>
        <a:p>
          <a:endParaRPr lang="en-US"/>
        </a:p>
      </dgm:t>
    </dgm:pt>
    <dgm:pt modelId="{6967B19D-0C21-4443-A16C-A98F55CB5D76}" type="sibTrans" cxnId="{1A770C49-3821-47EE-9F68-D1161588B50B}">
      <dgm:prSet/>
      <dgm:spPr/>
      <dgm:t>
        <a:bodyPr/>
        <a:lstStyle/>
        <a:p>
          <a:endParaRPr lang="en-US"/>
        </a:p>
      </dgm:t>
    </dgm:pt>
    <dgm:pt modelId="{0C67DD61-60BF-4FD1-89B4-7712D2DB7A2F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 sz="1200" dirty="0"/>
        </a:p>
      </dgm:t>
    </dgm:pt>
    <dgm:pt modelId="{8A0982FB-C138-43B8-9425-7E430F94925A}" type="parTrans" cxnId="{141680E2-2230-411E-9534-7B6EF661A8EA}">
      <dgm:prSet/>
      <dgm:spPr/>
      <dgm:t>
        <a:bodyPr/>
        <a:lstStyle/>
        <a:p>
          <a:endParaRPr lang="en-US"/>
        </a:p>
      </dgm:t>
    </dgm:pt>
    <dgm:pt modelId="{B6E3B602-6925-49EE-AC91-472656CDBFF0}" type="sibTrans" cxnId="{141680E2-2230-411E-9534-7B6EF661A8EA}">
      <dgm:prSet/>
      <dgm:spPr/>
      <dgm:t>
        <a:bodyPr/>
        <a:lstStyle/>
        <a:p>
          <a:endParaRPr lang="en-US"/>
        </a:p>
      </dgm:t>
    </dgm:pt>
    <dgm:pt modelId="{A068D489-169D-4BAE-94AC-F3341793743D}" type="pres">
      <dgm:prSet presAssocID="{CF90B0CA-F396-478B-9EB4-CC2FF4F84F1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5911E5-E7F9-4498-B4B3-361AA3CD2BDC}" type="pres">
      <dgm:prSet presAssocID="{E04E1875-9CC1-4439-956F-2545772D736E}" presName="centerShape" presStyleLbl="node0" presStyleIdx="0" presStyleCnt="1"/>
      <dgm:spPr/>
      <dgm:t>
        <a:bodyPr/>
        <a:lstStyle/>
        <a:p>
          <a:endParaRPr lang="en-US"/>
        </a:p>
      </dgm:t>
    </dgm:pt>
    <dgm:pt modelId="{A0A71286-0025-420C-9595-8B510E00CF7F}" type="pres">
      <dgm:prSet presAssocID="{6CD4802A-1418-44F2-8D2A-A518AB481CDA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A542C303-1734-42E9-AD41-619C1604A028}" type="pres">
      <dgm:prSet presAssocID="{0A7DC95F-7DBE-46B6-9FEE-9B663289F46E}" presName="node" presStyleLbl="node1" presStyleIdx="0" presStyleCnt="5" custScaleX="94223" custScaleY="94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9154D-225E-40FB-85F8-E58472ACC278}" type="pres">
      <dgm:prSet presAssocID="{4045688B-13BB-412D-8A04-908371D9C2D8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A3BBCA4D-7FE9-42A3-A692-C9C7C0CF35AD}" type="pres">
      <dgm:prSet presAssocID="{D2557CE4-AB67-4DAB-9625-E07480DA34D3}" presName="node" presStyleLbl="node1" presStyleIdx="1" presStyleCnt="5" custScaleX="94223" custScaleY="94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5A931-0550-4975-B19A-ADEA570B6FA5}" type="pres">
      <dgm:prSet presAssocID="{C68ADC80-36EF-42FA-94C8-35543DAA8580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268843C3-E3A2-4029-8F43-0DBE318DB929}" type="pres">
      <dgm:prSet presAssocID="{82A13F21-B745-4233-B547-82015AA13BCE}" presName="node" presStyleLbl="node1" presStyleIdx="2" presStyleCnt="5" custScaleX="94223" custScaleY="94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20C81-3C46-416C-AAE6-62575DBCCF57}" type="pres">
      <dgm:prSet presAssocID="{321AE86E-1327-4EAD-9C26-82E7CE5D61E9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4ACDDFD0-3123-4AB2-8C60-1475F7E3822C}" type="pres">
      <dgm:prSet presAssocID="{87187FD0-78CD-4095-AC4D-D34830D69F31}" presName="node" presStyleLbl="node1" presStyleIdx="3" presStyleCnt="5" custScaleX="94223" custScaleY="94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56180-7385-4836-ABA1-27CDD28EF282}" type="pres">
      <dgm:prSet presAssocID="{30421AB9-2830-4D00-A2ED-6F419BDBA8A9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B7C3CEC8-E982-492B-9ACB-87B6A7D88A93}" type="pres">
      <dgm:prSet presAssocID="{3F3C4B30-6FC0-4A46-8E9D-FAA674409CD5}" presName="node" presStyleLbl="node1" presStyleIdx="4" presStyleCnt="5" custScaleX="94223" custScaleY="94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49BF0F-1F8E-498B-AF4B-B4B1E1CCE9E2}" type="presOf" srcId="{321AE86E-1327-4EAD-9C26-82E7CE5D61E9}" destId="{F6D20C81-3C46-416C-AAE6-62575DBCCF57}" srcOrd="0" destOrd="0" presId="urn:microsoft.com/office/officeart/2005/8/layout/radial4"/>
    <dgm:cxn modelId="{7593ED5C-ECCB-4FFF-8092-69BAA69FD17F}" srcId="{E04E1875-9CC1-4439-956F-2545772D736E}" destId="{0A7DC95F-7DBE-46B6-9FEE-9B663289F46E}" srcOrd="0" destOrd="0" parTransId="{6CD4802A-1418-44F2-8D2A-A518AB481CDA}" sibTransId="{28635FE2-A530-444E-B550-1CBBA0A24241}"/>
    <dgm:cxn modelId="{EEB7CDD1-C8D1-466F-B1E2-F1987E157483}" type="presOf" srcId="{C68ADC80-36EF-42FA-94C8-35543DAA8580}" destId="{F905A931-0550-4975-B19A-ADEA570B6FA5}" srcOrd="0" destOrd="0" presId="urn:microsoft.com/office/officeart/2005/8/layout/radial4"/>
    <dgm:cxn modelId="{B07938B5-2899-47DE-9947-35CE2B222C5C}" srcId="{E04E1875-9CC1-4439-956F-2545772D736E}" destId="{D2557CE4-AB67-4DAB-9625-E07480DA34D3}" srcOrd="1" destOrd="0" parTransId="{4045688B-13BB-412D-8A04-908371D9C2D8}" sibTransId="{4092AF57-755B-41A0-9C5A-0774E3F21C13}"/>
    <dgm:cxn modelId="{441E7569-5FBA-4532-9AF4-D1972ED5E04A}" type="presOf" srcId="{30421AB9-2830-4D00-A2ED-6F419BDBA8A9}" destId="{0D256180-7385-4836-ABA1-27CDD28EF282}" srcOrd="0" destOrd="0" presId="urn:microsoft.com/office/officeart/2005/8/layout/radial4"/>
    <dgm:cxn modelId="{C95C9553-6F30-4F8B-9790-794BF6EB4BB6}" type="presOf" srcId="{E04E1875-9CC1-4439-956F-2545772D736E}" destId="{DE5911E5-E7F9-4498-B4B3-361AA3CD2BDC}" srcOrd="0" destOrd="0" presId="urn:microsoft.com/office/officeart/2005/8/layout/radial4"/>
    <dgm:cxn modelId="{3814BBF0-97AF-4D5B-ABC3-E786A43BDD21}" type="presOf" srcId="{6CD4802A-1418-44F2-8D2A-A518AB481CDA}" destId="{A0A71286-0025-420C-9595-8B510E00CF7F}" srcOrd="0" destOrd="0" presId="urn:microsoft.com/office/officeart/2005/8/layout/radial4"/>
    <dgm:cxn modelId="{9D24DA3A-A9F1-4FB1-A134-B19ED9E28EEE}" srcId="{CF90B0CA-F396-478B-9EB4-CC2FF4F84F1F}" destId="{E04E1875-9CC1-4439-956F-2545772D736E}" srcOrd="0" destOrd="0" parTransId="{41B15407-664A-40CC-B7CB-9E947EB46532}" sibTransId="{BAB42D10-810D-42AD-A780-62C0FAFC691C}"/>
    <dgm:cxn modelId="{40BA75BE-B7A8-49E6-8E52-2E170B0B5808}" type="presOf" srcId="{CF90B0CA-F396-478B-9EB4-CC2FF4F84F1F}" destId="{A068D489-169D-4BAE-94AC-F3341793743D}" srcOrd="0" destOrd="0" presId="urn:microsoft.com/office/officeart/2005/8/layout/radial4"/>
    <dgm:cxn modelId="{1A770C49-3821-47EE-9F68-D1161588B50B}" srcId="{E04E1875-9CC1-4439-956F-2545772D736E}" destId="{3F3C4B30-6FC0-4A46-8E9D-FAA674409CD5}" srcOrd="4" destOrd="0" parTransId="{30421AB9-2830-4D00-A2ED-6F419BDBA8A9}" sibTransId="{6967B19D-0C21-4443-A16C-A98F55CB5D76}"/>
    <dgm:cxn modelId="{BDED416E-AF8A-41E9-B16D-4F4A8F0494EE}" srcId="{E04E1875-9CC1-4439-956F-2545772D736E}" destId="{82A13F21-B745-4233-B547-82015AA13BCE}" srcOrd="2" destOrd="0" parTransId="{C68ADC80-36EF-42FA-94C8-35543DAA8580}" sibTransId="{1DA5E13E-ECFE-45E5-8A6D-D6F423B574E7}"/>
    <dgm:cxn modelId="{E15E5D26-7039-4F5C-A604-3890CFD9A514}" srcId="{E04E1875-9CC1-4439-956F-2545772D736E}" destId="{87187FD0-78CD-4095-AC4D-D34830D69F31}" srcOrd="3" destOrd="0" parTransId="{321AE86E-1327-4EAD-9C26-82E7CE5D61E9}" sibTransId="{69E80140-60AF-4D48-8516-EB3CA8D5DD5D}"/>
    <dgm:cxn modelId="{4D491F3D-1076-4AAD-ADB5-D562005EF16F}" type="presOf" srcId="{87187FD0-78CD-4095-AC4D-D34830D69F31}" destId="{4ACDDFD0-3123-4AB2-8C60-1475F7E3822C}" srcOrd="0" destOrd="0" presId="urn:microsoft.com/office/officeart/2005/8/layout/radial4"/>
    <dgm:cxn modelId="{141680E2-2230-411E-9534-7B6EF661A8EA}" srcId="{CF90B0CA-F396-478B-9EB4-CC2FF4F84F1F}" destId="{0C67DD61-60BF-4FD1-89B4-7712D2DB7A2F}" srcOrd="1" destOrd="0" parTransId="{8A0982FB-C138-43B8-9425-7E430F94925A}" sibTransId="{B6E3B602-6925-49EE-AC91-472656CDBFF0}"/>
    <dgm:cxn modelId="{B89E9C18-B227-439C-9547-33CBEAE7C1E9}" type="presOf" srcId="{4045688B-13BB-412D-8A04-908371D9C2D8}" destId="{A8F9154D-225E-40FB-85F8-E58472ACC278}" srcOrd="0" destOrd="0" presId="urn:microsoft.com/office/officeart/2005/8/layout/radial4"/>
    <dgm:cxn modelId="{EB66CA92-E0F3-4FAD-9912-9526D5D77FE8}" type="presOf" srcId="{D2557CE4-AB67-4DAB-9625-E07480DA34D3}" destId="{A3BBCA4D-7FE9-42A3-A692-C9C7C0CF35AD}" srcOrd="0" destOrd="0" presId="urn:microsoft.com/office/officeart/2005/8/layout/radial4"/>
    <dgm:cxn modelId="{9AF5C5A4-40B9-4744-815A-542AC13EAEB7}" type="presOf" srcId="{0A7DC95F-7DBE-46B6-9FEE-9B663289F46E}" destId="{A542C303-1734-42E9-AD41-619C1604A028}" srcOrd="0" destOrd="0" presId="urn:microsoft.com/office/officeart/2005/8/layout/radial4"/>
    <dgm:cxn modelId="{7744A05E-CD9C-4C8F-97CD-066288DE1D9E}" type="presOf" srcId="{3F3C4B30-6FC0-4A46-8E9D-FAA674409CD5}" destId="{B7C3CEC8-E982-492B-9ACB-87B6A7D88A93}" srcOrd="0" destOrd="0" presId="urn:microsoft.com/office/officeart/2005/8/layout/radial4"/>
    <dgm:cxn modelId="{C4A94ADD-523F-44C8-8E72-E98613DDD8D5}" type="presOf" srcId="{82A13F21-B745-4233-B547-82015AA13BCE}" destId="{268843C3-E3A2-4029-8F43-0DBE318DB929}" srcOrd="0" destOrd="0" presId="urn:microsoft.com/office/officeart/2005/8/layout/radial4"/>
    <dgm:cxn modelId="{52DDFBF6-31F8-4B02-A3C8-8E4417157145}" type="presParOf" srcId="{A068D489-169D-4BAE-94AC-F3341793743D}" destId="{DE5911E5-E7F9-4498-B4B3-361AA3CD2BDC}" srcOrd="0" destOrd="0" presId="urn:microsoft.com/office/officeart/2005/8/layout/radial4"/>
    <dgm:cxn modelId="{2F25E33C-897A-4820-A1D2-03D1FB88F56F}" type="presParOf" srcId="{A068D489-169D-4BAE-94AC-F3341793743D}" destId="{A0A71286-0025-420C-9595-8B510E00CF7F}" srcOrd="1" destOrd="0" presId="urn:microsoft.com/office/officeart/2005/8/layout/radial4"/>
    <dgm:cxn modelId="{0D5BF216-C925-42FE-813E-E2361BA33706}" type="presParOf" srcId="{A068D489-169D-4BAE-94AC-F3341793743D}" destId="{A542C303-1734-42E9-AD41-619C1604A028}" srcOrd="2" destOrd="0" presId="urn:microsoft.com/office/officeart/2005/8/layout/radial4"/>
    <dgm:cxn modelId="{75217FDC-D6F0-4692-80FF-8F278B434270}" type="presParOf" srcId="{A068D489-169D-4BAE-94AC-F3341793743D}" destId="{A8F9154D-225E-40FB-85F8-E58472ACC278}" srcOrd="3" destOrd="0" presId="urn:microsoft.com/office/officeart/2005/8/layout/radial4"/>
    <dgm:cxn modelId="{194A70A4-B45B-4930-8EB4-A64B5F9BC2A9}" type="presParOf" srcId="{A068D489-169D-4BAE-94AC-F3341793743D}" destId="{A3BBCA4D-7FE9-42A3-A692-C9C7C0CF35AD}" srcOrd="4" destOrd="0" presId="urn:microsoft.com/office/officeart/2005/8/layout/radial4"/>
    <dgm:cxn modelId="{40FC2884-A454-4FA1-833E-5FDD8AEDA07A}" type="presParOf" srcId="{A068D489-169D-4BAE-94AC-F3341793743D}" destId="{F905A931-0550-4975-B19A-ADEA570B6FA5}" srcOrd="5" destOrd="0" presId="urn:microsoft.com/office/officeart/2005/8/layout/radial4"/>
    <dgm:cxn modelId="{7532B1A4-9FAC-4EEF-9839-B4A97BACC1A2}" type="presParOf" srcId="{A068D489-169D-4BAE-94AC-F3341793743D}" destId="{268843C3-E3A2-4029-8F43-0DBE318DB929}" srcOrd="6" destOrd="0" presId="urn:microsoft.com/office/officeart/2005/8/layout/radial4"/>
    <dgm:cxn modelId="{39059B36-CA38-4FCF-986A-55D640692289}" type="presParOf" srcId="{A068D489-169D-4BAE-94AC-F3341793743D}" destId="{F6D20C81-3C46-416C-AAE6-62575DBCCF57}" srcOrd="7" destOrd="0" presId="urn:microsoft.com/office/officeart/2005/8/layout/radial4"/>
    <dgm:cxn modelId="{03A851F0-0CBC-4CE8-99DC-D3FB876A19B7}" type="presParOf" srcId="{A068D489-169D-4BAE-94AC-F3341793743D}" destId="{4ACDDFD0-3123-4AB2-8C60-1475F7E3822C}" srcOrd="8" destOrd="0" presId="urn:microsoft.com/office/officeart/2005/8/layout/radial4"/>
    <dgm:cxn modelId="{5FF6F76C-58E6-4812-8A6B-F54B1204B2B4}" type="presParOf" srcId="{A068D489-169D-4BAE-94AC-F3341793743D}" destId="{0D256180-7385-4836-ABA1-27CDD28EF282}" srcOrd="9" destOrd="0" presId="urn:microsoft.com/office/officeart/2005/8/layout/radial4"/>
    <dgm:cxn modelId="{35FAB3D3-6794-4E80-9C01-34286529D7A1}" type="presParOf" srcId="{A068D489-169D-4BAE-94AC-F3341793743D}" destId="{B7C3CEC8-E982-492B-9ACB-87B6A7D88A93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0B0CA-F396-478B-9EB4-CC2FF4F84F1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4E1875-9CC1-4439-956F-2545772D736E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Research</a:t>
          </a:r>
          <a:endParaRPr lang="en-US" sz="1400" dirty="0"/>
        </a:p>
      </dgm:t>
    </dgm:pt>
    <dgm:pt modelId="{41B15407-664A-40CC-B7CB-9E947EB46532}" type="parTrans" cxnId="{9D24DA3A-A9F1-4FB1-A134-B19ED9E28EEE}">
      <dgm:prSet/>
      <dgm:spPr/>
      <dgm:t>
        <a:bodyPr/>
        <a:lstStyle/>
        <a:p>
          <a:endParaRPr lang="en-US"/>
        </a:p>
      </dgm:t>
    </dgm:pt>
    <dgm:pt modelId="{BAB42D10-810D-42AD-A780-62C0FAFC691C}" type="sibTrans" cxnId="{9D24DA3A-A9F1-4FB1-A134-B19ED9E28EEE}">
      <dgm:prSet/>
      <dgm:spPr/>
      <dgm:t>
        <a:bodyPr/>
        <a:lstStyle/>
        <a:p>
          <a:endParaRPr lang="en-US"/>
        </a:p>
      </dgm:t>
    </dgm:pt>
    <dgm:pt modelId="{0A7DC95F-7DBE-46B6-9FEE-9B663289F46E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BRFSS</a:t>
          </a:r>
          <a:endParaRPr lang="en-US" sz="1100" dirty="0"/>
        </a:p>
      </dgm:t>
    </dgm:pt>
    <dgm:pt modelId="{6CD4802A-1418-44F2-8D2A-A518AB481CDA}" type="parTrans" cxnId="{7593ED5C-ECCB-4FFF-8092-69BAA69FD17F}">
      <dgm:prSet/>
      <dgm:spPr/>
      <dgm:t>
        <a:bodyPr/>
        <a:lstStyle/>
        <a:p>
          <a:endParaRPr lang="en-US"/>
        </a:p>
      </dgm:t>
    </dgm:pt>
    <dgm:pt modelId="{28635FE2-A530-444E-B550-1CBBA0A24241}" type="sibTrans" cxnId="{7593ED5C-ECCB-4FFF-8092-69BAA69FD17F}">
      <dgm:prSet/>
      <dgm:spPr/>
      <dgm:t>
        <a:bodyPr/>
        <a:lstStyle/>
        <a:p>
          <a:endParaRPr lang="en-US"/>
        </a:p>
      </dgm:t>
    </dgm:pt>
    <dgm:pt modelId="{D2557CE4-AB67-4DAB-9625-E07480DA34D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YRBSS</a:t>
          </a:r>
          <a:endParaRPr lang="en-US" sz="1100" dirty="0"/>
        </a:p>
      </dgm:t>
    </dgm:pt>
    <dgm:pt modelId="{4045688B-13BB-412D-8A04-908371D9C2D8}" type="parTrans" cxnId="{B07938B5-2899-47DE-9947-35CE2B222C5C}">
      <dgm:prSet/>
      <dgm:spPr/>
      <dgm:t>
        <a:bodyPr/>
        <a:lstStyle/>
        <a:p>
          <a:endParaRPr lang="en-US"/>
        </a:p>
      </dgm:t>
    </dgm:pt>
    <dgm:pt modelId="{4092AF57-755B-41A0-9C5A-0774E3F21C13}" type="sibTrans" cxnId="{B07938B5-2899-47DE-9947-35CE2B222C5C}">
      <dgm:prSet/>
      <dgm:spPr/>
      <dgm:t>
        <a:bodyPr/>
        <a:lstStyle/>
        <a:p>
          <a:endParaRPr lang="en-US"/>
        </a:p>
      </dgm:t>
    </dgm:pt>
    <dgm:pt modelId="{82A13F21-B745-4233-B547-82015AA13BCE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i="0" dirty="0" smtClean="0">
              <a:solidFill>
                <a:schemeClr val="bg1"/>
              </a:solidFill>
            </a:rPr>
            <a:t>NPCR</a:t>
          </a:r>
          <a:endParaRPr lang="en-US" sz="1100" i="0" dirty="0">
            <a:solidFill>
              <a:schemeClr val="bg1"/>
            </a:solidFill>
          </a:endParaRPr>
        </a:p>
      </dgm:t>
    </dgm:pt>
    <dgm:pt modelId="{C68ADC80-36EF-42FA-94C8-35543DAA8580}" type="parTrans" cxnId="{BDED416E-AF8A-41E9-B16D-4F4A8F0494EE}">
      <dgm:prSet/>
      <dgm:spPr/>
      <dgm:t>
        <a:bodyPr/>
        <a:lstStyle/>
        <a:p>
          <a:endParaRPr lang="en-US"/>
        </a:p>
      </dgm:t>
    </dgm:pt>
    <dgm:pt modelId="{1DA5E13E-ECFE-45E5-8A6D-D6F423B574E7}" type="sibTrans" cxnId="{BDED416E-AF8A-41E9-B16D-4F4A8F0494EE}">
      <dgm:prSet/>
      <dgm:spPr/>
      <dgm:t>
        <a:bodyPr/>
        <a:lstStyle/>
        <a:p>
          <a:endParaRPr lang="en-US"/>
        </a:p>
      </dgm:t>
    </dgm:pt>
    <dgm:pt modelId="{87187FD0-78CD-4095-AC4D-D34830D69F31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NHIS</a:t>
          </a:r>
          <a:endParaRPr lang="en-US" sz="1100" dirty="0"/>
        </a:p>
      </dgm:t>
    </dgm:pt>
    <dgm:pt modelId="{321AE86E-1327-4EAD-9C26-82E7CE5D61E9}" type="parTrans" cxnId="{E15E5D26-7039-4F5C-A604-3890CFD9A514}">
      <dgm:prSet/>
      <dgm:spPr/>
      <dgm:t>
        <a:bodyPr/>
        <a:lstStyle/>
        <a:p>
          <a:endParaRPr lang="en-US"/>
        </a:p>
      </dgm:t>
    </dgm:pt>
    <dgm:pt modelId="{69E80140-60AF-4D48-8516-EB3CA8D5DD5D}" type="sibTrans" cxnId="{E15E5D26-7039-4F5C-A604-3890CFD9A514}">
      <dgm:prSet/>
      <dgm:spPr/>
      <dgm:t>
        <a:bodyPr/>
        <a:lstStyle/>
        <a:p>
          <a:endParaRPr lang="en-US"/>
        </a:p>
      </dgm:t>
    </dgm:pt>
    <dgm:pt modelId="{D2FE6097-E653-4F98-B9C8-382E2479012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MEPS</a:t>
          </a:r>
          <a:endParaRPr lang="en-US" sz="1100" dirty="0"/>
        </a:p>
      </dgm:t>
    </dgm:pt>
    <dgm:pt modelId="{C029C329-6522-4760-9DF0-25B895BBF7C1}" type="parTrans" cxnId="{9E768A79-2F5A-42E2-872F-376D526ADF89}">
      <dgm:prSet/>
      <dgm:spPr/>
      <dgm:t>
        <a:bodyPr/>
        <a:lstStyle/>
        <a:p>
          <a:endParaRPr lang="en-US"/>
        </a:p>
      </dgm:t>
    </dgm:pt>
    <dgm:pt modelId="{5FAC1645-EA65-4609-A47A-4C293D3EBE85}" type="sibTrans" cxnId="{9E768A79-2F5A-42E2-872F-376D526ADF89}">
      <dgm:prSet/>
      <dgm:spPr/>
      <dgm:t>
        <a:bodyPr/>
        <a:lstStyle/>
        <a:p>
          <a:endParaRPr lang="en-US"/>
        </a:p>
      </dgm:t>
    </dgm:pt>
    <dgm:pt modelId="{DA5A66F8-09B7-4EC1-8732-90AB5A88256F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NAMCS</a:t>
          </a:r>
          <a:endParaRPr lang="en-US" sz="1100" dirty="0"/>
        </a:p>
      </dgm:t>
    </dgm:pt>
    <dgm:pt modelId="{06FA9611-B655-4999-A005-F97FBCBD3EBF}" type="parTrans" cxnId="{71023FBF-87EF-4E4B-A1C7-7E2B924ADED6}">
      <dgm:prSet/>
      <dgm:spPr/>
      <dgm:t>
        <a:bodyPr/>
        <a:lstStyle/>
        <a:p>
          <a:endParaRPr lang="en-US"/>
        </a:p>
      </dgm:t>
    </dgm:pt>
    <dgm:pt modelId="{1A87EF6F-EAA8-4ED3-A379-DF561DE34EF7}" type="sibTrans" cxnId="{71023FBF-87EF-4E4B-A1C7-7E2B924ADED6}">
      <dgm:prSet/>
      <dgm:spPr/>
      <dgm:t>
        <a:bodyPr/>
        <a:lstStyle/>
        <a:p>
          <a:endParaRPr lang="en-US"/>
        </a:p>
      </dgm:t>
    </dgm:pt>
    <dgm:pt modelId="{3E6DC4D0-F73C-4B0B-90E5-84BDDA460CAE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DocStyles &amp; HealthStyles</a:t>
          </a:r>
          <a:endParaRPr lang="en-US" sz="1100" dirty="0"/>
        </a:p>
      </dgm:t>
    </dgm:pt>
    <dgm:pt modelId="{0C9C9958-B416-4B1B-BC25-929391AC65D7}" type="parTrans" cxnId="{48DC4BC7-F07D-4DA3-A3F7-A86AE57B23CB}">
      <dgm:prSet/>
      <dgm:spPr/>
      <dgm:t>
        <a:bodyPr/>
        <a:lstStyle/>
        <a:p>
          <a:endParaRPr lang="en-US"/>
        </a:p>
      </dgm:t>
    </dgm:pt>
    <dgm:pt modelId="{326B2DCD-0C73-486D-830F-C92E35978222}" type="sibTrans" cxnId="{48DC4BC7-F07D-4DA3-A3F7-A86AE57B23CB}">
      <dgm:prSet/>
      <dgm:spPr/>
      <dgm:t>
        <a:bodyPr/>
        <a:lstStyle/>
        <a:p>
          <a:endParaRPr lang="en-US"/>
        </a:p>
      </dgm:t>
    </dgm:pt>
    <dgm:pt modelId="{E37CE9AE-6DB6-4962-9AA1-4D71FA3FBA1E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smtClean="0"/>
            <a:t>Other</a:t>
          </a:r>
          <a:endParaRPr lang="en-US" sz="1100" dirty="0"/>
        </a:p>
      </dgm:t>
    </dgm:pt>
    <dgm:pt modelId="{8987DE58-D13D-4945-AA1D-5C26556A37BF}" type="parTrans" cxnId="{6A8CEE3E-8AA5-4C20-9D5B-6A1BE2BBEEE9}">
      <dgm:prSet/>
      <dgm:spPr/>
      <dgm:t>
        <a:bodyPr/>
        <a:lstStyle/>
        <a:p>
          <a:endParaRPr lang="en-US"/>
        </a:p>
      </dgm:t>
    </dgm:pt>
    <dgm:pt modelId="{1A209ACB-63EF-48FE-8A84-98F4D07F076E}" type="sibTrans" cxnId="{6A8CEE3E-8AA5-4C20-9D5B-6A1BE2BBEEE9}">
      <dgm:prSet/>
      <dgm:spPr/>
      <dgm:t>
        <a:bodyPr/>
        <a:lstStyle/>
        <a:p>
          <a:endParaRPr lang="en-US"/>
        </a:p>
      </dgm:t>
    </dgm:pt>
    <dgm:pt modelId="{A068D489-169D-4BAE-94AC-F3341793743D}" type="pres">
      <dgm:prSet presAssocID="{CF90B0CA-F396-478B-9EB4-CC2FF4F84F1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5911E5-E7F9-4498-B4B3-361AA3CD2BDC}" type="pres">
      <dgm:prSet presAssocID="{E04E1875-9CC1-4439-956F-2545772D736E}" presName="centerShape" presStyleLbl="node0" presStyleIdx="0" presStyleCnt="1" custScaleX="144789" custScaleY="144789" custLinFactNeighborX="-2360" custLinFactNeighborY="-15383"/>
      <dgm:spPr/>
      <dgm:t>
        <a:bodyPr/>
        <a:lstStyle/>
        <a:p>
          <a:endParaRPr lang="en-US"/>
        </a:p>
      </dgm:t>
    </dgm:pt>
    <dgm:pt modelId="{A0A71286-0025-420C-9595-8B510E00CF7F}" type="pres">
      <dgm:prSet presAssocID="{6CD4802A-1418-44F2-8D2A-A518AB481CDA}" presName="parTrans" presStyleLbl="bgSibTrans2D1" presStyleIdx="0" presStyleCnt="8"/>
      <dgm:spPr/>
      <dgm:t>
        <a:bodyPr/>
        <a:lstStyle/>
        <a:p>
          <a:endParaRPr lang="en-US"/>
        </a:p>
      </dgm:t>
    </dgm:pt>
    <dgm:pt modelId="{A542C303-1734-42E9-AD41-619C1604A028}" type="pres">
      <dgm:prSet presAssocID="{0A7DC95F-7DBE-46B6-9FEE-9B663289F46E}" presName="node" presStyleLbl="node1" presStyleIdx="0" presStyleCnt="8" custScaleX="184980" custScaleY="184980" custRadScaleRad="99623" custRadScaleInc="74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9154D-225E-40FB-85F8-E58472ACC278}" type="pres">
      <dgm:prSet presAssocID="{4045688B-13BB-412D-8A04-908371D9C2D8}" presName="parTrans" presStyleLbl="bgSibTrans2D1" presStyleIdx="1" presStyleCnt="8"/>
      <dgm:spPr/>
      <dgm:t>
        <a:bodyPr/>
        <a:lstStyle/>
        <a:p>
          <a:endParaRPr lang="en-US"/>
        </a:p>
      </dgm:t>
    </dgm:pt>
    <dgm:pt modelId="{A3BBCA4D-7FE9-42A3-A692-C9C7C0CF35AD}" type="pres">
      <dgm:prSet presAssocID="{D2557CE4-AB67-4DAB-9625-E07480DA34D3}" presName="node" presStyleLbl="node1" presStyleIdx="1" presStyleCnt="8" custScaleX="184980" custScaleY="184980" custRadScaleRad="126741" custRadScaleInc="1008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5A931-0550-4975-B19A-ADEA570B6FA5}" type="pres">
      <dgm:prSet presAssocID="{C68ADC80-36EF-42FA-94C8-35543DAA8580}" presName="parTrans" presStyleLbl="bgSibTrans2D1" presStyleIdx="2" presStyleCnt="8"/>
      <dgm:spPr/>
      <dgm:t>
        <a:bodyPr/>
        <a:lstStyle/>
        <a:p>
          <a:endParaRPr lang="en-US"/>
        </a:p>
      </dgm:t>
    </dgm:pt>
    <dgm:pt modelId="{268843C3-E3A2-4029-8F43-0DBE318DB929}" type="pres">
      <dgm:prSet presAssocID="{82A13F21-B745-4233-B547-82015AA13BCE}" presName="node" presStyleLbl="node1" presStyleIdx="2" presStyleCnt="8" custScaleX="184980" custScaleY="184980" custRadScaleRad="115988" custRadScaleInc="159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20C81-3C46-416C-AAE6-62575DBCCF57}" type="pres">
      <dgm:prSet presAssocID="{321AE86E-1327-4EAD-9C26-82E7CE5D61E9}" presName="parTrans" presStyleLbl="bgSibTrans2D1" presStyleIdx="3" presStyleCnt="8"/>
      <dgm:spPr/>
      <dgm:t>
        <a:bodyPr/>
        <a:lstStyle/>
        <a:p>
          <a:endParaRPr lang="en-US"/>
        </a:p>
      </dgm:t>
    </dgm:pt>
    <dgm:pt modelId="{4ACDDFD0-3123-4AB2-8C60-1475F7E3822C}" type="pres">
      <dgm:prSet presAssocID="{87187FD0-78CD-4095-AC4D-D34830D69F31}" presName="node" presStyleLbl="node1" presStyleIdx="3" presStyleCnt="8" custScaleX="184980" custScaleY="184980" custRadScaleRad="121801" custRadScaleInc="221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EED26-7EEB-4350-945B-0EE0F9AD5041}" type="pres">
      <dgm:prSet presAssocID="{C029C329-6522-4760-9DF0-25B895BBF7C1}" presName="parTrans" presStyleLbl="bgSibTrans2D1" presStyleIdx="4" presStyleCnt="8"/>
      <dgm:spPr/>
      <dgm:t>
        <a:bodyPr/>
        <a:lstStyle/>
        <a:p>
          <a:endParaRPr lang="en-US"/>
        </a:p>
      </dgm:t>
    </dgm:pt>
    <dgm:pt modelId="{70B59D8D-EBF6-4BAB-AC81-ACDE2CD8C7FF}" type="pres">
      <dgm:prSet presAssocID="{D2FE6097-E653-4F98-B9C8-382E24790123}" presName="node" presStyleLbl="node1" presStyleIdx="4" presStyleCnt="8" custScaleX="184980" custScaleY="184980" custRadScaleRad="88130" custRadScaleInc="-561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D7D3E-A3DE-49D6-83AC-E07EA374F82D}" type="pres">
      <dgm:prSet presAssocID="{06FA9611-B655-4999-A005-F97FBCBD3EBF}" presName="parTrans" presStyleLbl="bgSibTrans2D1" presStyleIdx="5" presStyleCnt="8"/>
      <dgm:spPr/>
      <dgm:t>
        <a:bodyPr/>
        <a:lstStyle/>
        <a:p>
          <a:endParaRPr lang="en-US"/>
        </a:p>
      </dgm:t>
    </dgm:pt>
    <dgm:pt modelId="{E2A72D18-32E1-486C-A611-641B2F286415}" type="pres">
      <dgm:prSet presAssocID="{DA5A66F8-09B7-4EC1-8732-90AB5A88256F}" presName="node" presStyleLbl="node1" presStyleIdx="5" presStyleCnt="8" custScaleX="184980" custScaleY="184980" custRadScaleRad="95601" custRadScaleInc="1445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069F3-649B-4D34-9354-4872C8BFDB94}" type="pres">
      <dgm:prSet presAssocID="{0C9C9958-B416-4B1B-BC25-929391AC65D7}" presName="parTrans" presStyleLbl="bgSibTrans2D1" presStyleIdx="6" presStyleCnt="8"/>
      <dgm:spPr/>
      <dgm:t>
        <a:bodyPr/>
        <a:lstStyle/>
        <a:p>
          <a:endParaRPr lang="en-US"/>
        </a:p>
      </dgm:t>
    </dgm:pt>
    <dgm:pt modelId="{3B70EE28-CAF8-4626-8561-17D5934CC952}" type="pres">
      <dgm:prSet presAssocID="{3E6DC4D0-F73C-4B0B-90E5-84BDDA460CAE}" presName="node" presStyleLbl="node1" presStyleIdx="6" presStyleCnt="8" custScaleX="184980" custScaleY="184980" custRadScaleRad="54638" custRadScaleInc="5318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CE58A-A79D-47D6-ABB3-AAB3996AF558}" type="pres">
      <dgm:prSet presAssocID="{8987DE58-D13D-4945-AA1D-5C26556A37BF}" presName="parTrans" presStyleLbl="bgSibTrans2D1" presStyleIdx="7" presStyleCnt="8"/>
      <dgm:spPr/>
      <dgm:t>
        <a:bodyPr/>
        <a:lstStyle/>
        <a:p>
          <a:endParaRPr lang="en-US"/>
        </a:p>
      </dgm:t>
    </dgm:pt>
    <dgm:pt modelId="{0825D141-3981-4CFC-AE51-36499429E8F3}" type="pres">
      <dgm:prSet presAssocID="{E37CE9AE-6DB6-4962-9AA1-4D71FA3FBA1E}" presName="node" presStyleLbl="node1" presStyleIdx="7" presStyleCnt="8" custScaleX="184980" custScaleY="184980" custRadScaleRad="81240" custRadScaleInc="113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336892-CD40-4516-BC1A-7D6540B48A32}" type="presOf" srcId="{DA5A66F8-09B7-4EC1-8732-90AB5A88256F}" destId="{E2A72D18-32E1-486C-A611-641B2F286415}" srcOrd="0" destOrd="0" presId="urn:microsoft.com/office/officeart/2005/8/layout/radial4"/>
    <dgm:cxn modelId="{ABD9B950-F517-413D-BF2A-C2466004C80A}" type="presOf" srcId="{8987DE58-D13D-4945-AA1D-5C26556A37BF}" destId="{506CE58A-A79D-47D6-ABB3-AAB3996AF558}" srcOrd="0" destOrd="0" presId="urn:microsoft.com/office/officeart/2005/8/layout/radial4"/>
    <dgm:cxn modelId="{5FDD6A89-4E3C-4378-BD8C-3ACA53B1E147}" type="presOf" srcId="{3E6DC4D0-F73C-4B0B-90E5-84BDDA460CAE}" destId="{3B70EE28-CAF8-4626-8561-17D5934CC952}" srcOrd="0" destOrd="0" presId="urn:microsoft.com/office/officeart/2005/8/layout/radial4"/>
    <dgm:cxn modelId="{7CFD40EC-BC74-4A78-A611-EE047E220D14}" type="presOf" srcId="{4045688B-13BB-412D-8A04-908371D9C2D8}" destId="{A8F9154D-225E-40FB-85F8-E58472ACC278}" srcOrd="0" destOrd="0" presId="urn:microsoft.com/office/officeart/2005/8/layout/radial4"/>
    <dgm:cxn modelId="{71023FBF-87EF-4E4B-A1C7-7E2B924ADED6}" srcId="{E04E1875-9CC1-4439-956F-2545772D736E}" destId="{DA5A66F8-09B7-4EC1-8732-90AB5A88256F}" srcOrd="5" destOrd="0" parTransId="{06FA9611-B655-4999-A005-F97FBCBD3EBF}" sibTransId="{1A87EF6F-EAA8-4ED3-A379-DF561DE34EF7}"/>
    <dgm:cxn modelId="{4D89AC64-2049-40C2-BD85-482E7A5DFC16}" type="presOf" srcId="{D2FE6097-E653-4F98-B9C8-382E24790123}" destId="{70B59D8D-EBF6-4BAB-AC81-ACDE2CD8C7FF}" srcOrd="0" destOrd="0" presId="urn:microsoft.com/office/officeart/2005/8/layout/radial4"/>
    <dgm:cxn modelId="{387D059F-2CDF-4A4F-8855-5042DF45026B}" type="presOf" srcId="{0A7DC95F-7DBE-46B6-9FEE-9B663289F46E}" destId="{A542C303-1734-42E9-AD41-619C1604A028}" srcOrd="0" destOrd="0" presId="urn:microsoft.com/office/officeart/2005/8/layout/radial4"/>
    <dgm:cxn modelId="{BDED416E-AF8A-41E9-B16D-4F4A8F0494EE}" srcId="{E04E1875-9CC1-4439-956F-2545772D736E}" destId="{82A13F21-B745-4233-B547-82015AA13BCE}" srcOrd="2" destOrd="0" parTransId="{C68ADC80-36EF-42FA-94C8-35543DAA8580}" sibTransId="{1DA5E13E-ECFE-45E5-8A6D-D6F423B574E7}"/>
    <dgm:cxn modelId="{48DC4BC7-F07D-4DA3-A3F7-A86AE57B23CB}" srcId="{E04E1875-9CC1-4439-956F-2545772D736E}" destId="{3E6DC4D0-F73C-4B0B-90E5-84BDDA460CAE}" srcOrd="6" destOrd="0" parTransId="{0C9C9958-B416-4B1B-BC25-929391AC65D7}" sibTransId="{326B2DCD-0C73-486D-830F-C92E35978222}"/>
    <dgm:cxn modelId="{9E768A79-2F5A-42E2-872F-376D526ADF89}" srcId="{E04E1875-9CC1-4439-956F-2545772D736E}" destId="{D2FE6097-E653-4F98-B9C8-382E24790123}" srcOrd="4" destOrd="0" parTransId="{C029C329-6522-4760-9DF0-25B895BBF7C1}" sibTransId="{5FAC1645-EA65-4609-A47A-4C293D3EBE85}"/>
    <dgm:cxn modelId="{B07938B5-2899-47DE-9947-35CE2B222C5C}" srcId="{E04E1875-9CC1-4439-956F-2545772D736E}" destId="{D2557CE4-AB67-4DAB-9625-E07480DA34D3}" srcOrd="1" destOrd="0" parTransId="{4045688B-13BB-412D-8A04-908371D9C2D8}" sibTransId="{4092AF57-755B-41A0-9C5A-0774E3F21C13}"/>
    <dgm:cxn modelId="{70DB0CA7-6C17-470F-BB8A-14B83E75454B}" type="presOf" srcId="{82A13F21-B745-4233-B547-82015AA13BCE}" destId="{268843C3-E3A2-4029-8F43-0DBE318DB929}" srcOrd="0" destOrd="0" presId="urn:microsoft.com/office/officeart/2005/8/layout/radial4"/>
    <dgm:cxn modelId="{6B041C86-A4A5-44CC-B130-C0841ADC8BDE}" type="presOf" srcId="{C029C329-6522-4760-9DF0-25B895BBF7C1}" destId="{E5AEED26-7EEB-4350-945B-0EE0F9AD5041}" srcOrd="0" destOrd="0" presId="urn:microsoft.com/office/officeart/2005/8/layout/radial4"/>
    <dgm:cxn modelId="{EC2E177E-F29E-4615-ADB6-DD95F075EFDC}" type="presOf" srcId="{6CD4802A-1418-44F2-8D2A-A518AB481CDA}" destId="{A0A71286-0025-420C-9595-8B510E00CF7F}" srcOrd="0" destOrd="0" presId="urn:microsoft.com/office/officeart/2005/8/layout/radial4"/>
    <dgm:cxn modelId="{6A8CEE3E-8AA5-4C20-9D5B-6A1BE2BBEEE9}" srcId="{E04E1875-9CC1-4439-956F-2545772D736E}" destId="{E37CE9AE-6DB6-4962-9AA1-4D71FA3FBA1E}" srcOrd="7" destOrd="0" parTransId="{8987DE58-D13D-4945-AA1D-5C26556A37BF}" sibTransId="{1A209ACB-63EF-48FE-8A84-98F4D07F076E}"/>
    <dgm:cxn modelId="{F903DC7D-FD48-42D5-A23D-9A6011E9B79A}" type="presOf" srcId="{D2557CE4-AB67-4DAB-9625-E07480DA34D3}" destId="{A3BBCA4D-7FE9-42A3-A692-C9C7C0CF35AD}" srcOrd="0" destOrd="0" presId="urn:microsoft.com/office/officeart/2005/8/layout/radial4"/>
    <dgm:cxn modelId="{7B12DA5B-0E57-4213-B90F-8261717D4E0F}" type="presOf" srcId="{321AE86E-1327-4EAD-9C26-82E7CE5D61E9}" destId="{F6D20C81-3C46-416C-AAE6-62575DBCCF57}" srcOrd="0" destOrd="0" presId="urn:microsoft.com/office/officeart/2005/8/layout/radial4"/>
    <dgm:cxn modelId="{B6D1380A-1857-4020-8A1F-FE5408E4A478}" type="presOf" srcId="{0C9C9958-B416-4B1B-BC25-929391AC65D7}" destId="{162069F3-649B-4D34-9354-4872C8BFDB94}" srcOrd="0" destOrd="0" presId="urn:microsoft.com/office/officeart/2005/8/layout/radial4"/>
    <dgm:cxn modelId="{E3366196-745A-451F-B920-0C6C22426F49}" type="presOf" srcId="{CF90B0CA-F396-478B-9EB4-CC2FF4F84F1F}" destId="{A068D489-169D-4BAE-94AC-F3341793743D}" srcOrd="0" destOrd="0" presId="urn:microsoft.com/office/officeart/2005/8/layout/radial4"/>
    <dgm:cxn modelId="{7593ED5C-ECCB-4FFF-8092-69BAA69FD17F}" srcId="{E04E1875-9CC1-4439-956F-2545772D736E}" destId="{0A7DC95F-7DBE-46B6-9FEE-9B663289F46E}" srcOrd="0" destOrd="0" parTransId="{6CD4802A-1418-44F2-8D2A-A518AB481CDA}" sibTransId="{28635FE2-A530-444E-B550-1CBBA0A24241}"/>
    <dgm:cxn modelId="{9D24DA3A-A9F1-4FB1-A134-B19ED9E28EEE}" srcId="{CF90B0CA-F396-478B-9EB4-CC2FF4F84F1F}" destId="{E04E1875-9CC1-4439-956F-2545772D736E}" srcOrd="0" destOrd="0" parTransId="{41B15407-664A-40CC-B7CB-9E947EB46532}" sibTransId="{BAB42D10-810D-42AD-A780-62C0FAFC691C}"/>
    <dgm:cxn modelId="{E15E5D26-7039-4F5C-A604-3890CFD9A514}" srcId="{E04E1875-9CC1-4439-956F-2545772D736E}" destId="{87187FD0-78CD-4095-AC4D-D34830D69F31}" srcOrd="3" destOrd="0" parTransId="{321AE86E-1327-4EAD-9C26-82E7CE5D61E9}" sibTransId="{69E80140-60AF-4D48-8516-EB3CA8D5DD5D}"/>
    <dgm:cxn modelId="{CE90C787-846A-4AD3-892F-5E30BED43961}" type="presOf" srcId="{06FA9611-B655-4999-A005-F97FBCBD3EBF}" destId="{D18D7D3E-A3DE-49D6-83AC-E07EA374F82D}" srcOrd="0" destOrd="0" presId="urn:microsoft.com/office/officeart/2005/8/layout/radial4"/>
    <dgm:cxn modelId="{0148030A-D012-4476-83B6-EAAAEB99B536}" type="presOf" srcId="{E04E1875-9CC1-4439-956F-2545772D736E}" destId="{DE5911E5-E7F9-4498-B4B3-361AA3CD2BDC}" srcOrd="0" destOrd="0" presId="urn:microsoft.com/office/officeart/2005/8/layout/radial4"/>
    <dgm:cxn modelId="{E18F2FB4-66CE-4765-8462-F9D2CF33B976}" type="presOf" srcId="{C68ADC80-36EF-42FA-94C8-35543DAA8580}" destId="{F905A931-0550-4975-B19A-ADEA570B6FA5}" srcOrd="0" destOrd="0" presId="urn:microsoft.com/office/officeart/2005/8/layout/radial4"/>
    <dgm:cxn modelId="{976B8C58-F8F5-427C-9653-34B8139A9712}" type="presOf" srcId="{87187FD0-78CD-4095-AC4D-D34830D69F31}" destId="{4ACDDFD0-3123-4AB2-8C60-1475F7E3822C}" srcOrd="0" destOrd="0" presId="urn:microsoft.com/office/officeart/2005/8/layout/radial4"/>
    <dgm:cxn modelId="{51215114-7C8D-4B8F-98B7-5D13AEFCEBE1}" type="presOf" srcId="{E37CE9AE-6DB6-4962-9AA1-4D71FA3FBA1E}" destId="{0825D141-3981-4CFC-AE51-36499429E8F3}" srcOrd="0" destOrd="0" presId="urn:microsoft.com/office/officeart/2005/8/layout/radial4"/>
    <dgm:cxn modelId="{CDB838A5-CEB0-4516-85B6-E3A3F6D7209F}" type="presParOf" srcId="{A068D489-169D-4BAE-94AC-F3341793743D}" destId="{DE5911E5-E7F9-4498-B4B3-361AA3CD2BDC}" srcOrd="0" destOrd="0" presId="urn:microsoft.com/office/officeart/2005/8/layout/radial4"/>
    <dgm:cxn modelId="{91554204-6105-4E03-8E6B-C4891B6D23EC}" type="presParOf" srcId="{A068D489-169D-4BAE-94AC-F3341793743D}" destId="{A0A71286-0025-420C-9595-8B510E00CF7F}" srcOrd="1" destOrd="0" presId="urn:microsoft.com/office/officeart/2005/8/layout/radial4"/>
    <dgm:cxn modelId="{08E9DF07-29CA-450A-8B30-F9AC68C02D7F}" type="presParOf" srcId="{A068D489-169D-4BAE-94AC-F3341793743D}" destId="{A542C303-1734-42E9-AD41-619C1604A028}" srcOrd="2" destOrd="0" presId="urn:microsoft.com/office/officeart/2005/8/layout/radial4"/>
    <dgm:cxn modelId="{90F93717-A633-4653-87B5-D8D0DB2E2654}" type="presParOf" srcId="{A068D489-169D-4BAE-94AC-F3341793743D}" destId="{A8F9154D-225E-40FB-85F8-E58472ACC278}" srcOrd="3" destOrd="0" presId="urn:microsoft.com/office/officeart/2005/8/layout/radial4"/>
    <dgm:cxn modelId="{17F39D80-0BA6-4879-ADCD-662A46F844F8}" type="presParOf" srcId="{A068D489-169D-4BAE-94AC-F3341793743D}" destId="{A3BBCA4D-7FE9-42A3-A692-C9C7C0CF35AD}" srcOrd="4" destOrd="0" presId="urn:microsoft.com/office/officeart/2005/8/layout/radial4"/>
    <dgm:cxn modelId="{04EEAB96-12A9-47CF-B4A7-4A2DB70130E2}" type="presParOf" srcId="{A068D489-169D-4BAE-94AC-F3341793743D}" destId="{F905A931-0550-4975-B19A-ADEA570B6FA5}" srcOrd="5" destOrd="0" presId="urn:microsoft.com/office/officeart/2005/8/layout/radial4"/>
    <dgm:cxn modelId="{DE0906E1-E8A0-4865-BDA7-8211D881A6ED}" type="presParOf" srcId="{A068D489-169D-4BAE-94AC-F3341793743D}" destId="{268843C3-E3A2-4029-8F43-0DBE318DB929}" srcOrd="6" destOrd="0" presId="urn:microsoft.com/office/officeart/2005/8/layout/radial4"/>
    <dgm:cxn modelId="{4C9BBF27-1E05-4783-8AF1-3ABD5404BF96}" type="presParOf" srcId="{A068D489-169D-4BAE-94AC-F3341793743D}" destId="{F6D20C81-3C46-416C-AAE6-62575DBCCF57}" srcOrd="7" destOrd="0" presId="urn:microsoft.com/office/officeart/2005/8/layout/radial4"/>
    <dgm:cxn modelId="{EFB2E84D-AD5E-4ECF-AA7E-C93DDA074BEC}" type="presParOf" srcId="{A068D489-169D-4BAE-94AC-F3341793743D}" destId="{4ACDDFD0-3123-4AB2-8C60-1475F7E3822C}" srcOrd="8" destOrd="0" presId="urn:microsoft.com/office/officeart/2005/8/layout/radial4"/>
    <dgm:cxn modelId="{3CDE111F-7B96-4287-B0FB-D3B2F684434E}" type="presParOf" srcId="{A068D489-169D-4BAE-94AC-F3341793743D}" destId="{E5AEED26-7EEB-4350-945B-0EE0F9AD5041}" srcOrd="9" destOrd="0" presId="urn:microsoft.com/office/officeart/2005/8/layout/radial4"/>
    <dgm:cxn modelId="{35887F7C-CC47-4B55-AB23-351D860E226F}" type="presParOf" srcId="{A068D489-169D-4BAE-94AC-F3341793743D}" destId="{70B59D8D-EBF6-4BAB-AC81-ACDE2CD8C7FF}" srcOrd="10" destOrd="0" presId="urn:microsoft.com/office/officeart/2005/8/layout/radial4"/>
    <dgm:cxn modelId="{1DD2B1E6-0732-4FB5-91D3-E5752E0ADDAD}" type="presParOf" srcId="{A068D489-169D-4BAE-94AC-F3341793743D}" destId="{D18D7D3E-A3DE-49D6-83AC-E07EA374F82D}" srcOrd="11" destOrd="0" presId="urn:microsoft.com/office/officeart/2005/8/layout/radial4"/>
    <dgm:cxn modelId="{9882F324-9A42-45B9-A1AF-BB156C96A52A}" type="presParOf" srcId="{A068D489-169D-4BAE-94AC-F3341793743D}" destId="{E2A72D18-32E1-486C-A611-641B2F286415}" srcOrd="12" destOrd="0" presId="urn:microsoft.com/office/officeart/2005/8/layout/radial4"/>
    <dgm:cxn modelId="{EAC68ADB-1767-4273-9AE4-FD4DE52F0F25}" type="presParOf" srcId="{A068D489-169D-4BAE-94AC-F3341793743D}" destId="{162069F3-649B-4D34-9354-4872C8BFDB94}" srcOrd="13" destOrd="0" presId="urn:microsoft.com/office/officeart/2005/8/layout/radial4"/>
    <dgm:cxn modelId="{D6B15D77-7609-4C6A-BD21-BD31CD8C9FC7}" type="presParOf" srcId="{A068D489-169D-4BAE-94AC-F3341793743D}" destId="{3B70EE28-CAF8-4626-8561-17D5934CC952}" srcOrd="14" destOrd="0" presId="urn:microsoft.com/office/officeart/2005/8/layout/radial4"/>
    <dgm:cxn modelId="{E0A7BD83-34FD-4C2E-87B6-4F6F5C7F2AEB}" type="presParOf" srcId="{A068D489-169D-4BAE-94AC-F3341793743D}" destId="{506CE58A-A79D-47D6-ABB3-AAB3996AF558}" srcOrd="15" destOrd="0" presId="urn:microsoft.com/office/officeart/2005/8/layout/radial4"/>
    <dgm:cxn modelId="{1196CEB8-21CD-4084-8280-5AC2170A0E33}" type="presParOf" srcId="{A068D489-169D-4BAE-94AC-F3341793743D}" destId="{0825D141-3981-4CFC-AE51-36499429E8F3}" srcOrd="1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469454-CF49-48E4-989A-D2E57695717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28BCC-C863-49CF-A4B7-51BAFBEF3BC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 smtClean="0">
              <a:solidFill>
                <a:srgbClr val="FFCC00"/>
              </a:solidFill>
            </a:rPr>
            <a:t>Record ID</a:t>
          </a:r>
          <a:endParaRPr lang="en-US" sz="1300" dirty="0">
            <a:solidFill>
              <a:srgbClr val="FFCC00"/>
            </a:solidFill>
          </a:endParaRPr>
        </a:p>
      </dgm:t>
    </dgm:pt>
    <dgm:pt modelId="{D0773A0B-A8B3-4250-A4EE-776AD85AE97D}" type="parTrans" cxnId="{2D6520FB-D470-4F9F-85BB-EC434503D7F9}">
      <dgm:prSet/>
      <dgm:spPr/>
      <dgm:t>
        <a:bodyPr/>
        <a:lstStyle/>
        <a:p>
          <a:endParaRPr lang="en-US"/>
        </a:p>
      </dgm:t>
    </dgm:pt>
    <dgm:pt modelId="{1EAA2AE6-CB8D-4934-865C-966685F0A6DF}" type="sibTrans" cxnId="{2D6520FB-D470-4F9F-85BB-EC434503D7F9}">
      <dgm:prSet/>
      <dgm:spPr/>
      <dgm:t>
        <a:bodyPr/>
        <a:lstStyle/>
        <a:p>
          <a:endParaRPr lang="en-US" dirty="0"/>
        </a:p>
      </dgm:t>
    </dgm:pt>
    <dgm:pt modelId="{C6BB6627-AC4B-4193-8BC6-A0D18AE1D1C4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 smtClean="0">
              <a:solidFill>
                <a:srgbClr val="FFCC00"/>
              </a:solidFill>
            </a:rPr>
            <a:t>Demographics</a:t>
          </a:r>
          <a:endParaRPr lang="en-US" sz="1300" dirty="0">
            <a:solidFill>
              <a:srgbClr val="FFCC00"/>
            </a:solidFill>
          </a:endParaRPr>
        </a:p>
      </dgm:t>
    </dgm:pt>
    <dgm:pt modelId="{00817835-074C-42AF-89C8-00204A58BDAE}" type="parTrans" cxnId="{33255BB8-A438-406E-9679-18BCCF071A97}">
      <dgm:prSet/>
      <dgm:spPr/>
      <dgm:t>
        <a:bodyPr/>
        <a:lstStyle/>
        <a:p>
          <a:endParaRPr lang="en-US"/>
        </a:p>
      </dgm:t>
    </dgm:pt>
    <dgm:pt modelId="{0EB47DF2-CA9A-48EC-9CAD-CC3A3CC436D1}" type="sibTrans" cxnId="{33255BB8-A438-406E-9679-18BCCF071A97}">
      <dgm:prSet/>
      <dgm:spPr/>
      <dgm:t>
        <a:bodyPr/>
        <a:lstStyle/>
        <a:p>
          <a:endParaRPr lang="en-US" dirty="0"/>
        </a:p>
      </dgm:t>
    </dgm:pt>
    <dgm:pt modelId="{8D93A39F-4EF0-4C01-9AE1-883A5F50089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C00"/>
              </a:solidFill>
            </a:rPr>
            <a:t>Cancer Information</a:t>
          </a:r>
          <a:endParaRPr lang="en-US" dirty="0">
            <a:solidFill>
              <a:srgbClr val="FFCC00"/>
            </a:solidFill>
          </a:endParaRPr>
        </a:p>
      </dgm:t>
    </dgm:pt>
    <dgm:pt modelId="{EA0CD455-64FA-4F0D-BBF8-D0E05C6A0147}" type="parTrans" cxnId="{2D128386-4E0B-4803-A45C-9D46B602B303}">
      <dgm:prSet/>
      <dgm:spPr/>
      <dgm:t>
        <a:bodyPr/>
        <a:lstStyle/>
        <a:p>
          <a:endParaRPr lang="en-US"/>
        </a:p>
      </dgm:t>
    </dgm:pt>
    <dgm:pt modelId="{A839D0D8-1694-4043-9363-F6D5D352A1D2}" type="sibTrans" cxnId="{2D128386-4E0B-4803-A45C-9D46B602B303}">
      <dgm:prSet/>
      <dgm:spPr/>
      <dgm:t>
        <a:bodyPr/>
        <a:lstStyle/>
        <a:p>
          <a:endParaRPr lang="en-US" dirty="0"/>
        </a:p>
      </dgm:t>
    </dgm:pt>
    <dgm:pt modelId="{4F57FB59-B18A-44C4-AFCF-9197D8E2AB24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 smtClean="0">
              <a:solidFill>
                <a:srgbClr val="FFCC00"/>
              </a:solidFill>
            </a:rPr>
            <a:t>Prognostic Factors</a:t>
          </a:r>
          <a:endParaRPr lang="en-US" sz="1300" dirty="0">
            <a:solidFill>
              <a:srgbClr val="FFCC00"/>
            </a:solidFill>
          </a:endParaRPr>
        </a:p>
      </dgm:t>
    </dgm:pt>
    <dgm:pt modelId="{B4377AB7-5E73-402C-A677-8AE43DFAB805}" type="parTrans" cxnId="{871D4CA3-4E0D-4B2D-BECB-0719F00C6642}">
      <dgm:prSet/>
      <dgm:spPr/>
      <dgm:t>
        <a:bodyPr/>
        <a:lstStyle/>
        <a:p>
          <a:endParaRPr lang="en-US"/>
        </a:p>
      </dgm:t>
    </dgm:pt>
    <dgm:pt modelId="{CCB7C2B4-BD40-4DBD-9AB9-82D84887CEF9}" type="sibTrans" cxnId="{871D4CA3-4E0D-4B2D-BECB-0719F00C6642}">
      <dgm:prSet/>
      <dgm:spPr/>
      <dgm:t>
        <a:bodyPr/>
        <a:lstStyle/>
        <a:p>
          <a:endParaRPr lang="en-US" dirty="0"/>
        </a:p>
      </dgm:t>
    </dgm:pt>
    <dgm:pt modelId="{1D080E06-A1D9-4B0D-885A-34D221D877C0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C00"/>
              </a:solidFill>
            </a:rPr>
            <a:t>Initial Treatment</a:t>
          </a:r>
          <a:endParaRPr lang="en-US" dirty="0">
            <a:solidFill>
              <a:srgbClr val="FFCC00"/>
            </a:solidFill>
          </a:endParaRPr>
        </a:p>
      </dgm:t>
    </dgm:pt>
    <dgm:pt modelId="{54E3DD6F-8A30-4F1A-B927-FE08E2249997}" type="parTrans" cxnId="{F058918E-D353-417B-BEB0-00B1D9DF822F}">
      <dgm:prSet/>
      <dgm:spPr/>
      <dgm:t>
        <a:bodyPr/>
        <a:lstStyle/>
        <a:p>
          <a:endParaRPr lang="en-US"/>
        </a:p>
      </dgm:t>
    </dgm:pt>
    <dgm:pt modelId="{F26665FD-069E-4022-A275-3B314A56F01D}" type="sibTrans" cxnId="{F058918E-D353-417B-BEB0-00B1D9DF822F}">
      <dgm:prSet/>
      <dgm:spPr/>
      <dgm:t>
        <a:bodyPr/>
        <a:lstStyle/>
        <a:p>
          <a:endParaRPr lang="en-US" dirty="0"/>
        </a:p>
      </dgm:t>
    </dgm:pt>
    <dgm:pt modelId="{C61F48E7-C9A1-465C-8711-A61E2DBA8C37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rgbClr val="FFCC00"/>
              </a:solidFill>
            </a:rPr>
            <a:t>Follow-Up</a:t>
          </a:r>
          <a:endParaRPr lang="en-US" dirty="0">
            <a:solidFill>
              <a:srgbClr val="FFCC00"/>
            </a:solidFill>
          </a:endParaRPr>
        </a:p>
      </dgm:t>
    </dgm:pt>
    <dgm:pt modelId="{930D6FCE-AB61-48B2-A5C5-756565213E31}" type="parTrans" cxnId="{5681CE7F-4613-40B5-BAAB-CE2CEB864836}">
      <dgm:prSet/>
      <dgm:spPr/>
      <dgm:t>
        <a:bodyPr/>
        <a:lstStyle/>
        <a:p>
          <a:endParaRPr lang="en-US"/>
        </a:p>
      </dgm:t>
    </dgm:pt>
    <dgm:pt modelId="{CDD1C10C-2DCD-43D6-B3EE-45E64B545B8E}" type="sibTrans" cxnId="{5681CE7F-4613-40B5-BAAB-CE2CEB864836}">
      <dgm:prSet/>
      <dgm:spPr/>
      <dgm:t>
        <a:bodyPr/>
        <a:lstStyle/>
        <a:p>
          <a:endParaRPr lang="en-US"/>
        </a:p>
      </dgm:t>
    </dgm:pt>
    <dgm:pt modelId="{9A70801D-1D3D-419F-B247-4AE06D971E36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Registry</a:t>
          </a:r>
          <a:endParaRPr lang="en-US" sz="1200" dirty="0"/>
        </a:p>
      </dgm:t>
    </dgm:pt>
    <dgm:pt modelId="{0B49A200-0EDF-404F-88DD-AC17EB005CEE}" type="parTrans" cxnId="{A12DA472-A7C3-4F07-821E-ABAB6A95B27D}">
      <dgm:prSet/>
      <dgm:spPr/>
      <dgm:t>
        <a:bodyPr/>
        <a:lstStyle/>
        <a:p>
          <a:endParaRPr lang="en-US"/>
        </a:p>
      </dgm:t>
    </dgm:pt>
    <dgm:pt modelId="{208F544B-558F-42AA-9444-2BCC471CAF48}" type="sibTrans" cxnId="{A12DA472-A7C3-4F07-821E-ABAB6A95B27D}">
      <dgm:prSet/>
      <dgm:spPr/>
      <dgm:t>
        <a:bodyPr/>
        <a:lstStyle/>
        <a:p>
          <a:endParaRPr lang="en-US"/>
        </a:p>
      </dgm:t>
    </dgm:pt>
    <dgm:pt modelId="{5864A202-FCB1-4C09-BD2F-2ACDDC69F378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Patient name*</a:t>
          </a:r>
          <a:endParaRPr lang="en-US" sz="1200" dirty="0"/>
        </a:p>
      </dgm:t>
    </dgm:pt>
    <dgm:pt modelId="{389AE2DF-F13B-4DBB-9F5F-634221FBAEA3}" type="parTrans" cxnId="{E8F692AF-52E6-4483-8235-98281171D53A}">
      <dgm:prSet/>
      <dgm:spPr/>
      <dgm:t>
        <a:bodyPr/>
        <a:lstStyle/>
        <a:p>
          <a:endParaRPr lang="en-US"/>
        </a:p>
      </dgm:t>
    </dgm:pt>
    <dgm:pt modelId="{23369F18-856A-45D0-829E-2DCCB55C2819}" type="sibTrans" cxnId="{E8F692AF-52E6-4483-8235-98281171D53A}">
      <dgm:prSet/>
      <dgm:spPr/>
      <dgm:t>
        <a:bodyPr/>
        <a:lstStyle/>
        <a:p>
          <a:endParaRPr lang="en-US"/>
        </a:p>
      </dgm:t>
    </dgm:pt>
    <dgm:pt modelId="{129700D3-7D89-4338-9A09-80D3B208733F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Age</a:t>
          </a:r>
          <a:endParaRPr lang="en-US" sz="1200" dirty="0"/>
        </a:p>
      </dgm:t>
    </dgm:pt>
    <dgm:pt modelId="{3C98C288-84B7-4651-A3AF-1B6615699846}" type="parTrans" cxnId="{0C6E1518-B739-43B0-BFAB-E2718B5600B5}">
      <dgm:prSet/>
      <dgm:spPr/>
      <dgm:t>
        <a:bodyPr/>
        <a:lstStyle/>
        <a:p>
          <a:endParaRPr lang="en-US"/>
        </a:p>
      </dgm:t>
    </dgm:pt>
    <dgm:pt modelId="{C5C8FDAF-E87B-45CC-969B-D9A29A74D576}" type="sibTrans" cxnId="{0C6E1518-B739-43B0-BFAB-E2718B5600B5}">
      <dgm:prSet/>
      <dgm:spPr/>
      <dgm:t>
        <a:bodyPr/>
        <a:lstStyle/>
        <a:p>
          <a:endParaRPr lang="en-US"/>
        </a:p>
      </dgm:t>
    </dgm:pt>
    <dgm:pt modelId="{3E620495-7222-4BC9-A236-681E4E59EAD7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Sex</a:t>
          </a:r>
          <a:endParaRPr lang="en-US" sz="1200" dirty="0"/>
        </a:p>
      </dgm:t>
    </dgm:pt>
    <dgm:pt modelId="{ADFEFA58-B346-4014-9B0F-F4B6071F6001}" type="parTrans" cxnId="{F1BB1506-A1B0-4893-92DE-B049DB9D7E75}">
      <dgm:prSet/>
      <dgm:spPr/>
      <dgm:t>
        <a:bodyPr/>
        <a:lstStyle/>
        <a:p>
          <a:endParaRPr lang="en-US"/>
        </a:p>
      </dgm:t>
    </dgm:pt>
    <dgm:pt modelId="{32B82CB4-8F2A-40FA-842C-C5DF6BA9E879}" type="sibTrans" cxnId="{F1BB1506-A1B0-4893-92DE-B049DB9D7E75}">
      <dgm:prSet/>
      <dgm:spPr/>
      <dgm:t>
        <a:bodyPr/>
        <a:lstStyle/>
        <a:p>
          <a:endParaRPr lang="en-US"/>
        </a:p>
      </dgm:t>
    </dgm:pt>
    <dgm:pt modelId="{FE346E2B-8ABB-436D-B87D-4277E4ADF327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Race &amp; Ethnicity</a:t>
          </a:r>
          <a:endParaRPr lang="en-US" sz="1200" dirty="0"/>
        </a:p>
      </dgm:t>
    </dgm:pt>
    <dgm:pt modelId="{061103CA-7A37-46E4-B708-C881D9C3E69A}" type="parTrans" cxnId="{EE72CCEE-233B-4F71-B4D5-057DBE871C7E}">
      <dgm:prSet/>
      <dgm:spPr/>
      <dgm:t>
        <a:bodyPr/>
        <a:lstStyle/>
        <a:p>
          <a:endParaRPr lang="en-US"/>
        </a:p>
      </dgm:t>
    </dgm:pt>
    <dgm:pt modelId="{E8989C69-0B78-4566-B4A9-BEEF86A64CF6}" type="sibTrans" cxnId="{EE72CCEE-233B-4F71-B4D5-057DBE871C7E}">
      <dgm:prSet/>
      <dgm:spPr/>
      <dgm:t>
        <a:bodyPr/>
        <a:lstStyle/>
        <a:p>
          <a:endParaRPr lang="en-US"/>
        </a:p>
      </dgm:t>
    </dgm:pt>
    <dgm:pt modelId="{3D216B02-1D86-44B5-833E-C9D75397112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00" dirty="0" smtClean="0">
              <a:solidFill>
                <a:srgbClr val="FFCC00"/>
              </a:solidFill>
            </a:rPr>
            <a:t>Geography</a:t>
          </a:r>
          <a:endParaRPr lang="en-US" sz="1300" dirty="0">
            <a:solidFill>
              <a:srgbClr val="FFCC00"/>
            </a:solidFill>
          </a:endParaRPr>
        </a:p>
      </dgm:t>
    </dgm:pt>
    <dgm:pt modelId="{1A461886-5640-40AD-B405-1757198A1D4B}" type="parTrans" cxnId="{379CD347-13F7-45D3-A427-F529336244CB}">
      <dgm:prSet/>
      <dgm:spPr/>
      <dgm:t>
        <a:bodyPr/>
        <a:lstStyle/>
        <a:p>
          <a:endParaRPr lang="en-US"/>
        </a:p>
      </dgm:t>
    </dgm:pt>
    <dgm:pt modelId="{88A4F108-EC48-4D62-A055-CADE2FBA3CBC}" type="sibTrans" cxnId="{379CD347-13F7-45D3-A427-F529336244CB}">
      <dgm:prSet/>
      <dgm:spPr/>
      <dgm:t>
        <a:bodyPr/>
        <a:lstStyle/>
        <a:p>
          <a:endParaRPr lang="en-US" dirty="0"/>
        </a:p>
      </dgm:t>
    </dgm:pt>
    <dgm:pt modelId="{B26DA958-088C-4818-95A3-EAAE6D44EA69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Patient address*</a:t>
          </a:r>
          <a:endParaRPr lang="en-US" sz="1200" dirty="0"/>
        </a:p>
      </dgm:t>
    </dgm:pt>
    <dgm:pt modelId="{E32AD2AB-A721-46FF-9613-4E666E2A3AE9}" type="parTrans" cxnId="{C255A170-F702-4212-A757-E7B2BF5FD248}">
      <dgm:prSet/>
      <dgm:spPr/>
      <dgm:t>
        <a:bodyPr/>
        <a:lstStyle/>
        <a:p>
          <a:endParaRPr lang="en-US"/>
        </a:p>
      </dgm:t>
    </dgm:pt>
    <dgm:pt modelId="{699EF2DC-805D-4149-B1BC-2C413BB1E58B}" type="sibTrans" cxnId="{C255A170-F702-4212-A757-E7B2BF5FD248}">
      <dgm:prSet/>
      <dgm:spPr/>
      <dgm:t>
        <a:bodyPr/>
        <a:lstStyle/>
        <a:p>
          <a:endParaRPr lang="en-US"/>
        </a:p>
      </dgm:t>
    </dgm:pt>
    <dgm:pt modelId="{39289CB3-DB86-4AAE-89E9-6753DD683708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County</a:t>
          </a:r>
          <a:endParaRPr lang="en-US" sz="1200" dirty="0"/>
        </a:p>
      </dgm:t>
    </dgm:pt>
    <dgm:pt modelId="{9DBF183F-CD27-41CF-BE4B-FECE47A83B10}" type="parTrans" cxnId="{B5BEA9BA-91E2-42E7-B7DA-810844277076}">
      <dgm:prSet/>
      <dgm:spPr/>
      <dgm:t>
        <a:bodyPr/>
        <a:lstStyle/>
        <a:p>
          <a:endParaRPr lang="en-US"/>
        </a:p>
      </dgm:t>
    </dgm:pt>
    <dgm:pt modelId="{30EB5F56-2597-4A42-BBF0-88A2B0373F41}" type="sibTrans" cxnId="{B5BEA9BA-91E2-42E7-B7DA-810844277076}">
      <dgm:prSet/>
      <dgm:spPr/>
      <dgm:t>
        <a:bodyPr/>
        <a:lstStyle/>
        <a:p>
          <a:endParaRPr lang="en-US"/>
        </a:p>
      </dgm:t>
    </dgm:pt>
    <dgm:pt modelId="{28C5D6F3-E85D-4991-9BEE-90DE5E645E93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Zip code</a:t>
          </a:r>
          <a:endParaRPr lang="en-US" sz="1200" dirty="0"/>
        </a:p>
      </dgm:t>
    </dgm:pt>
    <dgm:pt modelId="{82D4C1B5-DBFC-46DA-B602-8DFBA1B09EB8}" type="parTrans" cxnId="{6DC1C112-D458-4718-B9EA-8007307339DD}">
      <dgm:prSet/>
      <dgm:spPr/>
      <dgm:t>
        <a:bodyPr/>
        <a:lstStyle/>
        <a:p>
          <a:endParaRPr lang="en-US"/>
        </a:p>
      </dgm:t>
    </dgm:pt>
    <dgm:pt modelId="{CCAABB8B-94D9-4BAB-957B-1DE120D33903}" type="sibTrans" cxnId="{6DC1C112-D458-4718-B9EA-8007307339DD}">
      <dgm:prSet/>
      <dgm:spPr/>
      <dgm:t>
        <a:bodyPr/>
        <a:lstStyle/>
        <a:p>
          <a:endParaRPr lang="en-US"/>
        </a:p>
      </dgm:t>
    </dgm:pt>
    <dgm:pt modelId="{7192E3D2-C8E0-46F1-9A7F-1F1B74285FC3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Census tract</a:t>
          </a:r>
          <a:endParaRPr lang="en-US" sz="1200" dirty="0"/>
        </a:p>
      </dgm:t>
    </dgm:pt>
    <dgm:pt modelId="{85ABB58D-FDE4-44EB-B0AD-D52BF4482A37}" type="parTrans" cxnId="{1EF944E9-5026-48E6-A90E-8977CF598290}">
      <dgm:prSet/>
      <dgm:spPr/>
      <dgm:t>
        <a:bodyPr/>
        <a:lstStyle/>
        <a:p>
          <a:endParaRPr lang="en-US"/>
        </a:p>
      </dgm:t>
    </dgm:pt>
    <dgm:pt modelId="{8637EF9B-9E47-448E-8F5F-F6CD630863B4}" type="sibTrans" cxnId="{1EF944E9-5026-48E6-A90E-8977CF598290}">
      <dgm:prSet/>
      <dgm:spPr/>
      <dgm:t>
        <a:bodyPr/>
        <a:lstStyle/>
        <a:p>
          <a:endParaRPr lang="en-US"/>
        </a:p>
      </dgm:t>
    </dgm:pt>
    <dgm:pt modelId="{FAC42D2E-A52A-4B56-B5A4-47E805ED9B31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Diagnosis date</a:t>
          </a:r>
          <a:endParaRPr lang="en-US" dirty="0"/>
        </a:p>
      </dgm:t>
    </dgm:pt>
    <dgm:pt modelId="{F7512863-243F-4850-BA4D-568366F77BD2}" type="parTrans" cxnId="{210E6172-6C87-46E9-8158-4F0629E2B2BD}">
      <dgm:prSet/>
      <dgm:spPr/>
      <dgm:t>
        <a:bodyPr/>
        <a:lstStyle/>
        <a:p>
          <a:endParaRPr lang="en-US"/>
        </a:p>
      </dgm:t>
    </dgm:pt>
    <dgm:pt modelId="{0BB2BE5A-740D-459B-9B49-F64B8257374E}" type="sibTrans" cxnId="{210E6172-6C87-46E9-8158-4F0629E2B2BD}">
      <dgm:prSet/>
      <dgm:spPr/>
      <dgm:t>
        <a:bodyPr/>
        <a:lstStyle/>
        <a:p>
          <a:endParaRPr lang="en-US"/>
        </a:p>
      </dgm:t>
    </dgm:pt>
    <dgm:pt modelId="{9C5307B2-9836-47A7-A05C-7003403B0A45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Primary site</a:t>
          </a:r>
          <a:endParaRPr lang="en-US" dirty="0"/>
        </a:p>
      </dgm:t>
    </dgm:pt>
    <dgm:pt modelId="{59E6F59D-81BB-4F4E-9970-CB7835B079C1}" type="parTrans" cxnId="{1B635C6B-4DF6-4A23-92FB-CDB3CBDF4595}">
      <dgm:prSet/>
      <dgm:spPr/>
      <dgm:t>
        <a:bodyPr/>
        <a:lstStyle/>
        <a:p>
          <a:endParaRPr lang="en-US"/>
        </a:p>
      </dgm:t>
    </dgm:pt>
    <dgm:pt modelId="{9025BE26-4FD8-41E8-854A-AE456F0CBBEE}" type="sibTrans" cxnId="{1B635C6B-4DF6-4A23-92FB-CDB3CBDF4595}">
      <dgm:prSet/>
      <dgm:spPr/>
      <dgm:t>
        <a:bodyPr/>
        <a:lstStyle/>
        <a:p>
          <a:endParaRPr lang="en-US"/>
        </a:p>
      </dgm:t>
    </dgm:pt>
    <dgm:pt modelId="{5BEDFD36-894E-4A65-A4C2-471DF51EFF2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Histology</a:t>
          </a:r>
          <a:endParaRPr lang="en-US" dirty="0"/>
        </a:p>
      </dgm:t>
    </dgm:pt>
    <dgm:pt modelId="{17843DD2-2B5E-4821-8DCF-EAF6C77BC912}" type="parTrans" cxnId="{5BFD5F6F-A2A7-435D-875C-90E1E698C470}">
      <dgm:prSet/>
      <dgm:spPr/>
      <dgm:t>
        <a:bodyPr/>
        <a:lstStyle/>
        <a:p>
          <a:endParaRPr lang="en-US"/>
        </a:p>
      </dgm:t>
    </dgm:pt>
    <dgm:pt modelId="{EFCB8267-3403-4E30-9EC1-2C8D216061AC}" type="sibTrans" cxnId="{5BFD5F6F-A2A7-435D-875C-90E1E698C470}">
      <dgm:prSet/>
      <dgm:spPr/>
      <dgm:t>
        <a:bodyPr/>
        <a:lstStyle/>
        <a:p>
          <a:endParaRPr lang="en-US"/>
        </a:p>
      </dgm:t>
    </dgm:pt>
    <dgm:pt modelId="{DCB589AE-74F7-4765-BCE2-1864A24C70B1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Behavior</a:t>
          </a:r>
          <a:endParaRPr lang="en-US" dirty="0"/>
        </a:p>
      </dgm:t>
    </dgm:pt>
    <dgm:pt modelId="{464815CF-8CCD-42DF-9767-841C19D22569}" type="parTrans" cxnId="{9D22D98C-3811-4782-AD76-1119F2E751B4}">
      <dgm:prSet/>
      <dgm:spPr/>
      <dgm:t>
        <a:bodyPr/>
        <a:lstStyle/>
        <a:p>
          <a:endParaRPr lang="en-US"/>
        </a:p>
      </dgm:t>
    </dgm:pt>
    <dgm:pt modelId="{F0546CED-035E-4967-BD3C-AB543E43CC17}" type="sibTrans" cxnId="{9D22D98C-3811-4782-AD76-1119F2E751B4}">
      <dgm:prSet/>
      <dgm:spPr/>
      <dgm:t>
        <a:bodyPr/>
        <a:lstStyle/>
        <a:p>
          <a:endParaRPr lang="en-US"/>
        </a:p>
      </dgm:t>
    </dgm:pt>
    <dgm:pt modelId="{9A2481CD-ADD3-4A37-ABF4-7F039A8C4F7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Tumor size</a:t>
          </a:r>
          <a:endParaRPr lang="en-US" dirty="0"/>
        </a:p>
      </dgm:t>
    </dgm:pt>
    <dgm:pt modelId="{CA98B742-08D1-4074-A3F3-097C47B81B10}" type="parTrans" cxnId="{374F9775-3016-40BE-97F7-CAA480346E1E}">
      <dgm:prSet/>
      <dgm:spPr/>
      <dgm:t>
        <a:bodyPr/>
        <a:lstStyle/>
        <a:p>
          <a:endParaRPr lang="en-US"/>
        </a:p>
      </dgm:t>
    </dgm:pt>
    <dgm:pt modelId="{077145FF-CB16-4265-AA83-1E95195084FA}" type="sibTrans" cxnId="{374F9775-3016-40BE-97F7-CAA480346E1E}">
      <dgm:prSet/>
      <dgm:spPr/>
      <dgm:t>
        <a:bodyPr/>
        <a:lstStyle/>
        <a:p>
          <a:endParaRPr lang="en-US"/>
        </a:p>
      </dgm:t>
    </dgm:pt>
    <dgm:pt modelId="{A7CA4980-29FA-4723-842F-009C5B802EC2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Cancer stage</a:t>
          </a:r>
          <a:endParaRPr lang="en-US" sz="1200" dirty="0"/>
        </a:p>
      </dgm:t>
    </dgm:pt>
    <dgm:pt modelId="{CE95BB23-A679-4FB9-92A9-E9A404D24C23}" type="parTrans" cxnId="{E47CA478-9956-4AA5-BADB-C3ABC126E289}">
      <dgm:prSet/>
      <dgm:spPr/>
      <dgm:t>
        <a:bodyPr/>
        <a:lstStyle/>
        <a:p>
          <a:endParaRPr lang="en-US"/>
        </a:p>
      </dgm:t>
    </dgm:pt>
    <dgm:pt modelId="{5C264BCC-A202-42D3-B6EE-E78D83ED6B8E}" type="sibTrans" cxnId="{E47CA478-9956-4AA5-BADB-C3ABC126E289}">
      <dgm:prSet/>
      <dgm:spPr/>
      <dgm:t>
        <a:bodyPr/>
        <a:lstStyle/>
        <a:p>
          <a:endParaRPr lang="en-US"/>
        </a:p>
      </dgm:t>
    </dgm:pt>
    <dgm:pt modelId="{E86B1D82-0849-453B-B591-32BA328AFFDC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Biomarkers (e.g., HER2, PR, ER)</a:t>
          </a:r>
          <a:endParaRPr lang="en-US" sz="1200" dirty="0"/>
        </a:p>
      </dgm:t>
    </dgm:pt>
    <dgm:pt modelId="{CF696561-FE67-458B-8457-B1A362DE5D1C}" type="parTrans" cxnId="{D39C9F59-F884-4764-9E0F-80E0647DB801}">
      <dgm:prSet/>
      <dgm:spPr/>
      <dgm:t>
        <a:bodyPr/>
        <a:lstStyle/>
        <a:p>
          <a:endParaRPr lang="en-US"/>
        </a:p>
      </dgm:t>
    </dgm:pt>
    <dgm:pt modelId="{1E5C0D1F-EBA3-41DB-ACC2-BC07C561EE52}" type="sibTrans" cxnId="{D39C9F59-F884-4764-9E0F-80E0647DB801}">
      <dgm:prSet/>
      <dgm:spPr/>
      <dgm:t>
        <a:bodyPr/>
        <a:lstStyle/>
        <a:p>
          <a:endParaRPr lang="en-US"/>
        </a:p>
      </dgm:t>
    </dgm:pt>
    <dgm:pt modelId="{16E6AE28-5B2C-41B9-8394-D2A8EB82F8F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Date of treatment</a:t>
          </a:r>
          <a:endParaRPr lang="en-US" dirty="0"/>
        </a:p>
      </dgm:t>
    </dgm:pt>
    <dgm:pt modelId="{2300B839-14C0-4141-8603-FB963A54F58B}" type="parTrans" cxnId="{B46E05B1-3742-4268-933C-F8B55B66C084}">
      <dgm:prSet/>
      <dgm:spPr/>
      <dgm:t>
        <a:bodyPr/>
        <a:lstStyle/>
        <a:p>
          <a:endParaRPr lang="en-US"/>
        </a:p>
      </dgm:t>
    </dgm:pt>
    <dgm:pt modelId="{A70442BF-7AAC-4AC9-B044-58ACD5B8DBEF}" type="sibTrans" cxnId="{B46E05B1-3742-4268-933C-F8B55B66C084}">
      <dgm:prSet/>
      <dgm:spPr/>
      <dgm:t>
        <a:bodyPr/>
        <a:lstStyle/>
        <a:p>
          <a:endParaRPr lang="en-US"/>
        </a:p>
      </dgm:t>
    </dgm:pt>
    <dgm:pt modelId="{F0637F88-EA70-4CCD-B5FB-7B9CC2C50AB1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Type of treatment (general)</a:t>
          </a:r>
          <a:endParaRPr lang="en-US" dirty="0"/>
        </a:p>
      </dgm:t>
    </dgm:pt>
    <dgm:pt modelId="{D4810144-6726-45E3-93C6-2C0855E2E2D4}" type="parTrans" cxnId="{2CF3DF79-DDA5-4A06-8A77-620B9EF5E165}">
      <dgm:prSet/>
      <dgm:spPr/>
      <dgm:t>
        <a:bodyPr/>
        <a:lstStyle/>
        <a:p>
          <a:endParaRPr lang="en-US"/>
        </a:p>
      </dgm:t>
    </dgm:pt>
    <dgm:pt modelId="{FB312E71-AA41-4717-8A5A-7BC353FECDD0}" type="sibTrans" cxnId="{2CF3DF79-DDA5-4A06-8A77-620B9EF5E165}">
      <dgm:prSet/>
      <dgm:spPr/>
      <dgm:t>
        <a:bodyPr/>
        <a:lstStyle/>
        <a:p>
          <a:endParaRPr lang="en-US"/>
        </a:p>
      </dgm:t>
    </dgm:pt>
    <dgm:pt modelId="{7E397F6D-92E1-413B-BAC6-8457B6EFC85C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Vital status</a:t>
          </a:r>
          <a:endParaRPr lang="en-US" dirty="0"/>
        </a:p>
      </dgm:t>
    </dgm:pt>
    <dgm:pt modelId="{F8C0428D-20EE-4B13-BD82-B70C7D9F4FAD}" type="parTrans" cxnId="{27F9A612-C248-4A65-86AA-325CBC7FE217}">
      <dgm:prSet/>
      <dgm:spPr/>
      <dgm:t>
        <a:bodyPr/>
        <a:lstStyle/>
        <a:p>
          <a:endParaRPr lang="en-US"/>
        </a:p>
      </dgm:t>
    </dgm:pt>
    <dgm:pt modelId="{6D63AA58-A270-4119-81BD-43FDB332943C}" type="sibTrans" cxnId="{27F9A612-C248-4A65-86AA-325CBC7FE217}">
      <dgm:prSet/>
      <dgm:spPr/>
      <dgm:t>
        <a:bodyPr/>
        <a:lstStyle/>
        <a:p>
          <a:endParaRPr lang="en-US"/>
        </a:p>
      </dgm:t>
    </dgm:pt>
    <dgm:pt modelId="{A51763DC-9152-496D-B34C-EEC72065026E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Date of last contact or death</a:t>
          </a:r>
          <a:endParaRPr lang="en-US" dirty="0"/>
        </a:p>
      </dgm:t>
    </dgm:pt>
    <dgm:pt modelId="{9511FF8B-266D-4AFB-A783-2CA970A99E24}" type="parTrans" cxnId="{22272A18-FAD1-4CB8-85D0-3A6878AA4B36}">
      <dgm:prSet/>
      <dgm:spPr/>
      <dgm:t>
        <a:bodyPr/>
        <a:lstStyle/>
        <a:p>
          <a:endParaRPr lang="en-US"/>
        </a:p>
      </dgm:t>
    </dgm:pt>
    <dgm:pt modelId="{BF5403F2-4CED-4F08-9E36-BAD6F56A4C62}" type="sibTrans" cxnId="{22272A18-FAD1-4CB8-85D0-3A6878AA4B36}">
      <dgm:prSet/>
      <dgm:spPr/>
      <dgm:t>
        <a:bodyPr/>
        <a:lstStyle/>
        <a:p>
          <a:endParaRPr lang="en-US"/>
        </a:p>
      </dgm:t>
    </dgm:pt>
    <dgm:pt modelId="{01F46311-1597-48B2-9960-3D8F5CC53BCB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Cause of death</a:t>
          </a:r>
          <a:endParaRPr lang="en-US" dirty="0"/>
        </a:p>
      </dgm:t>
    </dgm:pt>
    <dgm:pt modelId="{497DAA6B-9987-4B8C-9C06-9F72E72D6A15}" type="parTrans" cxnId="{A8E1CA65-02B0-4CF4-964C-3EB1E0DE5862}">
      <dgm:prSet/>
      <dgm:spPr/>
      <dgm:t>
        <a:bodyPr/>
        <a:lstStyle/>
        <a:p>
          <a:endParaRPr lang="en-US"/>
        </a:p>
      </dgm:t>
    </dgm:pt>
    <dgm:pt modelId="{9F7D5A01-AE4D-4FD2-9F8C-6552F6BFC42F}" type="sibTrans" cxnId="{A8E1CA65-02B0-4CF4-964C-3EB1E0DE5862}">
      <dgm:prSet/>
      <dgm:spPr/>
      <dgm:t>
        <a:bodyPr/>
        <a:lstStyle/>
        <a:p>
          <a:endParaRPr lang="en-US"/>
        </a:p>
      </dgm:t>
    </dgm:pt>
    <dgm:pt modelId="{5E17F852-D1CD-4889-B1B0-DEFC84F6B569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Patient ID</a:t>
          </a:r>
          <a:endParaRPr lang="en-US" sz="1200" dirty="0"/>
        </a:p>
      </dgm:t>
    </dgm:pt>
    <dgm:pt modelId="{02675E4B-DC0B-4095-9949-2E1B3C87B685}" type="parTrans" cxnId="{9DCA64B2-4A0E-42C9-BD16-452C9FA632AA}">
      <dgm:prSet/>
      <dgm:spPr/>
      <dgm:t>
        <a:bodyPr/>
        <a:lstStyle/>
        <a:p>
          <a:endParaRPr lang="en-US"/>
        </a:p>
      </dgm:t>
    </dgm:pt>
    <dgm:pt modelId="{A6433D0D-8EFE-42FA-8D83-4C79EE3E0D26}" type="sibTrans" cxnId="{9DCA64B2-4A0E-42C9-BD16-452C9FA632AA}">
      <dgm:prSet/>
      <dgm:spPr/>
      <dgm:t>
        <a:bodyPr/>
        <a:lstStyle/>
        <a:p>
          <a:endParaRPr lang="en-US"/>
        </a:p>
      </dgm:t>
    </dgm:pt>
    <dgm:pt modelId="{D5796F26-0538-40B2-880A-3069C05CC815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/>
            <a:t>State</a:t>
          </a:r>
          <a:endParaRPr lang="en-US" sz="1200" dirty="0"/>
        </a:p>
      </dgm:t>
    </dgm:pt>
    <dgm:pt modelId="{9E25F2D5-02C5-45EC-B540-01B95421D02A}" type="parTrans" cxnId="{B9891E19-95B3-49A4-86F8-356669E1D375}">
      <dgm:prSet/>
      <dgm:spPr/>
      <dgm:t>
        <a:bodyPr/>
        <a:lstStyle/>
        <a:p>
          <a:endParaRPr lang="en-US"/>
        </a:p>
      </dgm:t>
    </dgm:pt>
    <dgm:pt modelId="{28A50E76-C8E3-43E9-932C-8E6370A0762C}" type="sibTrans" cxnId="{B9891E19-95B3-49A4-86F8-356669E1D375}">
      <dgm:prSet/>
      <dgm:spPr/>
      <dgm:t>
        <a:bodyPr/>
        <a:lstStyle/>
        <a:p>
          <a:endParaRPr lang="en-US"/>
        </a:p>
      </dgm:t>
    </dgm:pt>
    <dgm:pt modelId="{7C283908-3560-43EC-B898-FA8331C03CD9}" type="pres">
      <dgm:prSet presAssocID="{2F469454-CF49-48E4-989A-D2E57695717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E7A1FB-D6C9-4FE7-9274-BD2B7312EC93}" type="pres">
      <dgm:prSet presAssocID="{F2F28BCC-C863-49CF-A4B7-51BAFBEF3BC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EF1A5-D045-4B59-9290-F3B29D447190}" type="pres">
      <dgm:prSet presAssocID="{1EAA2AE6-CB8D-4934-865C-966685F0A6DF}" presName="sibTrans" presStyleLbl="sibTrans1D1" presStyleIdx="0" presStyleCnt="6"/>
      <dgm:spPr/>
      <dgm:t>
        <a:bodyPr/>
        <a:lstStyle/>
        <a:p>
          <a:endParaRPr lang="en-US"/>
        </a:p>
      </dgm:t>
    </dgm:pt>
    <dgm:pt modelId="{CE43E115-46BD-43C0-B4B1-5E2C4952B3F6}" type="pres">
      <dgm:prSet presAssocID="{1EAA2AE6-CB8D-4934-865C-966685F0A6DF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B0E84EDE-F953-40D3-A39D-856108FDD0EE}" type="pres">
      <dgm:prSet presAssocID="{3D216B02-1D86-44B5-833E-C9D75397112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A5B3F-A745-4CE1-BAF2-41E85CCEAF79}" type="pres">
      <dgm:prSet presAssocID="{88A4F108-EC48-4D62-A055-CADE2FBA3CBC}" presName="sibTrans" presStyleLbl="sibTrans1D1" presStyleIdx="1" presStyleCnt="6"/>
      <dgm:spPr/>
      <dgm:t>
        <a:bodyPr/>
        <a:lstStyle/>
        <a:p>
          <a:endParaRPr lang="en-US"/>
        </a:p>
      </dgm:t>
    </dgm:pt>
    <dgm:pt modelId="{F1A65D5B-1751-4E2B-B600-0CD9A8239FB1}" type="pres">
      <dgm:prSet presAssocID="{88A4F108-EC48-4D62-A055-CADE2FBA3CBC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8CB032AE-A25C-4309-8EAD-85DF71A5A2D5}" type="pres">
      <dgm:prSet presAssocID="{C6BB6627-AC4B-4193-8BC6-A0D18AE1D1C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42638-118D-49D7-9A13-152B9A940DD9}" type="pres">
      <dgm:prSet presAssocID="{0EB47DF2-CA9A-48EC-9CAD-CC3A3CC436D1}" presName="sibTrans" presStyleLbl="sibTrans1D1" presStyleIdx="2" presStyleCnt="6"/>
      <dgm:spPr/>
      <dgm:t>
        <a:bodyPr/>
        <a:lstStyle/>
        <a:p>
          <a:endParaRPr lang="en-US"/>
        </a:p>
      </dgm:t>
    </dgm:pt>
    <dgm:pt modelId="{A3E2B75A-E0EC-4CE6-8E49-FEA09F45A270}" type="pres">
      <dgm:prSet presAssocID="{0EB47DF2-CA9A-48EC-9CAD-CC3A3CC436D1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24FC5885-B465-4AB9-85D9-4B323DE290AF}" type="pres">
      <dgm:prSet presAssocID="{8D93A39F-4EF0-4C01-9AE1-883A5F50089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DD68F8-632A-45EF-A2F5-B0435F9F9D29}" type="pres">
      <dgm:prSet presAssocID="{A839D0D8-1694-4043-9363-F6D5D352A1D2}" presName="sibTrans" presStyleLbl="sibTrans1D1" presStyleIdx="3" presStyleCnt="6"/>
      <dgm:spPr/>
      <dgm:t>
        <a:bodyPr/>
        <a:lstStyle/>
        <a:p>
          <a:endParaRPr lang="en-US"/>
        </a:p>
      </dgm:t>
    </dgm:pt>
    <dgm:pt modelId="{3D539FEE-A2C8-4313-A544-70883A4B4F1B}" type="pres">
      <dgm:prSet presAssocID="{A839D0D8-1694-4043-9363-F6D5D352A1D2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BA420EB1-7C90-4CB2-9703-61667118B923}" type="pres">
      <dgm:prSet presAssocID="{4F57FB59-B18A-44C4-AFCF-9197D8E2AB2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2CB30-FA6C-40B9-94E8-C138221CC106}" type="pres">
      <dgm:prSet presAssocID="{CCB7C2B4-BD40-4DBD-9AB9-82D84887CEF9}" presName="sibTrans" presStyleLbl="sibTrans1D1" presStyleIdx="4" presStyleCnt="6"/>
      <dgm:spPr/>
      <dgm:t>
        <a:bodyPr/>
        <a:lstStyle/>
        <a:p>
          <a:endParaRPr lang="en-US"/>
        </a:p>
      </dgm:t>
    </dgm:pt>
    <dgm:pt modelId="{4D0B5521-FDA4-4E16-8787-4504C4436EE4}" type="pres">
      <dgm:prSet presAssocID="{CCB7C2B4-BD40-4DBD-9AB9-82D84887CEF9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2CF466B6-49F9-4061-8B42-1156F2C082D4}" type="pres">
      <dgm:prSet presAssocID="{1D080E06-A1D9-4B0D-885A-34D221D877C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D6591-56A7-4EC8-A176-B03931381D49}" type="pres">
      <dgm:prSet presAssocID="{F26665FD-069E-4022-A275-3B314A56F01D}" presName="sibTrans" presStyleLbl="sibTrans1D1" presStyleIdx="5" presStyleCnt="6"/>
      <dgm:spPr/>
      <dgm:t>
        <a:bodyPr/>
        <a:lstStyle/>
        <a:p>
          <a:endParaRPr lang="en-US"/>
        </a:p>
      </dgm:t>
    </dgm:pt>
    <dgm:pt modelId="{6012AAD2-973C-40A3-8DB6-653B5D4406F7}" type="pres">
      <dgm:prSet presAssocID="{F26665FD-069E-4022-A275-3B314A56F01D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C13DA25C-A25E-40AC-9AEE-56973349B772}" type="pres">
      <dgm:prSet presAssocID="{C61F48E7-C9A1-465C-8711-A61E2DBA8C3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E5D89E-06AC-4D4A-A710-A7467D1325CC}" type="presOf" srcId="{7192E3D2-C8E0-46F1-9A7F-1F1B74285FC3}" destId="{B0E84EDE-F953-40D3-A39D-856108FDD0EE}" srcOrd="0" destOrd="5" presId="urn:microsoft.com/office/officeart/2005/8/layout/bProcess3"/>
    <dgm:cxn modelId="{F81B1F24-9129-4D81-B29C-3E20988FBCDE}" type="presOf" srcId="{28C5D6F3-E85D-4991-9BEE-90DE5E645E93}" destId="{B0E84EDE-F953-40D3-A39D-856108FDD0EE}" srcOrd="0" destOrd="4" presId="urn:microsoft.com/office/officeart/2005/8/layout/bProcess3"/>
    <dgm:cxn modelId="{871D4CA3-4E0D-4B2D-BECB-0719F00C6642}" srcId="{2F469454-CF49-48E4-989A-D2E57695717A}" destId="{4F57FB59-B18A-44C4-AFCF-9197D8E2AB24}" srcOrd="4" destOrd="0" parTransId="{B4377AB7-5E73-402C-A677-8AE43DFAB805}" sibTransId="{CCB7C2B4-BD40-4DBD-9AB9-82D84887CEF9}"/>
    <dgm:cxn modelId="{747BDE72-65F4-4B11-B12A-43032669878D}" type="presOf" srcId="{9A70801D-1D3D-419F-B247-4AE06D971E36}" destId="{BEE7A1FB-D6C9-4FE7-9274-BD2B7312EC93}" srcOrd="0" destOrd="1" presId="urn:microsoft.com/office/officeart/2005/8/layout/bProcess3"/>
    <dgm:cxn modelId="{27F9A612-C248-4A65-86AA-325CBC7FE217}" srcId="{C61F48E7-C9A1-465C-8711-A61E2DBA8C37}" destId="{7E397F6D-92E1-413B-BAC6-8457B6EFC85C}" srcOrd="0" destOrd="0" parTransId="{F8C0428D-20EE-4B13-BD82-B70C7D9F4FAD}" sibTransId="{6D63AA58-A270-4119-81BD-43FDB332943C}"/>
    <dgm:cxn modelId="{B9891E19-95B3-49A4-86F8-356669E1D375}" srcId="{3D216B02-1D86-44B5-833E-C9D75397112B}" destId="{D5796F26-0538-40B2-880A-3069C05CC815}" srcOrd="1" destOrd="0" parTransId="{9E25F2D5-02C5-45EC-B540-01B95421D02A}" sibTransId="{28A50E76-C8E3-43E9-932C-8E6370A0762C}"/>
    <dgm:cxn modelId="{BD7D02BC-D738-4488-A359-F22770B209D2}" type="presOf" srcId="{4F57FB59-B18A-44C4-AFCF-9197D8E2AB24}" destId="{BA420EB1-7C90-4CB2-9703-61667118B923}" srcOrd="0" destOrd="0" presId="urn:microsoft.com/office/officeart/2005/8/layout/bProcess3"/>
    <dgm:cxn modelId="{BAA307DD-5AEA-46FB-8753-42BC2D7B8467}" type="presOf" srcId="{5E17F852-D1CD-4889-B1B0-DEFC84F6B569}" destId="{BEE7A1FB-D6C9-4FE7-9274-BD2B7312EC93}" srcOrd="0" destOrd="3" presId="urn:microsoft.com/office/officeart/2005/8/layout/bProcess3"/>
    <dgm:cxn modelId="{22272A18-FAD1-4CB8-85D0-3A6878AA4B36}" srcId="{C61F48E7-C9A1-465C-8711-A61E2DBA8C37}" destId="{A51763DC-9152-496D-B34C-EEC72065026E}" srcOrd="1" destOrd="0" parTransId="{9511FF8B-266D-4AFB-A783-2CA970A99E24}" sibTransId="{BF5403F2-4CED-4F08-9E36-BAD6F56A4C62}"/>
    <dgm:cxn modelId="{84E06832-3D8B-4632-879F-FC1086EACF70}" type="presOf" srcId="{5BEDFD36-894E-4A65-A4C2-471DF51EFF26}" destId="{24FC5885-B465-4AB9-85D9-4B323DE290AF}" srcOrd="0" destOrd="3" presId="urn:microsoft.com/office/officeart/2005/8/layout/bProcess3"/>
    <dgm:cxn modelId="{5CAA0099-F182-43E7-A89E-B418AD18137C}" type="presOf" srcId="{F0637F88-EA70-4CCD-B5FB-7B9CC2C50AB1}" destId="{2CF466B6-49F9-4061-8B42-1156F2C082D4}" srcOrd="0" destOrd="2" presId="urn:microsoft.com/office/officeart/2005/8/layout/bProcess3"/>
    <dgm:cxn modelId="{5D444A50-51BA-4ADF-B209-7B818EBA3A64}" type="presOf" srcId="{A839D0D8-1694-4043-9363-F6D5D352A1D2}" destId="{0FDD68F8-632A-45EF-A2F5-B0435F9F9D29}" srcOrd="0" destOrd="0" presId="urn:microsoft.com/office/officeart/2005/8/layout/bProcess3"/>
    <dgm:cxn modelId="{2CF3DF79-DDA5-4A06-8A77-620B9EF5E165}" srcId="{1D080E06-A1D9-4B0D-885A-34D221D877C0}" destId="{F0637F88-EA70-4CCD-B5FB-7B9CC2C50AB1}" srcOrd="1" destOrd="0" parTransId="{D4810144-6726-45E3-93C6-2C0855E2E2D4}" sibTransId="{FB312E71-AA41-4717-8A5A-7BC353FECDD0}"/>
    <dgm:cxn modelId="{F1BB1506-A1B0-4893-92DE-B049DB9D7E75}" srcId="{C6BB6627-AC4B-4193-8BC6-A0D18AE1D1C4}" destId="{3E620495-7222-4BC9-A236-681E4E59EAD7}" srcOrd="1" destOrd="0" parTransId="{ADFEFA58-B346-4014-9B0F-F4B6071F6001}" sibTransId="{32B82CB4-8F2A-40FA-842C-C5DF6BA9E879}"/>
    <dgm:cxn modelId="{210E6172-6C87-46E9-8158-4F0629E2B2BD}" srcId="{8D93A39F-4EF0-4C01-9AE1-883A5F50089A}" destId="{FAC42D2E-A52A-4B56-B5A4-47E805ED9B31}" srcOrd="0" destOrd="0" parTransId="{F7512863-243F-4850-BA4D-568366F77BD2}" sibTransId="{0BB2BE5A-740D-459B-9B49-F64B8257374E}"/>
    <dgm:cxn modelId="{E1751DFB-C09C-4DD5-8AAF-9CF9369D219E}" type="presOf" srcId="{0EB47DF2-CA9A-48EC-9CAD-CC3A3CC436D1}" destId="{A3E2B75A-E0EC-4CE6-8E49-FEA09F45A270}" srcOrd="1" destOrd="0" presId="urn:microsoft.com/office/officeart/2005/8/layout/bProcess3"/>
    <dgm:cxn modelId="{50B992A0-B349-4E91-97BD-422F275449D9}" type="presOf" srcId="{8D93A39F-4EF0-4C01-9AE1-883A5F50089A}" destId="{24FC5885-B465-4AB9-85D9-4B323DE290AF}" srcOrd="0" destOrd="0" presId="urn:microsoft.com/office/officeart/2005/8/layout/bProcess3"/>
    <dgm:cxn modelId="{A12DA472-A7C3-4F07-821E-ABAB6A95B27D}" srcId="{F2F28BCC-C863-49CF-A4B7-51BAFBEF3BCF}" destId="{9A70801D-1D3D-419F-B247-4AE06D971E36}" srcOrd="0" destOrd="0" parTransId="{0B49A200-0EDF-404F-88DD-AC17EB005CEE}" sibTransId="{208F544B-558F-42AA-9444-2BCC471CAF48}"/>
    <dgm:cxn modelId="{BABDE32A-D3D2-491E-9B9C-982474BE159E}" type="presOf" srcId="{F26665FD-069E-4022-A275-3B314A56F01D}" destId="{6012AAD2-973C-40A3-8DB6-653B5D4406F7}" srcOrd="1" destOrd="0" presId="urn:microsoft.com/office/officeart/2005/8/layout/bProcess3"/>
    <dgm:cxn modelId="{374F9775-3016-40BE-97F7-CAA480346E1E}" srcId="{8D93A39F-4EF0-4C01-9AE1-883A5F50089A}" destId="{9A2481CD-ADD3-4A37-ABF4-7F039A8C4F76}" srcOrd="3" destOrd="0" parTransId="{CA98B742-08D1-4074-A3F3-097C47B81B10}" sibTransId="{077145FF-CB16-4265-AA83-1E95195084FA}"/>
    <dgm:cxn modelId="{B8BFA51A-66D7-4538-99AC-E50E7B189258}" type="presOf" srcId="{1EAA2AE6-CB8D-4934-865C-966685F0A6DF}" destId="{CE43E115-46BD-43C0-B4B1-5E2C4952B3F6}" srcOrd="1" destOrd="0" presId="urn:microsoft.com/office/officeart/2005/8/layout/bProcess3"/>
    <dgm:cxn modelId="{6E0F658E-6BCF-4D91-B623-AEA892A89AB2}" type="presOf" srcId="{FE346E2B-8ABB-436D-B87D-4277E4ADF327}" destId="{8CB032AE-A25C-4309-8EAD-85DF71A5A2D5}" srcOrd="0" destOrd="3" presId="urn:microsoft.com/office/officeart/2005/8/layout/bProcess3"/>
    <dgm:cxn modelId="{F93E50F5-9EFD-4F6B-948C-14515A8E65EB}" type="presOf" srcId="{01F46311-1597-48B2-9960-3D8F5CC53BCB}" destId="{C13DA25C-A25E-40AC-9AEE-56973349B772}" srcOrd="0" destOrd="3" presId="urn:microsoft.com/office/officeart/2005/8/layout/bProcess3"/>
    <dgm:cxn modelId="{35F20595-B057-42FF-A133-EBF182149278}" type="presOf" srcId="{A7CA4980-29FA-4723-842F-009C5B802EC2}" destId="{BA420EB1-7C90-4CB2-9703-61667118B923}" srcOrd="0" destOrd="1" presId="urn:microsoft.com/office/officeart/2005/8/layout/bProcess3"/>
    <dgm:cxn modelId="{E8B4B5E3-91D6-4D9A-937A-AAF1193C4E4E}" type="presOf" srcId="{88A4F108-EC48-4D62-A055-CADE2FBA3CBC}" destId="{F1A65D5B-1751-4E2B-B600-0CD9A8239FB1}" srcOrd="1" destOrd="0" presId="urn:microsoft.com/office/officeart/2005/8/layout/bProcess3"/>
    <dgm:cxn modelId="{5681CE7F-4613-40B5-BAAB-CE2CEB864836}" srcId="{2F469454-CF49-48E4-989A-D2E57695717A}" destId="{C61F48E7-C9A1-465C-8711-A61E2DBA8C37}" srcOrd="6" destOrd="0" parTransId="{930D6FCE-AB61-48B2-A5C5-756565213E31}" sibTransId="{CDD1C10C-2DCD-43D6-B3EE-45E64B545B8E}"/>
    <dgm:cxn modelId="{A9D28C24-DDA8-474C-BEF4-1C4BC28BE148}" type="presOf" srcId="{16E6AE28-5B2C-41B9-8394-D2A8EB82F8FF}" destId="{2CF466B6-49F9-4061-8B42-1156F2C082D4}" srcOrd="0" destOrd="1" presId="urn:microsoft.com/office/officeart/2005/8/layout/bProcess3"/>
    <dgm:cxn modelId="{6BAE4D72-62CE-4C53-ABB2-33F292E4DF2B}" type="presOf" srcId="{CCB7C2B4-BD40-4DBD-9AB9-82D84887CEF9}" destId="{4D0B5521-FDA4-4E16-8787-4504C4436EE4}" srcOrd="1" destOrd="0" presId="urn:microsoft.com/office/officeart/2005/8/layout/bProcess3"/>
    <dgm:cxn modelId="{D3EC0247-48BA-463F-8FD5-959297C99217}" type="presOf" srcId="{F2F28BCC-C863-49CF-A4B7-51BAFBEF3BCF}" destId="{BEE7A1FB-D6C9-4FE7-9274-BD2B7312EC93}" srcOrd="0" destOrd="0" presId="urn:microsoft.com/office/officeart/2005/8/layout/bProcess3"/>
    <dgm:cxn modelId="{B46E05B1-3742-4268-933C-F8B55B66C084}" srcId="{1D080E06-A1D9-4B0D-885A-34D221D877C0}" destId="{16E6AE28-5B2C-41B9-8394-D2A8EB82F8FF}" srcOrd="0" destOrd="0" parTransId="{2300B839-14C0-4141-8603-FB963A54F58B}" sibTransId="{A70442BF-7AAC-4AC9-B044-58ACD5B8DBEF}"/>
    <dgm:cxn modelId="{EC4F2D86-5C84-4629-AC4D-7F097A132716}" type="presOf" srcId="{1D080E06-A1D9-4B0D-885A-34D221D877C0}" destId="{2CF466B6-49F9-4061-8B42-1156F2C082D4}" srcOrd="0" destOrd="0" presId="urn:microsoft.com/office/officeart/2005/8/layout/bProcess3"/>
    <dgm:cxn modelId="{62F11958-3953-430B-A97C-FDBACE427C37}" type="presOf" srcId="{A839D0D8-1694-4043-9363-F6D5D352A1D2}" destId="{3D539FEE-A2C8-4313-A544-70883A4B4F1B}" srcOrd="1" destOrd="0" presId="urn:microsoft.com/office/officeart/2005/8/layout/bProcess3"/>
    <dgm:cxn modelId="{450E8ACD-A007-4F78-B04C-934C46A13D19}" type="presOf" srcId="{0EB47DF2-CA9A-48EC-9CAD-CC3A3CC436D1}" destId="{3DF42638-118D-49D7-9A13-152B9A940DD9}" srcOrd="0" destOrd="0" presId="urn:microsoft.com/office/officeart/2005/8/layout/bProcess3"/>
    <dgm:cxn modelId="{6DC1C112-D458-4718-B9EA-8007307339DD}" srcId="{3D216B02-1D86-44B5-833E-C9D75397112B}" destId="{28C5D6F3-E85D-4991-9BEE-90DE5E645E93}" srcOrd="3" destOrd="0" parTransId="{82D4C1B5-DBFC-46DA-B602-8DFBA1B09EB8}" sibTransId="{CCAABB8B-94D9-4BAB-957B-1DE120D33903}"/>
    <dgm:cxn modelId="{B5E21A68-65B3-450F-AB05-1CD2C5679D56}" type="presOf" srcId="{2F469454-CF49-48E4-989A-D2E57695717A}" destId="{7C283908-3560-43EC-B898-FA8331C03CD9}" srcOrd="0" destOrd="0" presId="urn:microsoft.com/office/officeart/2005/8/layout/bProcess3"/>
    <dgm:cxn modelId="{354A4A35-FA9A-4AAD-9B7B-23A19F1043F1}" type="presOf" srcId="{C6BB6627-AC4B-4193-8BC6-A0D18AE1D1C4}" destId="{8CB032AE-A25C-4309-8EAD-85DF71A5A2D5}" srcOrd="0" destOrd="0" presId="urn:microsoft.com/office/officeart/2005/8/layout/bProcess3"/>
    <dgm:cxn modelId="{0B168380-DAF1-4911-ABDA-29EDBD2C014D}" type="presOf" srcId="{129700D3-7D89-4338-9A09-80D3B208733F}" destId="{8CB032AE-A25C-4309-8EAD-85DF71A5A2D5}" srcOrd="0" destOrd="1" presId="urn:microsoft.com/office/officeart/2005/8/layout/bProcess3"/>
    <dgm:cxn modelId="{7DE95387-3A79-41B7-BA4D-0C46E454BC29}" type="presOf" srcId="{3D216B02-1D86-44B5-833E-C9D75397112B}" destId="{B0E84EDE-F953-40D3-A39D-856108FDD0EE}" srcOrd="0" destOrd="0" presId="urn:microsoft.com/office/officeart/2005/8/layout/bProcess3"/>
    <dgm:cxn modelId="{1B635C6B-4DF6-4A23-92FB-CDB3CBDF4595}" srcId="{8D93A39F-4EF0-4C01-9AE1-883A5F50089A}" destId="{9C5307B2-9836-47A7-A05C-7003403B0A45}" srcOrd="1" destOrd="0" parTransId="{59E6F59D-81BB-4F4E-9970-CB7835B079C1}" sibTransId="{9025BE26-4FD8-41E8-854A-AE456F0CBBEE}"/>
    <dgm:cxn modelId="{5E37BDFB-8D3E-4D19-BBE6-0373DC265202}" type="presOf" srcId="{9A2481CD-ADD3-4A37-ABF4-7F039A8C4F76}" destId="{24FC5885-B465-4AB9-85D9-4B323DE290AF}" srcOrd="0" destOrd="4" presId="urn:microsoft.com/office/officeart/2005/8/layout/bProcess3"/>
    <dgm:cxn modelId="{E47CA478-9956-4AA5-BADB-C3ABC126E289}" srcId="{4F57FB59-B18A-44C4-AFCF-9197D8E2AB24}" destId="{A7CA4980-29FA-4723-842F-009C5B802EC2}" srcOrd="0" destOrd="0" parTransId="{CE95BB23-A679-4FB9-92A9-E9A404D24C23}" sibTransId="{5C264BCC-A202-42D3-B6EE-E78D83ED6B8E}"/>
    <dgm:cxn modelId="{CE7E8E67-5516-44A6-92BF-92A2A2802509}" type="presOf" srcId="{D5796F26-0538-40B2-880A-3069C05CC815}" destId="{B0E84EDE-F953-40D3-A39D-856108FDD0EE}" srcOrd="0" destOrd="2" presId="urn:microsoft.com/office/officeart/2005/8/layout/bProcess3"/>
    <dgm:cxn modelId="{E8F692AF-52E6-4483-8235-98281171D53A}" srcId="{F2F28BCC-C863-49CF-A4B7-51BAFBEF3BCF}" destId="{5864A202-FCB1-4C09-BD2F-2ACDDC69F378}" srcOrd="1" destOrd="0" parTransId="{389AE2DF-F13B-4DBB-9F5F-634221FBAEA3}" sibTransId="{23369F18-856A-45D0-829E-2DCCB55C2819}"/>
    <dgm:cxn modelId="{9D22D98C-3811-4782-AD76-1119F2E751B4}" srcId="{8D93A39F-4EF0-4C01-9AE1-883A5F50089A}" destId="{DCB589AE-74F7-4765-BCE2-1864A24C70B1}" srcOrd="4" destOrd="0" parTransId="{464815CF-8CCD-42DF-9767-841C19D22569}" sibTransId="{F0546CED-035E-4967-BD3C-AB543E43CC17}"/>
    <dgm:cxn modelId="{C255A170-F702-4212-A757-E7B2BF5FD248}" srcId="{3D216B02-1D86-44B5-833E-C9D75397112B}" destId="{B26DA958-088C-4818-95A3-EAAE6D44EA69}" srcOrd="0" destOrd="0" parTransId="{E32AD2AB-A721-46FF-9613-4E666E2A3AE9}" sibTransId="{699EF2DC-805D-4149-B1BC-2C413BB1E58B}"/>
    <dgm:cxn modelId="{3B2687B5-7326-49A3-80F4-FEEA3CD0531B}" type="presOf" srcId="{B26DA958-088C-4818-95A3-EAAE6D44EA69}" destId="{B0E84EDE-F953-40D3-A39D-856108FDD0EE}" srcOrd="0" destOrd="1" presId="urn:microsoft.com/office/officeart/2005/8/layout/bProcess3"/>
    <dgm:cxn modelId="{D39C9F59-F884-4764-9E0F-80E0647DB801}" srcId="{4F57FB59-B18A-44C4-AFCF-9197D8E2AB24}" destId="{E86B1D82-0849-453B-B591-32BA328AFFDC}" srcOrd="1" destOrd="0" parTransId="{CF696561-FE67-458B-8457-B1A362DE5D1C}" sibTransId="{1E5C0D1F-EBA3-41DB-ACC2-BC07C561EE52}"/>
    <dgm:cxn modelId="{5BFD5F6F-A2A7-435D-875C-90E1E698C470}" srcId="{8D93A39F-4EF0-4C01-9AE1-883A5F50089A}" destId="{5BEDFD36-894E-4A65-A4C2-471DF51EFF26}" srcOrd="2" destOrd="0" parTransId="{17843DD2-2B5E-4821-8DCF-EAF6C77BC912}" sibTransId="{EFCB8267-3403-4E30-9EC1-2C8D216061AC}"/>
    <dgm:cxn modelId="{F058918E-D353-417B-BEB0-00B1D9DF822F}" srcId="{2F469454-CF49-48E4-989A-D2E57695717A}" destId="{1D080E06-A1D9-4B0D-885A-34D221D877C0}" srcOrd="5" destOrd="0" parTransId="{54E3DD6F-8A30-4F1A-B927-FE08E2249997}" sibTransId="{F26665FD-069E-4022-A275-3B314A56F01D}"/>
    <dgm:cxn modelId="{9DCA64B2-4A0E-42C9-BD16-452C9FA632AA}" srcId="{F2F28BCC-C863-49CF-A4B7-51BAFBEF3BCF}" destId="{5E17F852-D1CD-4889-B1B0-DEFC84F6B569}" srcOrd="2" destOrd="0" parTransId="{02675E4B-DC0B-4095-9949-2E1B3C87B685}" sibTransId="{A6433D0D-8EFE-42FA-8D83-4C79EE3E0D26}"/>
    <dgm:cxn modelId="{0C6A62E3-17D0-47A7-A794-F4B4C792EB74}" type="presOf" srcId="{39289CB3-DB86-4AAE-89E9-6753DD683708}" destId="{B0E84EDE-F953-40D3-A39D-856108FDD0EE}" srcOrd="0" destOrd="3" presId="urn:microsoft.com/office/officeart/2005/8/layout/bProcess3"/>
    <dgm:cxn modelId="{379CD347-13F7-45D3-A427-F529336244CB}" srcId="{2F469454-CF49-48E4-989A-D2E57695717A}" destId="{3D216B02-1D86-44B5-833E-C9D75397112B}" srcOrd="1" destOrd="0" parTransId="{1A461886-5640-40AD-B405-1757198A1D4B}" sibTransId="{88A4F108-EC48-4D62-A055-CADE2FBA3CBC}"/>
    <dgm:cxn modelId="{A8E1CA65-02B0-4CF4-964C-3EB1E0DE5862}" srcId="{C61F48E7-C9A1-465C-8711-A61E2DBA8C37}" destId="{01F46311-1597-48B2-9960-3D8F5CC53BCB}" srcOrd="2" destOrd="0" parTransId="{497DAA6B-9987-4B8C-9C06-9F72E72D6A15}" sibTransId="{9F7D5A01-AE4D-4FD2-9F8C-6552F6BFC42F}"/>
    <dgm:cxn modelId="{1E625A1B-733B-4C0D-B66A-997EBFD99BF3}" type="presOf" srcId="{E86B1D82-0849-453B-B591-32BA328AFFDC}" destId="{BA420EB1-7C90-4CB2-9703-61667118B923}" srcOrd="0" destOrd="2" presId="urn:microsoft.com/office/officeart/2005/8/layout/bProcess3"/>
    <dgm:cxn modelId="{2D128386-4E0B-4803-A45C-9D46B602B303}" srcId="{2F469454-CF49-48E4-989A-D2E57695717A}" destId="{8D93A39F-4EF0-4C01-9AE1-883A5F50089A}" srcOrd="3" destOrd="0" parTransId="{EA0CD455-64FA-4F0D-BBF8-D0E05C6A0147}" sibTransId="{A839D0D8-1694-4043-9363-F6D5D352A1D2}"/>
    <dgm:cxn modelId="{35F5613D-AA62-4107-9F6D-5DDD4A0287A9}" type="presOf" srcId="{FAC42D2E-A52A-4B56-B5A4-47E805ED9B31}" destId="{24FC5885-B465-4AB9-85D9-4B323DE290AF}" srcOrd="0" destOrd="1" presId="urn:microsoft.com/office/officeart/2005/8/layout/bProcess3"/>
    <dgm:cxn modelId="{9E8F50EC-242D-4ABE-9814-AE761F7976C3}" type="presOf" srcId="{C61F48E7-C9A1-465C-8711-A61E2DBA8C37}" destId="{C13DA25C-A25E-40AC-9AEE-56973349B772}" srcOrd="0" destOrd="0" presId="urn:microsoft.com/office/officeart/2005/8/layout/bProcess3"/>
    <dgm:cxn modelId="{2D6520FB-D470-4F9F-85BB-EC434503D7F9}" srcId="{2F469454-CF49-48E4-989A-D2E57695717A}" destId="{F2F28BCC-C863-49CF-A4B7-51BAFBEF3BCF}" srcOrd="0" destOrd="0" parTransId="{D0773A0B-A8B3-4250-A4EE-776AD85AE97D}" sibTransId="{1EAA2AE6-CB8D-4934-865C-966685F0A6DF}"/>
    <dgm:cxn modelId="{1EF944E9-5026-48E6-A90E-8977CF598290}" srcId="{3D216B02-1D86-44B5-833E-C9D75397112B}" destId="{7192E3D2-C8E0-46F1-9A7F-1F1B74285FC3}" srcOrd="4" destOrd="0" parTransId="{85ABB58D-FDE4-44EB-B0AD-D52BF4482A37}" sibTransId="{8637EF9B-9E47-448E-8F5F-F6CD630863B4}"/>
    <dgm:cxn modelId="{4A547674-FE49-46A3-8744-E3938CC8C87E}" type="presOf" srcId="{3E620495-7222-4BC9-A236-681E4E59EAD7}" destId="{8CB032AE-A25C-4309-8EAD-85DF71A5A2D5}" srcOrd="0" destOrd="2" presId="urn:microsoft.com/office/officeart/2005/8/layout/bProcess3"/>
    <dgm:cxn modelId="{DBDC5491-77A5-469D-944B-450606C93D92}" type="presOf" srcId="{1EAA2AE6-CB8D-4934-865C-966685F0A6DF}" destId="{2D9EF1A5-D045-4B59-9290-F3B29D447190}" srcOrd="0" destOrd="0" presId="urn:microsoft.com/office/officeart/2005/8/layout/bProcess3"/>
    <dgm:cxn modelId="{1BA9EB64-4CBE-49F4-A201-F2F783877B80}" type="presOf" srcId="{9C5307B2-9836-47A7-A05C-7003403B0A45}" destId="{24FC5885-B465-4AB9-85D9-4B323DE290AF}" srcOrd="0" destOrd="2" presId="urn:microsoft.com/office/officeart/2005/8/layout/bProcess3"/>
    <dgm:cxn modelId="{E375FC3A-875E-44B2-8F1B-184B2A9B3E9A}" type="presOf" srcId="{5864A202-FCB1-4C09-BD2F-2ACDDC69F378}" destId="{BEE7A1FB-D6C9-4FE7-9274-BD2B7312EC93}" srcOrd="0" destOrd="2" presId="urn:microsoft.com/office/officeart/2005/8/layout/bProcess3"/>
    <dgm:cxn modelId="{8FD1A12A-9E3A-480C-BAC7-525E1D47434A}" type="presOf" srcId="{7E397F6D-92E1-413B-BAC6-8457B6EFC85C}" destId="{C13DA25C-A25E-40AC-9AEE-56973349B772}" srcOrd="0" destOrd="1" presId="urn:microsoft.com/office/officeart/2005/8/layout/bProcess3"/>
    <dgm:cxn modelId="{E8413A9D-E44A-4159-B0C0-9023DBEE8300}" type="presOf" srcId="{F26665FD-069E-4022-A275-3B314A56F01D}" destId="{F9DD6591-56A7-4EC8-A176-B03931381D49}" srcOrd="0" destOrd="0" presId="urn:microsoft.com/office/officeart/2005/8/layout/bProcess3"/>
    <dgm:cxn modelId="{0C6E1518-B739-43B0-BFAB-E2718B5600B5}" srcId="{C6BB6627-AC4B-4193-8BC6-A0D18AE1D1C4}" destId="{129700D3-7D89-4338-9A09-80D3B208733F}" srcOrd="0" destOrd="0" parTransId="{3C98C288-84B7-4651-A3AF-1B6615699846}" sibTransId="{C5C8FDAF-E87B-45CC-969B-D9A29A74D576}"/>
    <dgm:cxn modelId="{33255BB8-A438-406E-9679-18BCCF071A97}" srcId="{2F469454-CF49-48E4-989A-D2E57695717A}" destId="{C6BB6627-AC4B-4193-8BC6-A0D18AE1D1C4}" srcOrd="2" destOrd="0" parTransId="{00817835-074C-42AF-89C8-00204A58BDAE}" sibTransId="{0EB47DF2-CA9A-48EC-9CAD-CC3A3CC436D1}"/>
    <dgm:cxn modelId="{7D5EA21B-6B07-4BA3-96B0-B6E99B646C91}" type="presOf" srcId="{CCB7C2B4-BD40-4DBD-9AB9-82D84887CEF9}" destId="{A592CB30-FA6C-40B9-94E8-C138221CC106}" srcOrd="0" destOrd="0" presId="urn:microsoft.com/office/officeart/2005/8/layout/bProcess3"/>
    <dgm:cxn modelId="{470DEDB6-7228-4DB4-BDE0-751A18F33611}" type="presOf" srcId="{A51763DC-9152-496D-B34C-EEC72065026E}" destId="{C13DA25C-A25E-40AC-9AEE-56973349B772}" srcOrd="0" destOrd="2" presId="urn:microsoft.com/office/officeart/2005/8/layout/bProcess3"/>
    <dgm:cxn modelId="{EE72CCEE-233B-4F71-B4D5-057DBE871C7E}" srcId="{C6BB6627-AC4B-4193-8BC6-A0D18AE1D1C4}" destId="{FE346E2B-8ABB-436D-B87D-4277E4ADF327}" srcOrd="2" destOrd="0" parTransId="{061103CA-7A37-46E4-B708-C881D9C3E69A}" sibTransId="{E8989C69-0B78-4566-B4A9-BEEF86A64CF6}"/>
    <dgm:cxn modelId="{77898C2E-71A7-4311-A3B9-34197678F673}" type="presOf" srcId="{88A4F108-EC48-4D62-A055-CADE2FBA3CBC}" destId="{8DFA5B3F-A745-4CE1-BAF2-41E85CCEAF79}" srcOrd="0" destOrd="0" presId="urn:microsoft.com/office/officeart/2005/8/layout/bProcess3"/>
    <dgm:cxn modelId="{FFB9110A-F1BA-4C8C-B5BD-7199BECB1690}" type="presOf" srcId="{DCB589AE-74F7-4765-BCE2-1864A24C70B1}" destId="{24FC5885-B465-4AB9-85D9-4B323DE290AF}" srcOrd="0" destOrd="5" presId="urn:microsoft.com/office/officeart/2005/8/layout/bProcess3"/>
    <dgm:cxn modelId="{B5BEA9BA-91E2-42E7-B7DA-810844277076}" srcId="{3D216B02-1D86-44B5-833E-C9D75397112B}" destId="{39289CB3-DB86-4AAE-89E9-6753DD683708}" srcOrd="2" destOrd="0" parTransId="{9DBF183F-CD27-41CF-BE4B-FECE47A83B10}" sibTransId="{30EB5F56-2597-4A42-BBF0-88A2B0373F41}"/>
    <dgm:cxn modelId="{3D9F284C-53F0-4B74-B84D-C4729797842A}" type="presParOf" srcId="{7C283908-3560-43EC-B898-FA8331C03CD9}" destId="{BEE7A1FB-D6C9-4FE7-9274-BD2B7312EC93}" srcOrd="0" destOrd="0" presId="urn:microsoft.com/office/officeart/2005/8/layout/bProcess3"/>
    <dgm:cxn modelId="{EDB7B8AE-F476-4FBF-B43A-156261D4C053}" type="presParOf" srcId="{7C283908-3560-43EC-B898-FA8331C03CD9}" destId="{2D9EF1A5-D045-4B59-9290-F3B29D447190}" srcOrd="1" destOrd="0" presId="urn:microsoft.com/office/officeart/2005/8/layout/bProcess3"/>
    <dgm:cxn modelId="{8E9C21A7-40E5-41AA-B3C6-B99355DE227E}" type="presParOf" srcId="{2D9EF1A5-D045-4B59-9290-F3B29D447190}" destId="{CE43E115-46BD-43C0-B4B1-5E2C4952B3F6}" srcOrd="0" destOrd="0" presId="urn:microsoft.com/office/officeart/2005/8/layout/bProcess3"/>
    <dgm:cxn modelId="{82D5B85C-EB1C-4E6C-860B-22B57DEC8B66}" type="presParOf" srcId="{7C283908-3560-43EC-B898-FA8331C03CD9}" destId="{B0E84EDE-F953-40D3-A39D-856108FDD0EE}" srcOrd="2" destOrd="0" presId="urn:microsoft.com/office/officeart/2005/8/layout/bProcess3"/>
    <dgm:cxn modelId="{AEC19433-8D49-4929-A5E2-C19AEE3D5723}" type="presParOf" srcId="{7C283908-3560-43EC-B898-FA8331C03CD9}" destId="{8DFA5B3F-A745-4CE1-BAF2-41E85CCEAF79}" srcOrd="3" destOrd="0" presId="urn:microsoft.com/office/officeart/2005/8/layout/bProcess3"/>
    <dgm:cxn modelId="{A658D53C-2B87-4AA9-BABD-86CF96544CD0}" type="presParOf" srcId="{8DFA5B3F-A745-4CE1-BAF2-41E85CCEAF79}" destId="{F1A65D5B-1751-4E2B-B600-0CD9A8239FB1}" srcOrd="0" destOrd="0" presId="urn:microsoft.com/office/officeart/2005/8/layout/bProcess3"/>
    <dgm:cxn modelId="{2388DA4A-3043-45BD-974E-2E8B659C9E61}" type="presParOf" srcId="{7C283908-3560-43EC-B898-FA8331C03CD9}" destId="{8CB032AE-A25C-4309-8EAD-85DF71A5A2D5}" srcOrd="4" destOrd="0" presId="urn:microsoft.com/office/officeart/2005/8/layout/bProcess3"/>
    <dgm:cxn modelId="{937619DA-D1B4-4771-BA61-45023FE22E2F}" type="presParOf" srcId="{7C283908-3560-43EC-B898-FA8331C03CD9}" destId="{3DF42638-118D-49D7-9A13-152B9A940DD9}" srcOrd="5" destOrd="0" presId="urn:microsoft.com/office/officeart/2005/8/layout/bProcess3"/>
    <dgm:cxn modelId="{1CF89AE9-94FA-4180-8E6D-33779CF37008}" type="presParOf" srcId="{3DF42638-118D-49D7-9A13-152B9A940DD9}" destId="{A3E2B75A-E0EC-4CE6-8E49-FEA09F45A270}" srcOrd="0" destOrd="0" presId="urn:microsoft.com/office/officeart/2005/8/layout/bProcess3"/>
    <dgm:cxn modelId="{CCDE1117-F6F3-41D1-A1B6-A505035647AF}" type="presParOf" srcId="{7C283908-3560-43EC-B898-FA8331C03CD9}" destId="{24FC5885-B465-4AB9-85D9-4B323DE290AF}" srcOrd="6" destOrd="0" presId="urn:microsoft.com/office/officeart/2005/8/layout/bProcess3"/>
    <dgm:cxn modelId="{9E7A984C-400B-49AC-B463-101994DC82F2}" type="presParOf" srcId="{7C283908-3560-43EC-B898-FA8331C03CD9}" destId="{0FDD68F8-632A-45EF-A2F5-B0435F9F9D29}" srcOrd="7" destOrd="0" presId="urn:microsoft.com/office/officeart/2005/8/layout/bProcess3"/>
    <dgm:cxn modelId="{20B4A803-2008-49C1-B018-C4EE060FDB21}" type="presParOf" srcId="{0FDD68F8-632A-45EF-A2F5-B0435F9F9D29}" destId="{3D539FEE-A2C8-4313-A544-70883A4B4F1B}" srcOrd="0" destOrd="0" presId="urn:microsoft.com/office/officeart/2005/8/layout/bProcess3"/>
    <dgm:cxn modelId="{41D75E81-6CA1-46B8-B47C-B28BB1B9291E}" type="presParOf" srcId="{7C283908-3560-43EC-B898-FA8331C03CD9}" destId="{BA420EB1-7C90-4CB2-9703-61667118B923}" srcOrd="8" destOrd="0" presId="urn:microsoft.com/office/officeart/2005/8/layout/bProcess3"/>
    <dgm:cxn modelId="{2EB578AF-7F0D-46EA-828F-600BD3953D74}" type="presParOf" srcId="{7C283908-3560-43EC-B898-FA8331C03CD9}" destId="{A592CB30-FA6C-40B9-94E8-C138221CC106}" srcOrd="9" destOrd="0" presId="urn:microsoft.com/office/officeart/2005/8/layout/bProcess3"/>
    <dgm:cxn modelId="{307999FE-D8AC-4962-8AB9-0FD40F9EEB0A}" type="presParOf" srcId="{A592CB30-FA6C-40B9-94E8-C138221CC106}" destId="{4D0B5521-FDA4-4E16-8787-4504C4436EE4}" srcOrd="0" destOrd="0" presId="urn:microsoft.com/office/officeart/2005/8/layout/bProcess3"/>
    <dgm:cxn modelId="{4F85139F-BC21-46AC-9B4B-6B2E07AEC01B}" type="presParOf" srcId="{7C283908-3560-43EC-B898-FA8331C03CD9}" destId="{2CF466B6-49F9-4061-8B42-1156F2C082D4}" srcOrd="10" destOrd="0" presId="urn:microsoft.com/office/officeart/2005/8/layout/bProcess3"/>
    <dgm:cxn modelId="{253D4597-0703-4EEC-BCE3-9E6B94E9664C}" type="presParOf" srcId="{7C283908-3560-43EC-B898-FA8331C03CD9}" destId="{F9DD6591-56A7-4EC8-A176-B03931381D49}" srcOrd="11" destOrd="0" presId="urn:microsoft.com/office/officeart/2005/8/layout/bProcess3"/>
    <dgm:cxn modelId="{221CF6FB-62CE-4C98-BFCB-288C2E31CC2F}" type="presParOf" srcId="{F9DD6591-56A7-4EC8-A176-B03931381D49}" destId="{6012AAD2-973C-40A3-8DB6-653B5D4406F7}" srcOrd="0" destOrd="0" presId="urn:microsoft.com/office/officeart/2005/8/layout/bProcess3"/>
    <dgm:cxn modelId="{56EF9BE1-EF5C-4FAA-9F62-5FAEFFD7105F}" type="presParOf" srcId="{7C283908-3560-43EC-B898-FA8331C03CD9}" destId="{C13DA25C-A25E-40AC-9AEE-56973349B772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911E5-E7F9-4498-B4B3-361AA3CD2BDC}">
      <dsp:nvSpPr>
        <dsp:cNvPr id="0" name=""/>
        <dsp:cNvSpPr/>
      </dsp:nvSpPr>
      <dsp:spPr>
        <a:xfrm>
          <a:off x="1401401" y="1646020"/>
          <a:ext cx="1124711" cy="1124711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HP2020 </a:t>
          </a:r>
          <a:r>
            <a:rPr lang="en-US" sz="1300" kern="1200" dirty="0" smtClean="0"/>
            <a:t>Objectives</a:t>
          </a:r>
          <a:endParaRPr lang="en-US" sz="1300" kern="1200" dirty="0"/>
        </a:p>
      </dsp:txBody>
      <dsp:txXfrm>
        <a:off x="1566111" y="1810730"/>
        <a:ext cx="795291" cy="795291"/>
      </dsp:txXfrm>
    </dsp:sp>
    <dsp:sp modelId="{A0A71286-0025-420C-9595-8B510E00CF7F}">
      <dsp:nvSpPr>
        <dsp:cNvPr id="0" name=""/>
        <dsp:cNvSpPr/>
      </dsp:nvSpPr>
      <dsp:spPr>
        <a:xfrm rot="11790018">
          <a:off x="502631" y="1756353"/>
          <a:ext cx="890568" cy="3022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2C303-1734-42E9-AD41-619C1604A028}">
      <dsp:nvSpPr>
        <dsp:cNvPr id="0" name=""/>
        <dsp:cNvSpPr/>
      </dsp:nvSpPr>
      <dsp:spPr>
        <a:xfrm>
          <a:off x="17265" y="1378031"/>
          <a:ext cx="1007407" cy="8059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NHIS</a:t>
          </a:r>
          <a:endParaRPr lang="en-US" sz="1100" kern="1200" dirty="0"/>
        </a:p>
      </dsp:txBody>
      <dsp:txXfrm>
        <a:off x="40870" y="1401636"/>
        <a:ext cx="960197" cy="758715"/>
      </dsp:txXfrm>
    </dsp:sp>
    <dsp:sp modelId="{A8F9154D-225E-40FB-85F8-E58472ACC278}">
      <dsp:nvSpPr>
        <dsp:cNvPr id="0" name=""/>
        <dsp:cNvSpPr/>
      </dsp:nvSpPr>
      <dsp:spPr>
        <a:xfrm rot="14700000">
          <a:off x="1066465" y="1094131"/>
          <a:ext cx="896350" cy="3022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BCA4D-7FE9-42A3-A692-C9C7C0CF35AD}">
      <dsp:nvSpPr>
        <dsp:cNvPr id="0" name=""/>
        <dsp:cNvSpPr/>
      </dsp:nvSpPr>
      <dsp:spPr>
        <a:xfrm>
          <a:off x="821529" y="436094"/>
          <a:ext cx="1007407" cy="8059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0" kern="1200" dirty="0" smtClean="0">
              <a:solidFill>
                <a:schemeClr val="bg1"/>
              </a:solidFill>
            </a:rPr>
            <a:t>NPCR</a:t>
          </a:r>
          <a:r>
            <a:rPr lang="en-US" sz="1100" kern="1200" dirty="0" smtClean="0"/>
            <a:t>+SEER</a:t>
          </a:r>
          <a:endParaRPr lang="en-US" sz="1100" kern="1200" dirty="0"/>
        </a:p>
      </dsp:txBody>
      <dsp:txXfrm>
        <a:off x="845134" y="459699"/>
        <a:ext cx="960197" cy="758715"/>
      </dsp:txXfrm>
    </dsp:sp>
    <dsp:sp modelId="{F905A931-0550-4975-B19A-ADEA570B6FA5}">
      <dsp:nvSpPr>
        <dsp:cNvPr id="0" name=""/>
        <dsp:cNvSpPr/>
      </dsp:nvSpPr>
      <dsp:spPr>
        <a:xfrm rot="17700000">
          <a:off x="1964697" y="1094131"/>
          <a:ext cx="896350" cy="3022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843C3-E3A2-4029-8F43-0DBE318DB929}">
      <dsp:nvSpPr>
        <dsp:cNvPr id="0" name=""/>
        <dsp:cNvSpPr/>
      </dsp:nvSpPr>
      <dsp:spPr>
        <a:xfrm>
          <a:off x="2098576" y="436094"/>
          <a:ext cx="1007407" cy="8059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NVSS</a:t>
          </a:r>
          <a:endParaRPr lang="en-US" sz="1100" kern="1200" dirty="0"/>
        </a:p>
      </dsp:txBody>
      <dsp:txXfrm>
        <a:off x="2122181" y="459699"/>
        <a:ext cx="960197" cy="758715"/>
      </dsp:txXfrm>
    </dsp:sp>
    <dsp:sp modelId="{F6D20C81-3C46-416C-AAE6-62575DBCCF57}">
      <dsp:nvSpPr>
        <dsp:cNvPr id="0" name=""/>
        <dsp:cNvSpPr/>
      </dsp:nvSpPr>
      <dsp:spPr>
        <a:xfrm rot="20700000">
          <a:off x="2542070" y="1782217"/>
          <a:ext cx="896350" cy="3022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DDFD0-3123-4AB2-8C60-1475F7E3822C}">
      <dsp:nvSpPr>
        <dsp:cNvPr id="0" name=""/>
        <dsp:cNvSpPr/>
      </dsp:nvSpPr>
      <dsp:spPr>
        <a:xfrm>
          <a:off x="2919446" y="1414369"/>
          <a:ext cx="1007407" cy="8059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YRBSS</a:t>
          </a:r>
          <a:endParaRPr lang="en-US" sz="1100" kern="1200" dirty="0"/>
        </a:p>
      </dsp:txBody>
      <dsp:txXfrm>
        <a:off x="2943051" y="1437974"/>
        <a:ext cx="960197" cy="758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911E5-E7F9-4498-B4B3-361AA3CD2BDC}">
      <dsp:nvSpPr>
        <dsp:cNvPr id="0" name=""/>
        <dsp:cNvSpPr/>
      </dsp:nvSpPr>
      <dsp:spPr>
        <a:xfrm>
          <a:off x="1621416" y="2014535"/>
          <a:ext cx="1123700" cy="1123700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DCPC Programs</a:t>
          </a:r>
          <a:endParaRPr lang="en-US" sz="1400" kern="1200" dirty="0"/>
        </a:p>
      </dsp:txBody>
      <dsp:txXfrm>
        <a:off x="1785978" y="2179097"/>
        <a:ext cx="794576" cy="794576"/>
      </dsp:txXfrm>
    </dsp:sp>
    <dsp:sp modelId="{A0A71286-0025-420C-9595-8B510E00CF7F}">
      <dsp:nvSpPr>
        <dsp:cNvPr id="0" name=""/>
        <dsp:cNvSpPr/>
      </dsp:nvSpPr>
      <dsp:spPr>
        <a:xfrm rot="10800000">
          <a:off x="534091" y="2416258"/>
          <a:ext cx="1027522" cy="3202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2C303-1734-42E9-AD41-619C1604A028}">
      <dsp:nvSpPr>
        <dsp:cNvPr id="0" name=""/>
        <dsp:cNvSpPr/>
      </dsp:nvSpPr>
      <dsp:spPr>
        <a:xfrm>
          <a:off x="31169" y="2174047"/>
          <a:ext cx="1005844" cy="8046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BRFSS</a:t>
          </a:r>
          <a:endParaRPr lang="en-US" sz="1100" kern="1200" dirty="0"/>
        </a:p>
      </dsp:txBody>
      <dsp:txXfrm>
        <a:off x="54737" y="2197615"/>
        <a:ext cx="958708" cy="757539"/>
      </dsp:txXfrm>
    </dsp:sp>
    <dsp:sp modelId="{A8F9154D-225E-40FB-85F8-E58472ACC278}">
      <dsp:nvSpPr>
        <dsp:cNvPr id="0" name=""/>
        <dsp:cNvSpPr/>
      </dsp:nvSpPr>
      <dsp:spPr>
        <a:xfrm rot="13500000">
          <a:off x="866646" y="1613399"/>
          <a:ext cx="1027522" cy="3202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BCA4D-7FE9-42A3-A692-C9C7C0CF35AD}">
      <dsp:nvSpPr>
        <dsp:cNvPr id="0" name=""/>
        <dsp:cNvSpPr/>
      </dsp:nvSpPr>
      <dsp:spPr>
        <a:xfrm>
          <a:off x="514201" y="1007904"/>
          <a:ext cx="1005844" cy="8046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YRBSS</a:t>
          </a:r>
          <a:endParaRPr lang="en-US" sz="1100" kern="1200" dirty="0"/>
        </a:p>
      </dsp:txBody>
      <dsp:txXfrm>
        <a:off x="537769" y="1031472"/>
        <a:ext cx="958708" cy="757539"/>
      </dsp:txXfrm>
    </dsp:sp>
    <dsp:sp modelId="{F905A931-0550-4975-B19A-ADEA570B6FA5}">
      <dsp:nvSpPr>
        <dsp:cNvPr id="0" name=""/>
        <dsp:cNvSpPr/>
      </dsp:nvSpPr>
      <dsp:spPr>
        <a:xfrm rot="16200000">
          <a:off x="1669505" y="1280844"/>
          <a:ext cx="1027522" cy="3202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843C3-E3A2-4029-8F43-0DBE318DB929}">
      <dsp:nvSpPr>
        <dsp:cNvPr id="0" name=""/>
        <dsp:cNvSpPr/>
      </dsp:nvSpPr>
      <dsp:spPr>
        <a:xfrm>
          <a:off x="1680344" y="524872"/>
          <a:ext cx="1005844" cy="8046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0" kern="1200" dirty="0" smtClean="0">
              <a:solidFill>
                <a:schemeClr val="bg1"/>
              </a:solidFill>
            </a:rPr>
            <a:t>NPCR</a:t>
          </a:r>
          <a:endParaRPr lang="en-US" sz="1100" i="0" kern="1200" dirty="0">
            <a:solidFill>
              <a:schemeClr val="bg1"/>
            </a:solidFill>
          </a:endParaRPr>
        </a:p>
      </dsp:txBody>
      <dsp:txXfrm>
        <a:off x="1703912" y="548440"/>
        <a:ext cx="958708" cy="757539"/>
      </dsp:txXfrm>
    </dsp:sp>
    <dsp:sp modelId="{F6D20C81-3C46-416C-AAE6-62575DBCCF57}">
      <dsp:nvSpPr>
        <dsp:cNvPr id="0" name=""/>
        <dsp:cNvSpPr/>
      </dsp:nvSpPr>
      <dsp:spPr>
        <a:xfrm rot="18900000">
          <a:off x="2472364" y="1613399"/>
          <a:ext cx="1027522" cy="3202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DDFD0-3123-4AB2-8C60-1475F7E3822C}">
      <dsp:nvSpPr>
        <dsp:cNvPr id="0" name=""/>
        <dsp:cNvSpPr/>
      </dsp:nvSpPr>
      <dsp:spPr>
        <a:xfrm>
          <a:off x="2846487" y="1007904"/>
          <a:ext cx="1005844" cy="8046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NBCCEDP MDEs</a:t>
          </a:r>
          <a:endParaRPr lang="en-US" sz="1100" kern="1200" dirty="0"/>
        </a:p>
      </dsp:txBody>
      <dsp:txXfrm>
        <a:off x="2870055" y="1031472"/>
        <a:ext cx="958708" cy="757539"/>
      </dsp:txXfrm>
    </dsp:sp>
    <dsp:sp modelId="{0D256180-7385-4836-ABA1-27CDD28EF282}">
      <dsp:nvSpPr>
        <dsp:cNvPr id="0" name=""/>
        <dsp:cNvSpPr/>
      </dsp:nvSpPr>
      <dsp:spPr>
        <a:xfrm>
          <a:off x="2804919" y="2416258"/>
          <a:ext cx="1027522" cy="3202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3CEC8-E982-492B-9ACB-87B6A7D88A93}">
      <dsp:nvSpPr>
        <dsp:cNvPr id="0" name=""/>
        <dsp:cNvSpPr/>
      </dsp:nvSpPr>
      <dsp:spPr>
        <a:xfrm>
          <a:off x="3329519" y="2174047"/>
          <a:ext cx="1005844" cy="80467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CCDEs</a:t>
          </a:r>
          <a:endParaRPr lang="en-US" sz="1100" kern="1200" dirty="0"/>
        </a:p>
      </dsp:txBody>
      <dsp:txXfrm>
        <a:off x="3353087" y="2197615"/>
        <a:ext cx="958708" cy="757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911E5-E7F9-4498-B4B3-361AA3CD2BDC}">
      <dsp:nvSpPr>
        <dsp:cNvPr id="0" name=""/>
        <dsp:cNvSpPr/>
      </dsp:nvSpPr>
      <dsp:spPr>
        <a:xfrm>
          <a:off x="1121382" y="1595821"/>
          <a:ext cx="1124712" cy="1124712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Research</a:t>
          </a:r>
          <a:endParaRPr lang="en-US" sz="1400" kern="1200" dirty="0"/>
        </a:p>
      </dsp:txBody>
      <dsp:txXfrm>
        <a:off x="1286092" y="1760531"/>
        <a:ext cx="795292" cy="795292"/>
      </dsp:txXfrm>
    </dsp:sp>
    <dsp:sp modelId="{A0A71286-0025-420C-9595-8B510E00CF7F}">
      <dsp:nvSpPr>
        <dsp:cNvPr id="0" name=""/>
        <dsp:cNvSpPr/>
      </dsp:nvSpPr>
      <dsp:spPr>
        <a:xfrm rot="10727427">
          <a:off x="341987" y="2068036"/>
          <a:ext cx="736733" cy="22138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2C303-1734-42E9-AD41-619C1604A028}">
      <dsp:nvSpPr>
        <dsp:cNvPr id="0" name=""/>
        <dsp:cNvSpPr/>
      </dsp:nvSpPr>
      <dsp:spPr>
        <a:xfrm>
          <a:off x="-160850" y="1784169"/>
          <a:ext cx="1005840" cy="8046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BRFSS</a:t>
          </a:r>
          <a:endParaRPr lang="en-US" sz="1100" kern="1200" dirty="0"/>
        </a:p>
      </dsp:txBody>
      <dsp:txXfrm>
        <a:off x="-137282" y="1807737"/>
        <a:ext cx="958704" cy="757536"/>
      </dsp:txXfrm>
    </dsp:sp>
    <dsp:sp modelId="{A8F9154D-225E-40FB-85F8-E58472ACC278}">
      <dsp:nvSpPr>
        <dsp:cNvPr id="0" name=""/>
        <dsp:cNvSpPr/>
      </dsp:nvSpPr>
      <dsp:spPr>
        <a:xfrm rot="13132098">
          <a:off x="408873" y="1380874"/>
          <a:ext cx="895581" cy="22138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BCA4D-7FE9-42A3-A692-C9C7C0CF35AD}">
      <dsp:nvSpPr>
        <dsp:cNvPr id="0" name=""/>
        <dsp:cNvSpPr/>
      </dsp:nvSpPr>
      <dsp:spPr>
        <a:xfrm>
          <a:off x="5099" y="808228"/>
          <a:ext cx="1005840" cy="8046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YRBSS</a:t>
          </a:r>
          <a:endParaRPr lang="en-US" sz="1100" kern="1200" dirty="0"/>
        </a:p>
      </dsp:txBody>
      <dsp:txXfrm>
        <a:off x="28667" y="831796"/>
        <a:ext cx="958704" cy="757536"/>
      </dsp:txXfrm>
    </dsp:sp>
    <dsp:sp modelId="{F905A931-0550-4975-B19A-ADEA570B6FA5}">
      <dsp:nvSpPr>
        <dsp:cNvPr id="0" name=""/>
        <dsp:cNvSpPr/>
      </dsp:nvSpPr>
      <dsp:spPr>
        <a:xfrm rot="16173637">
          <a:off x="1347083" y="1117276"/>
          <a:ext cx="659042" cy="22138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843C3-E3A2-4029-8F43-0DBE318DB929}">
      <dsp:nvSpPr>
        <dsp:cNvPr id="0" name=""/>
        <dsp:cNvSpPr/>
      </dsp:nvSpPr>
      <dsp:spPr>
        <a:xfrm>
          <a:off x="1171158" y="496122"/>
          <a:ext cx="1005840" cy="8046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0" kern="1200" dirty="0" smtClean="0">
              <a:solidFill>
                <a:schemeClr val="bg1"/>
              </a:solidFill>
            </a:rPr>
            <a:t>NPCR</a:t>
          </a:r>
          <a:endParaRPr lang="en-US" sz="1100" i="0" kern="1200" dirty="0">
            <a:solidFill>
              <a:schemeClr val="bg1"/>
            </a:solidFill>
          </a:endParaRPr>
        </a:p>
      </dsp:txBody>
      <dsp:txXfrm>
        <a:off x="1194726" y="519690"/>
        <a:ext cx="958704" cy="757536"/>
      </dsp:txXfrm>
    </dsp:sp>
    <dsp:sp modelId="{F6D20C81-3C46-416C-AAE6-62575DBCCF57}">
      <dsp:nvSpPr>
        <dsp:cNvPr id="0" name=""/>
        <dsp:cNvSpPr/>
      </dsp:nvSpPr>
      <dsp:spPr>
        <a:xfrm rot="19174188">
          <a:off x="2043999" y="1355948"/>
          <a:ext cx="902846" cy="22138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DDFD0-3123-4AB2-8C60-1475F7E3822C}">
      <dsp:nvSpPr>
        <dsp:cNvPr id="0" name=""/>
        <dsp:cNvSpPr/>
      </dsp:nvSpPr>
      <dsp:spPr>
        <a:xfrm>
          <a:off x="2336124" y="771548"/>
          <a:ext cx="1005840" cy="8046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NHIS</a:t>
          </a:r>
          <a:endParaRPr lang="en-US" sz="1100" kern="1200" dirty="0"/>
        </a:p>
      </dsp:txBody>
      <dsp:txXfrm>
        <a:off x="2359692" y="795116"/>
        <a:ext cx="958704" cy="757536"/>
      </dsp:txXfrm>
    </dsp:sp>
    <dsp:sp modelId="{E5AEED26-7EEB-4350-945B-0EE0F9AD5041}">
      <dsp:nvSpPr>
        <dsp:cNvPr id="0" name=""/>
        <dsp:cNvSpPr/>
      </dsp:nvSpPr>
      <dsp:spPr>
        <a:xfrm rot="8341896">
          <a:off x="450549" y="2737324"/>
          <a:ext cx="877467" cy="22138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59D8D-EBF6-4BAB-AC81-ACDE2CD8C7FF}">
      <dsp:nvSpPr>
        <dsp:cNvPr id="0" name=""/>
        <dsp:cNvSpPr/>
      </dsp:nvSpPr>
      <dsp:spPr>
        <a:xfrm>
          <a:off x="55087" y="2733334"/>
          <a:ext cx="1005840" cy="8046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MEPS</a:t>
          </a:r>
          <a:endParaRPr lang="en-US" sz="1100" kern="1200" dirty="0"/>
        </a:p>
      </dsp:txBody>
      <dsp:txXfrm>
        <a:off x="78655" y="2756902"/>
        <a:ext cx="958704" cy="757536"/>
      </dsp:txXfrm>
    </dsp:sp>
    <dsp:sp modelId="{D18D7D3E-A3DE-49D6-83AC-E07EA374F82D}">
      <dsp:nvSpPr>
        <dsp:cNvPr id="0" name=""/>
        <dsp:cNvSpPr/>
      </dsp:nvSpPr>
      <dsp:spPr>
        <a:xfrm rot="21591680">
          <a:off x="2287793" y="2045155"/>
          <a:ext cx="716507" cy="22138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72D18-32E1-486C-A611-641B2F286415}">
      <dsp:nvSpPr>
        <dsp:cNvPr id="0" name=""/>
        <dsp:cNvSpPr/>
      </dsp:nvSpPr>
      <dsp:spPr>
        <a:xfrm>
          <a:off x="2501379" y="1752645"/>
          <a:ext cx="1005840" cy="8046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NAMCS</a:t>
          </a:r>
          <a:endParaRPr lang="en-US" sz="1100" kern="1200" dirty="0"/>
        </a:p>
      </dsp:txBody>
      <dsp:txXfrm>
        <a:off x="2524947" y="1776213"/>
        <a:ext cx="958704" cy="757536"/>
      </dsp:txXfrm>
    </dsp:sp>
    <dsp:sp modelId="{162069F3-649B-4D34-9354-4872C8BFDB94}">
      <dsp:nvSpPr>
        <dsp:cNvPr id="0" name=""/>
        <dsp:cNvSpPr/>
      </dsp:nvSpPr>
      <dsp:spPr>
        <a:xfrm rot="5361201">
          <a:off x="1363472" y="2979065"/>
          <a:ext cx="661561" cy="22138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0EE28-CAF8-4626-8561-17D5934CC952}">
      <dsp:nvSpPr>
        <dsp:cNvPr id="0" name=""/>
        <dsp:cNvSpPr/>
      </dsp:nvSpPr>
      <dsp:spPr>
        <a:xfrm>
          <a:off x="1195066" y="3018182"/>
          <a:ext cx="1005840" cy="8046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DocStyles &amp; HealthStyles</a:t>
          </a:r>
          <a:endParaRPr lang="en-US" sz="1100" kern="1200" dirty="0"/>
        </a:p>
      </dsp:txBody>
      <dsp:txXfrm>
        <a:off x="1218634" y="3041750"/>
        <a:ext cx="958704" cy="757536"/>
      </dsp:txXfrm>
    </dsp:sp>
    <dsp:sp modelId="{506CE58A-A79D-47D6-ABB3-AAB3996AF558}">
      <dsp:nvSpPr>
        <dsp:cNvPr id="0" name=""/>
        <dsp:cNvSpPr/>
      </dsp:nvSpPr>
      <dsp:spPr>
        <a:xfrm rot="2406633">
          <a:off x="2048338" y="2732050"/>
          <a:ext cx="896089" cy="22138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5D141-3981-4CFC-AE51-36499429E8F3}">
      <dsp:nvSpPr>
        <dsp:cNvPr id="0" name=""/>
        <dsp:cNvSpPr/>
      </dsp:nvSpPr>
      <dsp:spPr>
        <a:xfrm>
          <a:off x="2336129" y="2729067"/>
          <a:ext cx="1005840" cy="80467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Other</a:t>
          </a:r>
          <a:endParaRPr lang="en-US" sz="1100" kern="1200" dirty="0"/>
        </a:p>
      </dsp:txBody>
      <dsp:txXfrm>
        <a:off x="2359697" y="2752635"/>
        <a:ext cx="958704" cy="7575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EF1A5-D045-4B59-9290-F3B29D447190}">
      <dsp:nvSpPr>
        <dsp:cNvPr id="0" name=""/>
        <dsp:cNvSpPr/>
      </dsp:nvSpPr>
      <dsp:spPr>
        <a:xfrm>
          <a:off x="2736648" y="612686"/>
          <a:ext cx="4714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46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959830" y="655896"/>
        <a:ext cx="25103" cy="5020"/>
      </dsp:txXfrm>
    </dsp:sp>
    <dsp:sp modelId="{BEE7A1FB-D6C9-4FE7-9274-BD2B7312EC93}">
      <dsp:nvSpPr>
        <dsp:cNvPr id="0" name=""/>
        <dsp:cNvSpPr/>
      </dsp:nvSpPr>
      <dsp:spPr>
        <a:xfrm>
          <a:off x="555541" y="3534"/>
          <a:ext cx="2182906" cy="130974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CC00"/>
              </a:solidFill>
            </a:rPr>
            <a:t>Record ID</a:t>
          </a:r>
          <a:endParaRPr lang="en-US" sz="1300" kern="1200" dirty="0">
            <a:solidFill>
              <a:srgbClr val="FFCC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Registry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Patient name*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Patient ID</a:t>
          </a:r>
          <a:endParaRPr lang="en-US" sz="1200" kern="1200" dirty="0"/>
        </a:p>
      </dsp:txBody>
      <dsp:txXfrm>
        <a:off x="555541" y="3534"/>
        <a:ext cx="2182906" cy="1309744"/>
      </dsp:txXfrm>
    </dsp:sp>
    <dsp:sp modelId="{8DFA5B3F-A745-4CE1-BAF2-41E85CCEAF79}">
      <dsp:nvSpPr>
        <dsp:cNvPr id="0" name=""/>
        <dsp:cNvSpPr/>
      </dsp:nvSpPr>
      <dsp:spPr>
        <a:xfrm>
          <a:off x="5421623" y="612686"/>
          <a:ext cx="4714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46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644805" y="655896"/>
        <a:ext cx="25103" cy="5020"/>
      </dsp:txXfrm>
    </dsp:sp>
    <dsp:sp modelId="{B0E84EDE-F953-40D3-A39D-856108FDD0EE}">
      <dsp:nvSpPr>
        <dsp:cNvPr id="0" name=""/>
        <dsp:cNvSpPr/>
      </dsp:nvSpPr>
      <dsp:spPr>
        <a:xfrm>
          <a:off x="3240516" y="3534"/>
          <a:ext cx="2182906" cy="130974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CC00"/>
              </a:solidFill>
            </a:rPr>
            <a:t>Geography</a:t>
          </a:r>
          <a:endParaRPr lang="en-US" sz="1300" kern="1200" dirty="0">
            <a:solidFill>
              <a:srgbClr val="FFCC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Patient address*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County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Zip 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Census tract</a:t>
          </a:r>
          <a:endParaRPr lang="en-US" sz="1200" kern="1200" dirty="0"/>
        </a:p>
      </dsp:txBody>
      <dsp:txXfrm>
        <a:off x="3240516" y="3534"/>
        <a:ext cx="2182906" cy="1309744"/>
      </dsp:txXfrm>
    </dsp:sp>
    <dsp:sp modelId="{3DF42638-118D-49D7-9A13-152B9A940DD9}">
      <dsp:nvSpPr>
        <dsp:cNvPr id="0" name=""/>
        <dsp:cNvSpPr/>
      </dsp:nvSpPr>
      <dsp:spPr>
        <a:xfrm>
          <a:off x="1646994" y="1311478"/>
          <a:ext cx="5369950" cy="471468"/>
        </a:xfrm>
        <a:custGeom>
          <a:avLst/>
          <a:gdLst/>
          <a:ahLst/>
          <a:cxnLst/>
          <a:rect l="0" t="0" r="0" b="0"/>
          <a:pathLst>
            <a:path>
              <a:moveTo>
                <a:pt x="5369950" y="0"/>
              </a:moveTo>
              <a:lnTo>
                <a:pt x="5369950" y="252834"/>
              </a:lnTo>
              <a:lnTo>
                <a:pt x="0" y="252834"/>
              </a:lnTo>
              <a:lnTo>
                <a:pt x="0" y="47146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97135" y="1544702"/>
        <a:ext cx="269668" cy="5020"/>
      </dsp:txXfrm>
    </dsp:sp>
    <dsp:sp modelId="{8CB032AE-A25C-4309-8EAD-85DF71A5A2D5}">
      <dsp:nvSpPr>
        <dsp:cNvPr id="0" name=""/>
        <dsp:cNvSpPr/>
      </dsp:nvSpPr>
      <dsp:spPr>
        <a:xfrm>
          <a:off x="5925491" y="3534"/>
          <a:ext cx="2182906" cy="130974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CC00"/>
              </a:solidFill>
            </a:rPr>
            <a:t>Demographics</a:t>
          </a:r>
          <a:endParaRPr lang="en-US" sz="1300" kern="1200" dirty="0">
            <a:solidFill>
              <a:srgbClr val="FFCC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Sex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Race &amp; Ethnicity</a:t>
          </a:r>
          <a:endParaRPr lang="en-US" sz="1200" kern="1200" dirty="0"/>
        </a:p>
      </dsp:txBody>
      <dsp:txXfrm>
        <a:off x="5925491" y="3534"/>
        <a:ext cx="2182906" cy="1309744"/>
      </dsp:txXfrm>
    </dsp:sp>
    <dsp:sp modelId="{0FDD68F8-632A-45EF-A2F5-B0435F9F9D29}">
      <dsp:nvSpPr>
        <dsp:cNvPr id="0" name=""/>
        <dsp:cNvSpPr/>
      </dsp:nvSpPr>
      <dsp:spPr>
        <a:xfrm>
          <a:off x="2736648" y="2424499"/>
          <a:ext cx="4714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46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959830" y="2467709"/>
        <a:ext cx="25103" cy="5020"/>
      </dsp:txXfrm>
    </dsp:sp>
    <dsp:sp modelId="{24FC5885-B465-4AB9-85D9-4B323DE290AF}">
      <dsp:nvSpPr>
        <dsp:cNvPr id="0" name=""/>
        <dsp:cNvSpPr/>
      </dsp:nvSpPr>
      <dsp:spPr>
        <a:xfrm>
          <a:off x="555541" y="1815347"/>
          <a:ext cx="2182906" cy="130974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CC00"/>
              </a:solidFill>
            </a:rPr>
            <a:t>Cancer Information</a:t>
          </a:r>
          <a:endParaRPr lang="en-US" sz="1400" kern="1200" dirty="0">
            <a:solidFill>
              <a:srgbClr val="FFCC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Diagnosis date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Primary site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Histology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Tumor size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Behavior</a:t>
          </a:r>
          <a:endParaRPr lang="en-US" sz="1100" kern="1200" dirty="0"/>
        </a:p>
      </dsp:txBody>
      <dsp:txXfrm>
        <a:off x="555541" y="1815347"/>
        <a:ext cx="2182906" cy="1309744"/>
      </dsp:txXfrm>
    </dsp:sp>
    <dsp:sp modelId="{A592CB30-FA6C-40B9-94E8-C138221CC106}">
      <dsp:nvSpPr>
        <dsp:cNvPr id="0" name=""/>
        <dsp:cNvSpPr/>
      </dsp:nvSpPr>
      <dsp:spPr>
        <a:xfrm>
          <a:off x="5421623" y="2424499"/>
          <a:ext cx="4714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46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644805" y="2467709"/>
        <a:ext cx="25103" cy="5020"/>
      </dsp:txXfrm>
    </dsp:sp>
    <dsp:sp modelId="{BA420EB1-7C90-4CB2-9703-61667118B923}">
      <dsp:nvSpPr>
        <dsp:cNvPr id="0" name=""/>
        <dsp:cNvSpPr/>
      </dsp:nvSpPr>
      <dsp:spPr>
        <a:xfrm>
          <a:off x="3240516" y="1815347"/>
          <a:ext cx="2182906" cy="130974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CC00"/>
              </a:solidFill>
            </a:rPr>
            <a:t>Prognostic Factors</a:t>
          </a:r>
          <a:endParaRPr lang="en-US" sz="1300" kern="1200" dirty="0">
            <a:solidFill>
              <a:srgbClr val="FFCC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Cancer stage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Biomarkers (e.g., HER2, PR, ER)</a:t>
          </a:r>
          <a:endParaRPr lang="en-US" sz="1200" kern="1200" dirty="0"/>
        </a:p>
      </dsp:txBody>
      <dsp:txXfrm>
        <a:off x="3240516" y="1815347"/>
        <a:ext cx="2182906" cy="1309744"/>
      </dsp:txXfrm>
    </dsp:sp>
    <dsp:sp modelId="{F9DD6591-56A7-4EC8-A176-B03931381D49}">
      <dsp:nvSpPr>
        <dsp:cNvPr id="0" name=""/>
        <dsp:cNvSpPr/>
      </dsp:nvSpPr>
      <dsp:spPr>
        <a:xfrm>
          <a:off x="1646994" y="3123291"/>
          <a:ext cx="5369950" cy="471468"/>
        </a:xfrm>
        <a:custGeom>
          <a:avLst/>
          <a:gdLst/>
          <a:ahLst/>
          <a:cxnLst/>
          <a:rect l="0" t="0" r="0" b="0"/>
          <a:pathLst>
            <a:path>
              <a:moveTo>
                <a:pt x="5369950" y="0"/>
              </a:moveTo>
              <a:lnTo>
                <a:pt x="5369950" y="252834"/>
              </a:lnTo>
              <a:lnTo>
                <a:pt x="0" y="252834"/>
              </a:lnTo>
              <a:lnTo>
                <a:pt x="0" y="47146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197135" y="3356515"/>
        <a:ext cx="269668" cy="5020"/>
      </dsp:txXfrm>
    </dsp:sp>
    <dsp:sp modelId="{2CF466B6-49F9-4061-8B42-1156F2C082D4}">
      <dsp:nvSpPr>
        <dsp:cNvPr id="0" name=""/>
        <dsp:cNvSpPr/>
      </dsp:nvSpPr>
      <dsp:spPr>
        <a:xfrm>
          <a:off x="5925491" y="1815347"/>
          <a:ext cx="2182906" cy="130974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CC00"/>
              </a:solidFill>
            </a:rPr>
            <a:t>Initial Treatment</a:t>
          </a:r>
          <a:endParaRPr lang="en-US" sz="1400" kern="1200" dirty="0">
            <a:solidFill>
              <a:srgbClr val="FFCC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Date of treatment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Type of treatment (general)</a:t>
          </a:r>
          <a:endParaRPr lang="en-US" sz="1100" kern="1200" dirty="0"/>
        </a:p>
      </dsp:txBody>
      <dsp:txXfrm>
        <a:off x="5925491" y="1815347"/>
        <a:ext cx="2182906" cy="1309744"/>
      </dsp:txXfrm>
    </dsp:sp>
    <dsp:sp modelId="{C13DA25C-A25E-40AC-9AEE-56973349B772}">
      <dsp:nvSpPr>
        <dsp:cNvPr id="0" name=""/>
        <dsp:cNvSpPr/>
      </dsp:nvSpPr>
      <dsp:spPr>
        <a:xfrm>
          <a:off x="555541" y="3627160"/>
          <a:ext cx="2182906" cy="130974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CC00"/>
              </a:solidFill>
            </a:rPr>
            <a:t>Follow-Up</a:t>
          </a:r>
          <a:endParaRPr lang="en-US" sz="1400" kern="1200" dirty="0">
            <a:solidFill>
              <a:srgbClr val="FFCC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Vital status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Date of last contact or death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Cause of death</a:t>
          </a:r>
          <a:endParaRPr lang="en-US" sz="1100" kern="1200" dirty="0"/>
        </a:p>
      </dsp:txBody>
      <dsp:txXfrm>
        <a:off x="555541" y="3627160"/>
        <a:ext cx="2182906" cy="1309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23302C8-FE75-468A-8E00-168B076CDF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8082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11EE3A-2439-444C-9FE5-9F8D8E518D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271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75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1EE3A-2439-444C-9FE5-9F8D8E518D9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44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1EE3A-2439-444C-9FE5-9F8D8E518D9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99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1EE3A-2439-444C-9FE5-9F8D8E518D90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7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E511-4FBE-4A9E-A880-0943EB7A511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1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inclusion of cancer in MU2 was due to significant CSB and DCPC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efforts to inform CDC management and policy makers of the value of its inclusion in MU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1EE3A-2439-444C-9FE5-9F8D8E518D90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51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1EE3A-2439-444C-9FE5-9F8D8E518D90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496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1EE3A-2439-444C-9FE5-9F8D8E518D9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76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1EE3A-2439-444C-9FE5-9F8D8E518D9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95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1EE3A-2439-444C-9FE5-9F8D8E518D90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25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E511-4FBE-4A9E-A880-0943EB7A511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7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59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CDC NPCR provides software applications to states for receiving and processing laboratory and physician reports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Epath</a:t>
            </a:r>
            <a:r>
              <a:rPr lang="en-US" baseline="0" dirty="0"/>
              <a:t> module features: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Message Mapping to NAACCR Data Elements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Filtering to identify reportable cases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Auto-populates Abstract with Relevant Data Elements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Histology, Site, and Behavior Coding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Receive and Process Synoptic 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Manual Review and Coding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Export to an HL7 file and the NAACCR record layout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Physician</a:t>
            </a:r>
            <a:r>
              <a:rPr lang="en-US" baseline="0" dirty="0"/>
              <a:t> Module features:</a:t>
            </a:r>
            <a:br>
              <a:rPr lang="en-US" baseline="0" dirty="0"/>
            </a:b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CDA Workbench views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Data Processing, Mapping and Translation, and Consolidation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Searching for/Generating Batches of CDA Documents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Management of System Configuration Settings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Export Abstracts in NAACCR File Format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Automatic Import 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Export Using DOS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Poll and Import Physician Reports from PHINMS Queue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Reports to facilitate tracking of data submissions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Documentation of CDA Section Tables, mapping and translation rules, and consolidation directives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1EE3A-2439-444C-9FE5-9F8D8E518D90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89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0" dirty="0"/>
              <a:t>State cancer registries declared their intent to receive physician reports for MU starting in 2013</a:t>
            </a:r>
          </a:p>
          <a:p>
            <a:pPr lvl="0"/>
            <a:r>
              <a:rPr lang="en-US" b="0" dirty="0"/>
              <a:t>January 2014: state cancer registries began onboarding providers</a:t>
            </a:r>
          </a:p>
          <a:p>
            <a:pPr lvl="1"/>
            <a:r>
              <a:rPr lang="en-US" dirty="0"/>
              <a:t>Registries work with providers and vendors to validate test and real data</a:t>
            </a:r>
          </a:p>
          <a:p>
            <a:pPr lvl="1"/>
            <a:r>
              <a:rPr lang="en-US" dirty="0"/>
              <a:t>Once sufficient real data are determined to be valid by the registry, they can begin production reporting with the provider</a:t>
            </a:r>
          </a:p>
          <a:p>
            <a:pPr lvl="0"/>
            <a:r>
              <a:rPr lang="en-US" b="0" dirty="0"/>
              <a:t>CDC NPCR provides significant support to states for Stage 2 MU cancer reporting and laboratory reporting</a:t>
            </a:r>
          </a:p>
          <a:p>
            <a:pPr lvl="1"/>
            <a:r>
              <a:rPr lang="en-US" dirty="0"/>
              <a:t>Technical assistance in interpreting reports and validation issues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Coordinated communications with laboratories, EHR vendors and providers</a:t>
            </a:r>
          </a:p>
          <a:p>
            <a:pPr lvl="1"/>
            <a:r>
              <a:rPr lang="en-US" dirty="0"/>
              <a:t>Respond to process/implementation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E511-4FBE-4A9E-A880-0943EB7A511F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1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9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4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25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3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5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0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Presenters Name – Myriad Pro, Bold, 20pt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z="1800" dirty="0"/>
              <a:t>Title of Presenter –Myriad Pro, 18pt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Title of Event</a:t>
            </a:r>
          </a:p>
          <a:p>
            <a:pPr lvl="0"/>
            <a:r>
              <a:rPr lang="en-US" sz="1800" dirty="0"/>
              <a:t>Date of Event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Title of Presentation – Myriad Pro</a:t>
            </a:r>
            <a:br>
              <a:rPr lang="en-US" dirty="0"/>
            </a:br>
            <a:r>
              <a:rPr lang="en-US" dirty="0"/>
              <a:t> Bold, Shadow 28pt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286000" y="6272784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Descriptor Here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286000" y="6464808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Descriptor Here</a:t>
            </a:r>
          </a:p>
        </p:txBody>
      </p:sp>
    </p:spTree>
    <p:extLst>
      <p:ext uri="{BB962C8B-B14F-4D97-AF65-F5344CB8AC3E}">
        <p14:creationId xmlns:p14="http://schemas.microsoft.com/office/powerpoint/2010/main" val="165992426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715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2392C-A259-45F5-A91F-D498A3C9FA81}" type="slidenum">
              <a:rPr lang="en-US">
                <a:solidFill>
                  <a:srgbClr val="FFC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5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E88D7-D9A7-483C-845A-675C857F0CBD}" type="slidenum">
              <a:rPr lang="en-US">
                <a:solidFill>
                  <a:srgbClr val="FFC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38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40"/>
          <p:cNvGraphicFramePr>
            <a:graphicFrameLocks noChangeAspect="1"/>
          </p:cNvGraphicFramePr>
          <p:nvPr/>
        </p:nvGraphicFramePr>
        <p:xfrm>
          <a:off x="8191501" y="6057900"/>
          <a:ext cx="783166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" name="CorelPhotoPaint.Image.8" r:id="rId3" imgW="842400" imgH="630000" progId="">
                  <p:embed/>
                </p:oleObj>
              </mc:Choice>
              <mc:Fallback>
                <p:oleObj name="CorelPhotoPaint.Image.8" r:id="rId3" imgW="842400" imgH="63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1" y="6057900"/>
                        <a:ext cx="783166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sy="50000" kx="2453608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041" descr="Hhswhit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333" y="5867400"/>
            <a:ext cx="74083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204E2-83D3-47FE-9E51-2C69E1E03CB1}" type="slidenum">
              <a:rPr lang="en-US">
                <a:solidFill>
                  <a:srgbClr val="FFC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2227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3603C36-A2EA-4400-A8B1-B077814A195A}" type="slidenum">
              <a:rPr lang="en-US" smtClean="0">
                <a:solidFill>
                  <a:srgbClr val="FFC000"/>
                </a:solidFill>
              </a:rPr>
              <a:pPr/>
              <a:t>‹#›</a:t>
            </a:fld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9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5943600"/>
            <a:ext cx="82296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825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A90E22-E66C-4755-82DA-79F0718967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9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Headline – Myriad Pro, Bold, Shadow, 28pt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 – Myriad Pro, Bold, 24pt</a:t>
            </a:r>
          </a:p>
          <a:p>
            <a:pPr lvl="1"/>
            <a:r>
              <a:rPr lang="en-US" dirty="0"/>
              <a:t>Second level – Myriad Pro, 20pt</a:t>
            </a:r>
          </a:p>
          <a:p>
            <a:pPr lvl="2"/>
            <a:r>
              <a:rPr lang="en-US" dirty="0"/>
              <a:t>Third level – Myriad Pro, 18pt	</a:t>
            </a:r>
          </a:p>
          <a:p>
            <a:pPr lvl="3"/>
            <a:r>
              <a:rPr lang="en-US" dirty="0"/>
              <a:t>Fourth level – Myriad Pro, 18pt</a:t>
            </a:r>
          </a:p>
          <a:p>
            <a:pPr lvl="4"/>
            <a:r>
              <a:rPr lang="en-US" dirty="0"/>
              <a:t>Fifth level – Myriad Pro, 18pt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*Citations and references – Myriad Pro, 11pt</a:t>
            </a:r>
          </a:p>
        </p:txBody>
      </p:sp>
    </p:spTree>
    <p:extLst>
      <p:ext uri="{BB962C8B-B14F-4D97-AF65-F5344CB8AC3E}">
        <p14:creationId xmlns:p14="http://schemas.microsoft.com/office/powerpoint/2010/main" val="9500091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(for content heavy tables and charts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Headline – Myriad Pro, Bold, Shadow, 28pt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 – Myriad Pro, Bold, 24pt</a:t>
            </a:r>
          </a:p>
          <a:p>
            <a:pPr lvl="1"/>
            <a:r>
              <a:rPr lang="en-US" dirty="0"/>
              <a:t>Second level – Myriad Pro, 20pt</a:t>
            </a:r>
          </a:p>
          <a:p>
            <a:pPr lvl="2"/>
            <a:r>
              <a:rPr lang="en-US" dirty="0"/>
              <a:t>Third level – Myriad Pro, 18pt	</a:t>
            </a:r>
          </a:p>
          <a:p>
            <a:pPr lvl="3"/>
            <a:r>
              <a:rPr lang="en-US" dirty="0"/>
              <a:t>Fourth level – Myriad Pro, 18pt</a:t>
            </a:r>
          </a:p>
          <a:p>
            <a:pPr lvl="4"/>
            <a:r>
              <a:rPr lang="en-US" dirty="0"/>
              <a:t>Fifth level – Myriad Pro, 18pt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*Citations and references – Myriad Pro, 11pt</a:t>
            </a:r>
          </a:p>
        </p:txBody>
      </p:sp>
    </p:spTree>
    <p:extLst>
      <p:ext uri="{BB962C8B-B14F-4D97-AF65-F5344CB8AC3E}">
        <p14:creationId xmlns:p14="http://schemas.microsoft.com/office/powerpoint/2010/main" val="36966689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Presenters Name – Myriad Pro, Bold, 20pt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z="1800" dirty="0"/>
              <a:t>Title of Presenter –Myriad Pro, 18pt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Title of Event</a:t>
            </a:r>
          </a:p>
          <a:p>
            <a:pPr lvl="0"/>
            <a:r>
              <a:rPr lang="en-US" sz="1800" dirty="0"/>
              <a:t>Date of Event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Title of Presentation – Myriad Pro</a:t>
            </a:r>
            <a:br>
              <a:rPr lang="en-US" dirty="0"/>
            </a:br>
            <a:r>
              <a:rPr lang="en-US" dirty="0"/>
              <a:t> Bold, Shadow 28pt</a:t>
            </a:r>
          </a:p>
        </p:txBody>
      </p:sp>
    </p:spTree>
    <p:extLst>
      <p:ext uri="{BB962C8B-B14F-4D97-AF65-F5344CB8AC3E}">
        <p14:creationId xmlns:p14="http://schemas.microsoft.com/office/powerpoint/2010/main" val="25838460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Bad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Headline – Myriad Pro, Bold, Shadow, 28pt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 – Myriad Pro, Bold, 24pt</a:t>
            </a:r>
          </a:p>
          <a:p>
            <a:pPr lvl="1"/>
            <a:r>
              <a:rPr lang="en-US" dirty="0"/>
              <a:t>Second level – Myriad Pro, 20pt</a:t>
            </a:r>
          </a:p>
          <a:p>
            <a:pPr lvl="2"/>
            <a:r>
              <a:rPr lang="en-US" dirty="0"/>
              <a:t>Third level – Myriad Pro, 18pt	</a:t>
            </a:r>
          </a:p>
          <a:p>
            <a:pPr lvl="3"/>
            <a:r>
              <a:rPr lang="en-US" dirty="0"/>
              <a:t>Fourth level – Myriad Pro, 18pt</a:t>
            </a:r>
          </a:p>
          <a:p>
            <a:pPr lvl="4"/>
            <a:r>
              <a:rPr lang="en-US" dirty="0"/>
              <a:t>Fifth level – Myriad Pro, 18pt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67056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*Citations and references – Myriad Pro, 11pt</a:t>
            </a:r>
          </a:p>
        </p:txBody>
      </p:sp>
    </p:spTree>
    <p:extLst>
      <p:ext uri="{BB962C8B-B14F-4D97-AF65-F5344CB8AC3E}">
        <p14:creationId xmlns:p14="http://schemas.microsoft.com/office/powerpoint/2010/main" val="10767665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3800"/>
              </a:lnSpc>
              <a:defRPr sz="3600" b="1" cap="all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Section Header</a:t>
            </a:r>
            <a:br>
              <a:rPr lang="en-US" dirty="0"/>
            </a:br>
            <a:r>
              <a:rPr lang="en-US" dirty="0"/>
              <a:t>Myriad Pro, bold, shadow, 36pt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– Myriad Pro, 20pt</a:t>
            </a:r>
          </a:p>
        </p:txBody>
      </p:sp>
    </p:spTree>
    <p:extLst>
      <p:ext uri="{BB962C8B-B14F-4D97-AF65-F5344CB8AC3E}">
        <p14:creationId xmlns:p14="http://schemas.microsoft.com/office/powerpoint/2010/main" val="209558455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Header – Myriad Pro, bold, shadow,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1"/>
            <a:ext cx="5111750" cy="551815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First level – Myriad Pro, bold, 24pt</a:t>
            </a:r>
          </a:p>
          <a:p>
            <a:pPr lvl="1"/>
            <a:r>
              <a:rPr lang="en-US" dirty="0"/>
              <a:t>Second level – Myriad Pro, 20pt</a:t>
            </a:r>
          </a:p>
          <a:p>
            <a:pPr lvl="2"/>
            <a:r>
              <a:rPr lang="en-US" dirty="0"/>
              <a:t>Third level – Myriad Pro, 18pt	</a:t>
            </a:r>
          </a:p>
          <a:p>
            <a:pPr lvl="3"/>
            <a:r>
              <a:rPr lang="en-US" dirty="0"/>
              <a:t>Fourth level – Myriad Pro, 18pt</a:t>
            </a:r>
          </a:p>
          <a:p>
            <a:pPr lvl="4"/>
            <a:r>
              <a:rPr lang="en-US" dirty="0"/>
              <a:t>Fifth level – Myriad Pro, 18pt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356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Paragraph of type</a:t>
            </a:r>
          </a:p>
          <a:p>
            <a:pPr lvl="0"/>
            <a:r>
              <a:rPr lang="en-US" dirty="0"/>
              <a:t>Myriad Pro, 14pt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*Citations and references – Myriad Pro, 11pt</a:t>
            </a:r>
          </a:p>
        </p:txBody>
      </p:sp>
    </p:spTree>
    <p:extLst>
      <p:ext uri="{BB962C8B-B14F-4D97-AF65-F5344CB8AC3E}">
        <p14:creationId xmlns:p14="http://schemas.microsoft.com/office/powerpoint/2010/main" val="16791287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Photo Title – Myriad Pro, Bold, Shadow, 20pt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ln w="25400"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Caption or credits for photo – Myriad Pro, 14pt</a:t>
            </a:r>
          </a:p>
        </p:txBody>
      </p:sp>
    </p:spTree>
    <p:extLst>
      <p:ext uri="{BB962C8B-B14F-4D97-AF65-F5344CB8AC3E}">
        <p14:creationId xmlns:p14="http://schemas.microsoft.com/office/powerpoint/2010/main" val="42051071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981200"/>
            <a:ext cx="6400800" cy="2057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Closing– Myriad Pro, Bold, 28pt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371600" y="4343400"/>
            <a:ext cx="64008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FFFFFF"/>
                </a:solidFill>
              </a:rPr>
              <a:t>For more information please contact Centers for Disease Control and Prevention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371600" y="4706034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1600 Clifton Road NE, Atlanta, GA 30333</a:t>
            </a:r>
          </a:p>
          <a:p>
            <a:r>
              <a:rPr lang="en-US" sz="1200" dirty="0">
                <a:solidFill>
                  <a:srgbClr val="FFFFFF"/>
                </a:solidFill>
              </a:rPr>
              <a:t>Telephone, 1-800-CDC-INFO (232-4636)/TTY: 1-888-232-6348</a:t>
            </a:r>
          </a:p>
          <a:p>
            <a:r>
              <a:rPr lang="en-US" sz="1200" dirty="0">
                <a:solidFill>
                  <a:srgbClr val="FFFFFF"/>
                </a:solidFill>
              </a:rPr>
              <a:t>E-mail: cdcinfo@cdc.gov 	Web: www.cdc.gov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6272784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Descriptor Here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0" y="6464808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Descriptor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71600" y="5421868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</p:spTree>
    <p:extLst>
      <p:ext uri="{BB962C8B-B14F-4D97-AF65-F5344CB8AC3E}">
        <p14:creationId xmlns:p14="http://schemas.microsoft.com/office/powerpoint/2010/main" val="21319629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96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571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88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u="none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88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 smtClean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88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A727C2-1A53-4DBE-99F1-34DE43D7213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70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571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88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u="none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88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 smtClean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88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A727C2-1A53-4DBE-99F1-34DE43D7213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13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571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88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u="none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88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 smtClean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88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A727C2-1A53-4DBE-99F1-34DE43D7213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725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571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88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u="none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88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 smtClean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88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A727C2-1A53-4DBE-99F1-34DE43D7213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706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ransition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568425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38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571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88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u="none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88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 smtClean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88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A727C2-1A53-4DBE-99F1-34DE43D7213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1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571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88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u="none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88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 smtClean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88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A727C2-1A53-4DBE-99F1-34DE43D7213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86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571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88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u="none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88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 smtClean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88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A727C2-1A53-4DBE-99F1-34DE43D7213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132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Cancer Registries &amp; Surveillance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382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914400"/>
            <a:ext cx="82296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anose="020F0502020204030204" pitchFamily="34" charset="0"/>
              </a:rPr>
              <a:t>US Cancer Incidence Surveillance Facts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4667249"/>
          </a:xfrm>
        </p:spPr>
        <p:txBody>
          <a:bodyPr/>
          <a:lstStyle/>
          <a:p>
            <a:r>
              <a:rPr lang="en-US" dirty="0" smtClean="0"/>
              <a:t>Captures </a:t>
            </a:r>
            <a:r>
              <a:rPr lang="en-US" dirty="0" smtClean="0">
                <a:solidFill>
                  <a:schemeClr val="tx1"/>
                </a:solidFill>
              </a:rPr>
              <a:t>ALL</a:t>
            </a:r>
            <a:r>
              <a:rPr lang="en-US" dirty="0" smtClean="0"/>
              <a:t> cancers (census) – not a sample</a:t>
            </a:r>
          </a:p>
          <a:p>
            <a:r>
              <a:rPr lang="en-US" dirty="0" smtClean="0"/>
              <a:t>CDC funds </a:t>
            </a:r>
            <a:r>
              <a:rPr lang="en-US" dirty="0" smtClean="0">
                <a:solidFill>
                  <a:schemeClr val="tx1"/>
                </a:solidFill>
              </a:rPr>
              <a:t>96%</a:t>
            </a:r>
            <a:r>
              <a:rPr lang="en-US" dirty="0" smtClean="0"/>
              <a:t> of all case captures in the US</a:t>
            </a:r>
          </a:p>
          <a:p>
            <a:r>
              <a:rPr lang="en-US" dirty="0" smtClean="0"/>
              <a:t>Involves </a:t>
            </a:r>
            <a:r>
              <a:rPr lang="en-US" dirty="0" smtClean="0">
                <a:solidFill>
                  <a:schemeClr val="tx1"/>
                </a:solidFill>
              </a:rPr>
              <a:t>longitudinal</a:t>
            </a:r>
            <a:r>
              <a:rPr lang="en-US" dirty="0" smtClean="0"/>
              <a:t> data collection</a:t>
            </a:r>
          </a:p>
          <a:p>
            <a:pPr lvl="1"/>
            <a:r>
              <a:rPr lang="en-US" dirty="0" smtClean="0"/>
              <a:t>Diagnosis </a:t>
            </a:r>
            <a:r>
              <a:rPr lang="en-US" dirty="0" smtClean="0">
                <a:sym typeface="Wingdings" panose="05000000000000000000" pitchFamily="2" charset="2"/>
              </a:rPr>
              <a:t> Staging  Initial Treatment  Death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Is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complex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Heterogeneous disease (100’s of different types of cancer)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Many diagnostic and prognostic factors (100+ variables)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Multiple medical encounters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Is highly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standardized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Is disseminated and widely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used</a:t>
            </a:r>
            <a:r>
              <a:rPr lang="en-US" dirty="0" smtClean="0">
                <a:sym typeface="Wingdings" panose="05000000000000000000" pitchFamily="2" charset="2"/>
              </a:rPr>
              <a:t> for program planning, evaluation, resource allocation, and research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NPCR Software products &amp; informatics 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402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Registry Plus</a:t>
            </a:r>
            <a:r>
              <a:rPr lang="en-US" baseline="30000" dirty="0" smtClean="0"/>
              <a:t>TM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2666"/>
            <a:ext cx="8229600" cy="344513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Suite of software programs for collecting and processing cancer registry data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Compliant with national standards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Made available by CDC to implement NPCR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Developed, maintained, disseminated, and supported by the Cancer Surveillance Branch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Publicly available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Free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80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Registry Plus</a:t>
            </a:r>
            <a:r>
              <a:rPr lang="en-US" baseline="30000" dirty="0" smtClean="0"/>
              <a:t>TM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445134"/>
          </a:xfrm>
        </p:spPr>
        <p:txBody>
          <a:bodyPr/>
          <a:lstStyle/>
          <a:p>
            <a:r>
              <a:rPr lang="en-US" dirty="0" smtClean="0"/>
              <a:t>Abstract Plus </a:t>
            </a:r>
            <a:r>
              <a:rPr lang="en-US" b="0" dirty="0" smtClean="0"/>
              <a:t>– cancer data abstraction tool</a:t>
            </a:r>
          </a:p>
          <a:p>
            <a:r>
              <a:rPr lang="en-US" dirty="0" smtClean="0"/>
              <a:t>CRS Plus </a:t>
            </a:r>
            <a:r>
              <a:rPr lang="en-US" b="0" dirty="0" smtClean="0"/>
              <a:t>– main central registry database program</a:t>
            </a:r>
          </a:p>
          <a:p>
            <a:r>
              <a:rPr lang="en-US" dirty="0" smtClean="0"/>
              <a:t>Link Plus </a:t>
            </a:r>
            <a:r>
              <a:rPr lang="en-US" b="0" dirty="0" smtClean="0"/>
              <a:t>– probabilistic record linkage program</a:t>
            </a:r>
          </a:p>
          <a:p>
            <a:r>
              <a:rPr lang="en-US" dirty="0" smtClean="0"/>
              <a:t>Prep Plus </a:t>
            </a:r>
            <a:r>
              <a:rPr lang="en-US" b="0" dirty="0" smtClean="0"/>
              <a:t>– CCR tool for receipt and incorporation of  NAACCR-formatted abstracts into central database</a:t>
            </a:r>
          </a:p>
          <a:p>
            <a:r>
              <a:rPr lang="en-US" dirty="0" smtClean="0"/>
              <a:t>Web Plus </a:t>
            </a:r>
            <a:r>
              <a:rPr lang="en-US" b="0" dirty="0" smtClean="0"/>
              <a:t>– online abstracting, file upload/download, and online follow-back efforts </a:t>
            </a:r>
          </a:p>
          <a:p>
            <a:r>
              <a:rPr lang="en-US" dirty="0" smtClean="0"/>
              <a:t>eMaRC Plus </a:t>
            </a:r>
            <a:r>
              <a:rPr lang="en-US" b="0" dirty="0" smtClean="0"/>
              <a:t>– CCR tool for receipt and processing of physician reports in HL7 CDA format </a:t>
            </a:r>
          </a:p>
          <a:p>
            <a:r>
              <a:rPr lang="en-US" dirty="0" smtClean="0"/>
              <a:t>Online Help</a:t>
            </a:r>
          </a:p>
          <a:p>
            <a:r>
              <a:rPr lang="en-US" dirty="0" smtClean="0"/>
              <a:t>Utility Programs</a:t>
            </a:r>
          </a:p>
        </p:txBody>
      </p:sp>
    </p:spTree>
    <p:extLst>
      <p:ext uri="{BB962C8B-B14F-4D97-AF65-F5344CB8AC3E}">
        <p14:creationId xmlns:p14="http://schemas.microsoft.com/office/powerpoint/2010/main" val="2943950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current key informatics projects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464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Outline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2666"/>
            <a:ext cx="8229600" cy="344513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Standardized Electronic Reporting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Meaningful </a:t>
            </a:r>
            <a:r>
              <a:rPr lang="en-US" dirty="0"/>
              <a:t>Use – Physician </a:t>
            </a:r>
            <a:r>
              <a:rPr lang="en-US" dirty="0" smtClean="0"/>
              <a:t>Reporting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Pathology Laboratory Reporting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Structured Data Capture – College of American Pathologists (CAP) Cancer Checklists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Natural </a:t>
            </a:r>
            <a:r>
              <a:rPr lang="en-US" dirty="0"/>
              <a:t>Language Processing (NLP) Web Service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6656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0470"/>
            <a:ext cx="8229600" cy="1143000"/>
          </a:xfrm>
        </p:spPr>
        <p:txBody>
          <a:bodyPr/>
          <a:lstStyle/>
          <a:p>
            <a:r>
              <a:rPr lang="en-US" dirty="0"/>
              <a:t>Physician Reporting: The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67840"/>
            <a:ext cx="8229600" cy="4191000"/>
          </a:xfrm>
        </p:spPr>
        <p:txBody>
          <a:bodyPr/>
          <a:lstStyle/>
          <a:p>
            <a:r>
              <a:rPr lang="en-US" dirty="0"/>
              <a:t>Traditional data collection for central cancer registries primarily from hospitals and anatomic pathology laboratories</a:t>
            </a:r>
          </a:p>
          <a:p>
            <a:r>
              <a:rPr lang="en-US" dirty="0"/>
              <a:t>As medical advances have occurred, diagnosis and treatment of certain cancers has moved from the acute care setting to the physician/clinic office  </a:t>
            </a:r>
          </a:p>
          <a:p>
            <a:r>
              <a:rPr lang="en-US" dirty="0"/>
              <a:t>Due to difficulties with getting physicians to actively report, under-reporting or a delay in reporting occurs</a:t>
            </a:r>
          </a:p>
          <a:p>
            <a:r>
              <a:rPr lang="en-US" dirty="0"/>
              <a:t>Incidence rates and research are adversely affected by the incomplete data collection</a:t>
            </a:r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66800" y="6172200"/>
            <a:ext cx="7620000" cy="609600"/>
          </a:xfrm>
        </p:spPr>
        <p:txBody>
          <a:bodyPr/>
          <a:lstStyle/>
          <a:p>
            <a:r>
              <a:rPr lang="en-US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238409635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Cancer Reporting in </a:t>
            </a:r>
            <a:br>
              <a:rPr lang="en-US" dirty="0"/>
            </a:br>
            <a:r>
              <a:rPr lang="en-US" dirty="0"/>
              <a:t>Stage 2 Meaningful Use Final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/>
              <a:t>CMS Stage 2 Menu objective for Eligible Professionals: </a:t>
            </a:r>
          </a:p>
          <a:p>
            <a:pPr lvl="1"/>
            <a:r>
              <a:rPr lang="en-US" dirty="0"/>
              <a:t>Capability to identify and report cancer cases to a State cancer registry, except where prohibited, and in accordance with applicable law and practice.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ONC 2014 Edition EHR Certification Criteria: </a:t>
            </a:r>
            <a:endParaRPr lang="en-US" b="0" dirty="0"/>
          </a:p>
          <a:p>
            <a:pPr lvl="1"/>
            <a:r>
              <a:rPr lang="en-US" dirty="0"/>
              <a:t>Optional---ambulatory setting only—transmission to cancer registries. EHR technology must be able to electronically create cancer case information for electronic transmission in accordance with the </a:t>
            </a:r>
            <a:r>
              <a:rPr lang="en-US" i="1" dirty="0"/>
              <a:t>Implementation Guide for Ambulatory Healthcare Provider Reporting to Central Cancer Registries, HL7 Clinical Document Architecture (CDA)</a:t>
            </a:r>
          </a:p>
          <a:p>
            <a:r>
              <a:rPr lang="en-US" dirty="0"/>
              <a:t>Implementation began January 2014</a:t>
            </a:r>
          </a:p>
        </p:txBody>
      </p:sp>
    </p:spTree>
    <p:extLst>
      <p:ext uri="{BB962C8B-B14F-4D97-AF65-F5344CB8AC3E}">
        <p14:creationId xmlns:p14="http://schemas.microsoft.com/office/powerpoint/2010/main" val="31618081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Cancer Reporting in </a:t>
            </a:r>
            <a:br>
              <a:rPr lang="en-US" dirty="0"/>
            </a:br>
            <a:r>
              <a:rPr lang="en-US" dirty="0"/>
              <a:t>Stage 3 Meaningful Use Final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/>
              <a:t>Medicare and Medicaid Programs: Electronic Health Record Incentive Program--Stage 3 and Modifications to Meaningful Use in 2015 through 2017</a:t>
            </a:r>
          </a:p>
          <a:p>
            <a:pPr lvl="1"/>
            <a:r>
              <a:rPr lang="en-US" dirty="0"/>
              <a:t>2015-2017 (Modification Years): Cancer reporting by EPs under Specialized Registries objective</a:t>
            </a:r>
          </a:p>
          <a:p>
            <a:pPr lvl="1"/>
            <a:r>
              <a:rPr lang="en-US" dirty="0"/>
              <a:t>2018 (Stage 3): Cancer reporting by EPs under Public Health Registry Reporting</a:t>
            </a:r>
          </a:p>
          <a:p>
            <a:r>
              <a:rPr lang="en-US" dirty="0"/>
              <a:t>2015 Edition Health Information Technology Certification Criteria…</a:t>
            </a:r>
          </a:p>
          <a:p>
            <a:pPr lvl="1"/>
            <a:r>
              <a:rPr lang="en-US" b="0" dirty="0"/>
              <a:t>HL7 Implementation Guide for CDA© Release 2: Reporting to Public Health Cancer Registries from Ambulatory Healthcare Providers Release </a:t>
            </a:r>
            <a:r>
              <a:rPr lang="en-US" b="0" dirty="0" smtClean="0"/>
              <a:t>1.1 </a:t>
            </a:r>
            <a:r>
              <a:rPr lang="en-US" b="0" dirty="0"/>
              <a:t>or “HL7 IG Release </a:t>
            </a:r>
            <a:r>
              <a:rPr lang="en-US" b="0" dirty="0" smtClean="0"/>
              <a:t>1.1”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7459591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8"/>
            <a:ext cx="8229600" cy="1143000"/>
          </a:xfrm>
        </p:spPr>
        <p:txBody>
          <a:bodyPr/>
          <a:lstStyle/>
          <a:p>
            <a:r>
              <a:rPr lang="en-US" dirty="0" smtClean="0"/>
              <a:t>NPCR Current activities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500"/>
            <a:ext cx="8229600" cy="4810300"/>
          </a:xfrm>
        </p:spPr>
        <p:txBody>
          <a:bodyPr/>
          <a:lstStyle/>
          <a:p>
            <a:r>
              <a:rPr lang="en-US" dirty="0" smtClean="0"/>
              <a:t>CDC NPCR conducts </a:t>
            </a:r>
            <a:r>
              <a:rPr lang="en-US" dirty="0"/>
              <a:t>communications with stakeholders:</a:t>
            </a:r>
          </a:p>
          <a:p>
            <a:pPr lvl="1"/>
            <a:r>
              <a:rPr lang="en-US" dirty="0" smtClean="0"/>
              <a:t>Monthly Collaboration calls with state cancer registries and EHR vendors</a:t>
            </a:r>
          </a:p>
          <a:p>
            <a:pPr lvl="1"/>
            <a:r>
              <a:rPr lang="en-US" dirty="0" smtClean="0"/>
              <a:t>Monthly electronic Pathology (ePath) WG calls with state cancer registries and laboratories</a:t>
            </a:r>
          </a:p>
          <a:p>
            <a:pPr lvl="1"/>
            <a:r>
              <a:rPr lang="en-US" dirty="0" smtClean="0"/>
              <a:t>Weekly technical assistance calls with individual laboratories to address reporting issues</a:t>
            </a:r>
          </a:p>
          <a:p>
            <a:pPr lvl="1"/>
            <a:r>
              <a:rPr lang="en-US" dirty="0" smtClean="0"/>
              <a:t>Bi-monthly </a:t>
            </a:r>
            <a:r>
              <a:rPr lang="en-US" dirty="0"/>
              <a:t>State Cancer </a:t>
            </a:r>
            <a:r>
              <a:rPr lang="en-US" dirty="0" smtClean="0"/>
              <a:t>Registry Physician Reporting WG</a:t>
            </a:r>
            <a:endParaRPr lang="en-US" dirty="0"/>
          </a:p>
          <a:p>
            <a:pPr lvl="1"/>
            <a:r>
              <a:rPr lang="en-US" dirty="0" smtClean="0"/>
              <a:t>Bi-monthly calls with individual EHR vendors and registries to address vendor-specific issues</a:t>
            </a:r>
          </a:p>
          <a:p>
            <a:pPr lvl="1"/>
            <a:r>
              <a:rPr lang="en-US" dirty="0" smtClean="0"/>
              <a:t>CDC </a:t>
            </a:r>
            <a:r>
              <a:rPr lang="en-US" dirty="0"/>
              <a:t>NPCR holds </a:t>
            </a:r>
            <a:r>
              <a:rPr lang="en-US" dirty="0" smtClean="0"/>
              <a:t>MU </a:t>
            </a:r>
            <a:r>
              <a:rPr lang="en-US" dirty="0"/>
              <a:t>Town Hall Meetings</a:t>
            </a:r>
          </a:p>
          <a:p>
            <a:pPr lvl="1"/>
            <a:r>
              <a:rPr lang="en-US" dirty="0" smtClean="0"/>
              <a:t>NPCR </a:t>
            </a:r>
            <a:r>
              <a:rPr lang="en-US" dirty="0"/>
              <a:t>Meaningful Use </a:t>
            </a:r>
            <a:r>
              <a:rPr lang="en-US" dirty="0" smtClean="0"/>
              <a:t>and ePath web sites; </a:t>
            </a:r>
            <a:r>
              <a:rPr lang="en-US" dirty="0"/>
              <a:t>updated as </a:t>
            </a:r>
            <a:r>
              <a:rPr lang="en-US" dirty="0" smtClean="0"/>
              <a:t>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69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670560"/>
            <a:ext cx="82296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anose="020F0502020204030204" pitchFamily="34" charset="0"/>
              </a:rPr>
              <a:t>Surveillance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466724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World Health Organization: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r>
              <a:rPr lang="en-US" sz="2400" i="1" dirty="0" smtClean="0"/>
              <a:t>Public </a:t>
            </a:r>
            <a:r>
              <a:rPr lang="en-US" sz="2400" i="1" dirty="0"/>
              <a:t>health surveillance is the continuous, systematic collection, analysis and interpretation of health-related data needed for the planning, implementation, and evaluation of public health practice.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3207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302"/>
            <a:ext cx="8229600" cy="5216457"/>
          </a:xfrm>
        </p:spPr>
        <p:txBody>
          <a:bodyPr/>
          <a:lstStyle/>
          <a:p>
            <a:r>
              <a:rPr lang="en-US" dirty="0"/>
              <a:t>CDC NPCR participates in Stage 2 </a:t>
            </a:r>
            <a:r>
              <a:rPr lang="en-US" dirty="0" smtClean="0"/>
              <a:t>and 3 MU </a:t>
            </a:r>
            <a:r>
              <a:rPr lang="en-US" dirty="0"/>
              <a:t>PH Reporting Requirements Task Force</a:t>
            </a:r>
          </a:p>
          <a:p>
            <a:r>
              <a:rPr lang="en-US" dirty="0" smtClean="0"/>
              <a:t>CDC </a:t>
            </a:r>
            <a:r>
              <a:rPr lang="en-US" dirty="0"/>
              <a:t>NPCR and cancer registry community develop guidance documents, templates, and other </a:t>
            </a:r>
            <a:r>
              <a:rPr lang="en-US" dirty="0" smtClean="0"/>
              <a:t>communications for MU</a:t>
            </a:r>
          </a:p>
          <a:p>
            <a:r>
              <a:rPr lang="en-US" dirty="0"/>
              <a:t>Narrative </a:t>
            </a:r>
            <a:r>
              <a:rPr lang="en-US" dirty="0" smtClean="0"/>
              <a:t>Pathology Reports</a:t>
            </a:r>
            <a:endParaRPr lang="en-US" dirty="0"/>
          </a:p>
          <a:p>
            <a:pPr lvl="1"/>
            <a:r>
              <a:rPr lang="en-US" dirty="0"/>
              <a:t>College of American Pathologists (CAP) accredited </a:t>
            </a:r>
            <a:r>
              <a:rPr lang="en-US" dirty="0" smtClean="0"/>
              <a:t>labs </a:t>
            </a:r>
            <a:r>
              <a:rPr lang="en-US" dirty="0"/>
              <a:t>required to report specific information </a:t>
            </a:r>
            <a:r>
              <a:rPr lang="en-US" dirty="0" smtClean="0"/>
              <a:t>in pathology report</a:t>
            </a:r>
            <a:endParaRPr lang="en-US" dirty="0"/>
          </a:p>
          <a:p>
            <a:pPr lvl="1"/>
            <a:r>
              <a:rPr lang="en-US" dirty="0"/>
              <a:t>Use standard transmission format: </a:t>
            </a:r>
            <a:r>
              <a:rPr lang="en-US" dirty="0" smtClean="0"/>
              <a:t>NAACCR Volume </a:t>
            </a:r>
            <a:r>
              <a:rPr lang="en-US" dirty="0"/>
              <a:t>V: Electronic Pathology Reporting Guide ~ (HL7 2.3.1 or 2.5.1)</a:t>
            </a:r>
          </a:p>
          <a:p>
            <a:pPr lvl="1"/>
            <a:r>
              <a:rPr lang="en-US" dirty="0"/>
              <a:t>Use Natural Language Processing techniques and algorithms to capture valuable data from text</a:t>
            </a:r>
          </a:p>
          <a:p>
            <a:pPr lvl="1"/>
            <a:r>
              <a:rPr lang="en-US" dirty="0" smtClean="0"/>
              <a:t>Identified </a:t>
            </a:r>
            <a:r>
              <a:rPr lang="en-US" dirty="0"/>
              <a:t>filter </a:t>
            </a:r>
            <a:r>
              <a:rPr lang="en-US" dirty="0" smtClean="0"/>
              <a:t>criteria to report cancer cases  (ICD-10-CM)</a:t>
            </a:r>
          </a:p>
          <a:p>
            <a:pPr lvl="1"/>
            <a:r>
              <a:rPr lang="en-US" dirty="0" smtClean="0"/>
              <a:t>Use CDC PHINMS </a:t>
            </a:r>
            <a:r>
              <a:rPr lang="en-US" dirty="0"/>
              <a:t>for secure message transport</a:t>
            </a:r>
          </a:p>
          <a:p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2703"/>
            <a:ext cx="8229600" cy="639762"/>
          </a:xfrm>
        </p:spPr>
        <p:txBody>
          <a:bodyPr/>
          <a:lstStyle/>
          <a:p>
            <a:r>
              <a:rPr lang="en-US" dirty="0" smtClean="0"/>
              <a:t>NPCR Current activities (2 of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881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2224"/>
          </a:xfrm>
        </p:spPr>
        <p:txBody>
          <a:bodyPr/>
          <a:lstStyle/>
          <a:p>
            <a:r>
              <a:rPr lang="en-US" dirty="0"/>
              <a:t>NPCR Current activities </a:t>
            </a:r>
            <a:r>
              <a:rPr lang="en-US" dirty="0" smtClean="0"/>
              <a:t>(3 </a:t>
            </a:r>
            <a:r>
              <a:rPr lang="en-US" dirty="0"/>
              <a:t>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832"/>
            <a:ext cx="8229600" cy="3810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Participated </a:t>
            </a:r>
            <a:r>
              <a:rPr lang="en-US" dirty="0"/>
              <a:t>in IHE Connectathons from 2009-2015 to test ePath and physician reporting </a:t>
            </a:r>
            <a:endParaRPr lang="en-US" dirty="0" smtClean="0"/>
          </a:p>
          <a:p>
            <a:pPr lvl="0">
              <a:spcAft>
                <a:spcPts val="600"/>
              </a:spcAft>
            </a:pPr>
            <a:r>
              <a:rPr lang="en-US" dirty="0" smtClean="0"/>
              <a:t>Demonstrations </a:t>
            </a:r>
            <a:r>
              <a:rPr lang="en-US" dirty="0"/>
              <a:t>at </a:t>
            </a:r>
            <a:r>
              <a:rPr lang="en-US" dirty="0" smtClean="0"/>
              <a:t>2011-2016 </a:t>
            </a:r>
            <a:r>
              <a:rPr lang="en-US" dirty="0"/>
              <a:t>HIMSS Annual Conference Interoperability Showcases and 2015 ASCO Annual Meeting to demonstrate ePath and physician reporting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Developed </a:t>
            </a:r>
            <a:r>
              <a:rPr lang="en-US" dirty="0"/>
              <a:t>College of American Pathologists  (CAP) electronic Cancer Checklist (eCC) templates to capture pathology and biomarker cancer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060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2711"/>
            <a:ext cx="8229600" cy="511626"/>
          </a:xfrm>
        </p:spPr>
        <p:txBody>
          <a:bodyPr/>
          <a:lstStyle/>
          <a:p>
            <a:r>
              <a:rPr lang="en-US" dirty="0" smtClean="0"/>
              <a:t>Structured Data Capture (SDC)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2873"/>
            <a:ext cx="8229600" cy="426933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Structured Reports for Pathology and Biomarker Cancer Data: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Use CAP eCC templates to collect standard coded data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Data mapped from template to HL7 2.5.1 ORU specification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Templates </a:t>
            </a:r>
            <a:r>
              <a:rPr lang="en-US" dirty="0"/>
              <a:t>implemented in hospital laboratories; expanding implementation to independent laboratories (PathGroup</a:t>
            </a:r>
            <a:r>
              <a:rPr lang="en-US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Use of Integrating the Healthcare Enterprise (IHE) and HL7 Fast Healthcare Interoperability Resources (FHIR) SDC</a:t>
            </a:r>
            <a:endParaRPr lang="en-US" dirty="0"/>
          </a:p>
          <a:p>
            <a:pPr marL="742950" lvl="2" indent="-342900">
              <a:spcAft>
                <a:spcPts val="600"/>
              </a:spcAft>
              <a:buSzPct val="70000"/>
              <a:buFont typeface="Wingdings" pitchFamily="2" charset="2"/>
              <a:buChar char="q"/>
            </a:pPr>
            <a:r>
              <a:rPr lang="en-US" sz="2000" dirty="0"/>
              <a:t>No standards exist for reporting biomarker </a:t>
            </a:r>
            <a:r>
              <a:rPr lang="en-US" sz="2000" dirty="0" smtClean="0"/>
              <a:t>data – CAP eCC templates standardize information collected from cancer biomarker tests</a:t>
            </a:r>
          </a:p>
          <a:p>
            <a:pPr marL="742950" lvl="2" indent="-342900">
              <a:buSzPct val="70000"/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45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NPCR-Developed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211232"/>
          </a:xfrm>
        </p:spPr>
        <p:txBody>
          <a:bodyPr/>
          <a:lstStyle/>
          <a:p>
            <a:r>
              <a:rPr lang="en-US" dirty="0"/>
              <a:t>eMaRC Plus</a:t>
            </a:r>
          </a:p>
          <a:p>
            <a:pPr lvl="1"/>
            <a:r>
              <a:rPr lang="en-US" dirty="0"/>
              <a:t>ePath module originally developed as a prototype tool for processing HL7 v2.3.1 messages from LabCorp as part of ePath pilot project ~ currently in production in the United States and Canada; first released in September 2006</a:t>
            </a:r>
          </a:p>
          <a:p>
            <a:pPr lvl="1"/>
            <a:r>
              <a:rPr lang="en-US" dirty="0"/>
              <a:t>Physician module added to receive physician data as part of Stage 2 Meaningful Use Cancer Reporting; first released June 2014</a:t>
            </a:r>
          </a:p>
          <a:p>
            <a:pPr lvl="1"/>
            <a:r>
              <a:rPr lang="en-US" dirty="0"/>
              <a:t>Most recent version with bug fixes and enhancements for ePath and physician modules released in November 2015</a:t>
            </a:r>
          </a:p>
          <a:p>
            <a:r>
              <a:rPr lang="en-US" dirty="0"/>
              <a:t>CDA Validation Plus </a:t>
            </a:r>
          </a:p>
          <a:p>
            <a:pPr lvl="1"/>
            <a:r>
              <a:rPr lang="en-US" dirty="0"/>
              <a:t>Performs structural and content validation of physician reports</a:t>
            </a:r>
          </a:p>
          <a:p>
            <a:pPr lvl="1"/>
            <a:r>
              <a:rPr lang="en-US" dirty="0"/>
              <a:t>First released November 2013</a:t>
            </a:r>
          </a:p>
          <a:p>
            <a:pPr lvl="1"/>
            <a:r>
              <a:rPr lang="en-US" dirty="0"/>
              <a:t>Most recent version with bug fixes and enhancements released in November 2015</a:t>
            </a:r>
          </a:p>
        </p:txBody>
      </p:sp>
    </p:spTree>
    <p:extLst>
      <p:ext uri="{BB962C8B-B14F-4D97-AF65-F5344CB8AC3E}">
        <p14:creationId xmlns:p14="http://schemas.microsoft.com/office/powerpoint/2010/main" val="325456614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970"/>
            <a:ext cx="8229600" cy="914400"/>
          </a:xfrm>
        </p:spPr>
        <p:txBody>
          <a:bodyPr/>
          <a:lstStyle/>
          <a:p>
            <a:r>
              <a:rPr lang="en-US" dirty="0"/>
              <a:t>Success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0396"/>
            <a:ext cx="8229600" cy="5230404"/>
          </a:xfrm>
        </p:spPr>
        <p:txBody>
          <a:bodyPr/>
          <a:lstStyle/>
          <a:p>
            <a:pPr lvl="0"/>
            <a:r>
              <a:rPr lang="en-US" dirty="0" smtClean="0"/>
              <a:t>Meaningful </a:t>
            </a:r>
            <a:r>
              <a:rPr lang="en-US" dirty="0"/>
              <a:t>Use Physician Reporting</a:t>
            </a:r>
          </a:p>
          <a:p>
            <a:pPr lvl="1"/>
            <a:r>
              <a:rPr lang="en-US" dirty="0"/>
              <a:t>In FY 2016, at least 18 registries (40% of all registries) electronically received physician cancer reports from EHRs</a:t>
            </a:r>
          </a:p>
          <a:p>
            <a:pPr lvl="1"/>
            <a:r>
              <a:rPr lang="en-US" dirty="0"/>
              <a:t>42 EHR vendors (132 total products) certified for Stage 2 cancer reporting criteria</a:t>
            </a:r>
          </a:p>
          <a:p>
            <a:pPr lvl="1"/>
            <a:r>
              <a:rPr lang="en-US" dirty="0"/>
              <a:t>At least 43 state cancer registries declared readiness and developed registration of intent </a:t>
            </a:r>
            <a:r>
              <a:rPr lang="en-US" dirty="0" smtClean="0"/>
              <a:t>processes</a:t>
            </a:r>
          </a:p>
          <a:p>
            <a:pPr lvl="0"/>
            <a:r>
              <a:rPr lang="en-US" dirty="0"/>
              <a:t>Pathology Reporting</a:t>
            </a:r>
          </a:p>
          <a:p>
            <a:pPr lvl="1"/>
            <a:r>
              <a:rPr lang="en-US" dirty="0"/>
              <a:t>18 state cancer registries began receiving electronic narrative pathology reports in 2006 from LabCorp; currently 40+ state cancer registries receiving data from 20+ laboratories; implementations continue…</a:t>
            </a:r>
          </a:p>
          <a:p>
            <a:pPr lvl="1"/>
            <a:r>
              <a:rPr lang="en-US" dirty="0"/>
              <a:t>State cancer registries will begin receiving electronic synoptic CAP eCC pathology and biomarker reports in 2016 from PathGroup Laboratories</a:t>
            </a:r>
          </a:p>
          <a:p>
            <a:pPr lvl="1"/>
            <a:endParaRPr lang="en-US" dirty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510379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smtClean="0">
                <a:latin typeface="Calibri" panose="020F0502020204030204" pitchFamily="34" charset="0"/>
              </a:rPr>
              <a:t>CDC Division of Cancer Prevention and Control (</a:t>
            </a:r>
            <a:r>
              <a:rPr lang="en-US" sz="3600" dirty="0" smtClean="0">
                <a:latin typeface="Calibri" panose="020F0502020204030204" pitchFamily="34" charset="0"/>
              </a:rPr>
              <a:t>DCPC) </a:t>
            </a:r>
            <a:r>
              <a:rPr lang="en-US" sz="3600" dirty="0" smtClean="0">
                <a:latin typeface="Calibri" panose="020F0502020204030204" pitchFamily="34" charset="0"/>
              </a:rPr>
              <a:t>Surveillance Approaches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1"/>
            <a:ext cx="8229600" cy="4667249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Cancer Incidence &amp; Mortality</a:t>
            </a:r>
          </a:p>
          <a:p>
            <a:pPr lvl="1"/>
            <a:r>
              <a:rPr lang="en-US" dirty="0" smtClean="0"/>
              <a:t>National Program of Cancer Registries (NPCR)</a:t>
            </a:r>
          </a:p>
          <a:p>
            <a:pPr lvl="1"/>
            <a:r>
              <a:rPr lang="en-US" dirty="0" smtClean="0"/>
              <a:t>National Vital Statistics System (NVSS)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Surveys</a:t>
            </a:r>
          </a:p>
          <a:p>
            <a:pPr lvl="1"/>
            <a:r>
              <a:rPr lang="en-US" dirty="0" smtClean="0"/>
              <a:t>Behavioral Risk Factor Surveillance System (BRFSS)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Nationa</a:t>
            </a:r>
            <a:r>
              <a:rPr lang="en-US" dirty="0" smtClean="0"/>
              <a:t>l Health Interview Survey (NHIS)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/>
              <a:t>Medical Expenditure Panel Survey (MEPS)</a:t>
            </a:r>
          </a:p>
          <a:p>
            <a:pPr lvl="1"/>
            <a:r>
              <a:rPr lang="en-US" dirty="0" smtClean="0"/>
              <a:t>National </a:t>
            </a:r>
            <a:r>
              <a:rPr lang="en-US" dirty="0"/>
              <a:t>Ambulatory Medical Care Survey </a:t>
            </a:r>
            <a:r>
              <a:rPr lang="en-US" dirty="0" smtClean="0"/>
              <a:t>(NAMCS)</a:t>
            </a:r>
          </a:p>
          <a:p>
            <a:pPr lvl="1"/>
            <a:r>
              <a:rPr lang="en-US" dirty="0" smtClean="0"/>
              <a:t>DocStyles &amp; HealthStyles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Other</a:t>
            </a:r>
          </a:p>
          <a:p>
            <a:pPr lvl="1"/>
            <a:r>
              <a:rPr lang="en-US" dirty="0" smtClean="0"/>
              <a:t>National Breast &amp; Cervical Cancer Early Detection Program, Minimum Data Elements (NBCCEDP MDEs)</a:t>
            </a:r>
          </a:p>
          <a:p>
            <a:pPr lvl="1"/>
            <a:r>
              <a:rPr lang="en-US" dirty="0" smtClean="0"/>
              <a:t>Colorectal Cancer Data Elements (CCDE’s)</a:t>
            </a:r>
          </a:p>
          <a:p>
            <a:pPr lvl="1"/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8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670560"/>
            <a:ext cx="82296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anose="020F0502020204030204" pitchFamily="34" charset="0"/>
              </a:rPr>
              <a:t>DCPC Surveillance Approaches</a:t>
            </a:r>
            <a:endParaRPr lang="en-US" sz="400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527601"/>
              </p:ext>
            </p:extLst>
          </p:nvPr>
        </p:nvGraphicFramePr>
        <p:xfrm>
          <a:off x="1887741" y="3651173"/>
          <a:ext cx="3927514" cy="3206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833335"/>
              </p:ext>
            </p:extLst>
          </p:nvPr>
        </p:nvGraphicFramePr>
        <p:xfrm>
          <a:off x="411480" y="815248"/>
          <a:ext cx="4366534" cy="3663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942132"/>
              </p:ext>
            </p:extLst>
          </p:nvPr>
        </p:nvGraphicFramePr>
        <p:xfrm>
          <a:off x="5210978" y="936433"/>
          <a:ext cx="3507220" cy="3944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6226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670560"/>
            <a:ext cx="82296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anose="020F0502020204030204" pitchFamily="34" charset="0"/>
              </a:rPr>
              <a:t>National Program of Cancer Registries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4667249"/>
          </a:xfrm>
        </p:spPr>
        <p:txBody>
          <a:bodyPr/>
          <a:lstStyle/>
          <a:p>
            <a:r>
              <a:rPr lang="en-US" dirty="0" smtClean="0"/>
              <a:t>1992 Cancer Registry Amendment Act, Public Law 102-515</a:t>
            </a:r>
          </a:p>
          <a:p>
            <a:pPr lvl="1"/>
            <a:r>
              <a:rPr lang="en-US" dirty="0" smtClean="0"/>
              <a:t>Authorized CDC to establish NPCR</a:t>
            </a:r>
          </a:p>
          <a:p>
            <a:pPr lvl="2"/>
            <a:r>
              <a:rPr lang="en-US" dirty="0" smtClean="0"/>
              <a:t>Provide funding to states and territories to enhance or plan/implement central cancer registries</a:t>
            </a:r>
          </a:p>
          <a:p>
            <a:pPr lvl="2"/>
            <a:r>
              <a:rPr lang="en-US" dirty="0" smtClean="0"/>
              <a:t>Work with states to develop model                                                    legislation &amp; regulations</a:t>
            </a:r>
          </a:p>
          <a:p>
            <a:pPr lvl="2"/>
            <a:r>
              <a:rPr lang="en-US" dirty="0" smtClean="0"/>
              <a:t>Provide training on registry operations</a:t>
            </a:r>
          </a:p>
          <a:p>
            <a:pPr lvl="2"/>
            <a:r>
              <a:rPr lang="en-US" dirty="0" smtClean="0"/>
              <a:t>Standardize data items</a:t>
            </a:r>
          </a:p>
          <a:p>
            <a:pPr lvl="2"/>
            <a:r>
              <a:rPr lang="en-US" dirty="0" smtClean="0"/>
              <a:t>Set national standards for completeness, timeliness &amp; quality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95600" y="5334000"/>
            <a:ext cx="3017520" cy="8115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30305"/>
                </a:solidFill>
              </a:rPr>
              <a:t>Invasive cancer is a reportable disease throughout the U.S.</a:t>
            </a:r>
            <a:endParaRPr lang="en-US" dirty="0">
              <a:solidFill>
                <a:srgbClr val="030305"/>
              </a:solidFill>
            </a:endParaRPr>
          </a:p>
        </p:txBody>
      </p:sp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"/>
          <a:stretch>
            <a:fillRect/>
          </a:stretch>
        </p:blipFill>
        <p:spPr bwMode="auto">
          <a:xfrm>
            <a:off x="7592720" y="5694829"/>
            <a:ext cx="1094080" cy="62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66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39A6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9A6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670560"/>
            <a:ext cx="82296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Population Coverage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4667249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CDC funds 48 central cancer registries – covers 96% of the US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45 states, DC, Puerto Rico &amp; Pacific Island Jurisdictions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pic>
        <p:nvPicPr>
          <p:cNvPr id="4" name="Picture 2" descr="NPC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30" y="3091186"/>
            <a:ext cx="4291070" cy="306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2467480"/>
            <a:ext cx="38944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Together </a:t>
            </a: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with the National Cancer Institute’s SEER Program, the United States Cancer Statistics </a:t>
            </a: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cover </a:t>
            </a: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100% of the </a:t>
            </a: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US</a:t>
            </a:r>
          </a:p>
          <a:p>
            <a:pPr marL="342900" indent="-342900"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&gt;1.6 million new invasive cancer cases / year</a:t>
            </a:r>
            <a:endParaRPr lang="en-US" sz="2400" b="1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2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"/>
          <a:stretch>
            <a:fillRect/>
          </a:stretch>
        </p:blipFill>
        <p:spPr bwMode="auto">
          <a:xfrm>
            <a:off x="7592720" y="483794"/>
            <a:ext cx="1094080" cy="62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79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0" y="304810"/>
            <a:ext cx="82296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anose="020F0502020204030204" pitchFamily="34" charset="0"/>
              </a:rPr>
              <a:t>Data Items</a:t>
            </a:r>
            <a:endParaRPr lang="en-US" sz="4000" dirty="0">
              <a:latin typeface="Calibri" panose="020F0502020204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966617"/>
              </p:ext>
            </p:extLst>
          </p:nvPr>
        </p:nvGraphicFramePr>
        <p:xfrm>
          <a:off x="205740" y="1440179"/>
          <a:ext cx="8663940" cy="4940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0060" y="6476988"/>
            <a:ext cx="811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39A6"/>
                </a:solidFill>
              </a:rPr>
              <a:t>*Confidential information that is NOT submitted to CDC</a:t>
            </a:r>
          </a:p>
        </p:txBody>
      </p:sp>
      <p:sp>
        <p:nvSpPr>
          <p:cNvPr id="3" name="Oval 2"/>
          <p:cNvSpPr/>
          <p:nvPr/>
        </p:nvSpPr>
        <p:spPr>
          <a:xfrm>
            <a:off x="4819649" y="4970698"/>
            <a:ext cx="2077745" cy="1325327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6A01A"/>
                </a:solidFill>
              </a:rPr>
              <a:t>≥</a:t>
            </a:r>
            <a:r>
              <a:rPr lang="en-US" sz="4000" b="1" dirty="0">
                <a:solidFill>
                  <a:srgbClr val="F6A01A"/>
                </a:solidFill>
              </a:rPr>
              <a:t>114</a:t>
            </a:r>
            <a:r>
              <a:rPr lang="en-US" dirty="0">
                <a:solidFill>
                  <a:srgbClr val="F6A01A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submitted on each case</a:t>
            </a:r>
          </a:p>
        </p:txBody>
      </p:sp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"/>
          <a:stretch>
            <a:fillRect/>
          </a:stretch>
        </p:blipFill>
        <p:spPr bwMode="auto">
          <a:xfrm>
            <a:off x="7592720" y="483794"/>
            <a:ext cx="1094080" cy="62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0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04800"/>
            <a:ext cx="82296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Data Collection Process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809999" y="1905000"/>
            <a:ext cx="2108201" cy="1524000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State Central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Cancer Registry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Consolidation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199" y="5694878"/>
            <a:ext cx="1651001" cy="36933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Physicians</a:t>
            </a: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38400" y="2300287"/>
            <a:ext cx="1447800" cy="366713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Electronic</a:t>
            </a: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14600" y="2686288"/>
            <a:ext cx="1295400" cy="336550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Hard copy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 rot="-1667281">
            <a:off x="2523430" y="3959992"/>
            <a:ext cx="251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consolidation</a:t>
            </a:r>
            <a:endParaRPr lang="en-US" alt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715000" y="2316956"/>
            <a:ext cx="1524000" cy="369332"/>
          </a:xfrm>
          <a:prstGeom prst="rect">
            <a:avLst/>
          </a:prstGeom>
          <a:noFill/>
          <a:ln>
            <a:noFill/>
          </a:ln>
          <a:effectLst>
            <a:outerShdw sy="50000" kx="2453608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Final data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57199" y="3174334"/>
            <a:ext cx="1664208" cy="92333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91440" indent="-91440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Medical oncology facilities</a:t>
            </a: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7200" y="2082729"/>
            <a:ext cx="1660571" cy="92333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91440" indent="-91440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Radiation therapy centers</a:t>
            </a: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60837" y="5138427"/>
            <a:ext cx="1647363" cy="36933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Laboratories</a:t>
            </a: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57200" y="4311650"/>
            <a:ext cx="1660570" cy="64922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91440" indent="-91440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Outpatient centers</a:t>
            </a:r>
            <a:endParaRPr lang="zh-CN" alt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57199" y="1558259"/>
            <a:ext cx="1664208" cy="36933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Hospitals</a:t>
            </a: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 rot="-1667281">
            <a:off x="2349499" y="3659422"/>
            <a:ext cx="251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Missing </a:t>
            </a:r>
            <a:r>
              <a:rPr lang="en-US" alt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data</a:t>
            </a:r>
            <a:endParaRPr lang="en-US" alt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5994400" y="2667000"/>
            <a:ext cx="1015999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39A6"/>
              </a:solidFill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2590800" y="2667000"/>
            <a:ext cx="1143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39A6"/>
              </a:solidFill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2590799" y="3505200"/>
            <a:ext cx="2032001" cy="1066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39A6"/>
              </a:solidFill>
            </a:endParaRPr>
          </a:p>
        </p:txBody>
      </p:sp>
      <p:sp>
        <p:nvSpPr>
          <p:cNvPr id="22" name="Right Bracket 21"/>
          <p:cNvSpPr/>
          <p:nvPr/>
        </p:nvSpPr>
        <p:spPr>
          <a:xfrm>
            <a:off x="2108200" y="1394460"/>
            <a:ext cx="279399" cy="4869180"/>
          </a:xfrm>
          <a:prstGeom prst="rightBracket">
            <a:avLst>
              <a:gd name="adj" fmla="val 61676"/>
            </a:avLst>
          </a:prstGeom>
          <a:noFill/>
          <a:ln w="793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39A6"/>
              </a:solidFill>
            </a:endParaRPr>
          </a:p>
        </p:txBody>
      </p:sp>
      <p:pic>
        <p:nvPicPr>
          <p:cNvPr id="23" name="Picture 2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"/>
          <a:stretch>
            <a:fillRect/>
          </a:stretch>
        </p:blipFill>
        <p:spPr bwMode="auto">
          <a:xfrm>
            <a:off x="7592720" y="483794"/>
            <a:ext cx="1094080" cy="62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4248039"/>
            <a:ext cx="2705100" cy="1685925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84"/>
          <a:stretch/>
        </p:blipFill>
        <p:spPr>
          <a:xfrm>
            <a:off x="7076806" y="2122848"/>
            <a:ext cx="1748541" cy="107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9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39" y="293370"/>
            <a:ext cx="82296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anose="020F0502020204030204" pitchFamily="34" charset="0"/>
              </a:rPr>
              <a:t>Data Dissemination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318" y="1330650"/>
            <a:ext cx="205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39A6"/>
                </a:solidFill>
              </a:rPr>
              <a:t>Cancer Incidence data </a:t>
            </a:r>
          </a:p>
          <a:p>
            <a:pPr algn="ctr"/>
            <a:r>
              <a:rPr lang="en-US" sz="1200" b="1" dirty="0">
                <a:solidFill>
                  <a:srgbClr val="0039A6"/>
                </a:solidFill>
              </a:rPr>
              <a:t>(central cancer registries)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258" y="3803772"/>
            <a:ext cx="2210052" cy="2739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</a:rPr>
              <a:t>CDC Online Query Systems</a:t>
            </a:r>
          </a:p>
          <a:p>
            <a:endParaRPr lang="en-US" sz="600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>U.S. Cancer Statistics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>Interactive Cancer Atlas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>State Cancer Facts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>Chronic Disease Indicators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>CDC WONDER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>Environmental Public Health Tracking Network</a:t>
            </a:r>
          </a:p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9310" y="3803772"/>
            <a:ext cx="1920240" cy="2739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</a:rPr>
              <a:t>External Query Systems</a:t>
            </a:r>
          </a:p>
          <a:p>
            <a:endParaRPr lang="en-US" sz="600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>NCI State Cancer Profiles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>Central Brain Tumor Registry of the U.S.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>Offices of Women’s Health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>International Agency for Research on Cancer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9550" y="3803772"/>
            <a:ext cx="1920240" cy="1231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</a:rPr>
              <a:t>Analytic dataset(s)</a:t>
            </a:r>
          </a:p>
          <a:p>
            <a:endParaRPr lang="en-US" sz="600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>NCHS Research Data Center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81384" y="3803772"/>
            <a:ext cx="2546732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</a:rPr>
              <a:t>Publications &amp; Presentations</a:t>
            </a:r>
          </a:p>
          <a:p>
            <a:endParaRPr lang="en-US" sz="600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>Annual Report to the National on the Status of Cancer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>MMWR Summary of Notifiable Non-Infectious Conditions &amp; Disease Outbreaks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>Other MMWR publications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>Peer-reviewed journal articles</a:t>
            </a:r>
          </a:p>
        </p:txBody>
      </p:sp>
      <p:cxnSp>
        <p:nvCxnSpPr>
          <p:cNvPr id="23" name="Straight Arrow Connector 22"/>
          <p:cNvCxnSpPr>
            <a:stCxn id="41" idx="2"/>
            <a:endCxn id="9" idx="0"/>
          </p:cNvCxnSpPr>
          <p:nvPr/>
        </p:nvCxnSpPr>
        <p:spPr>
          <a:xfrm flipH="1">
            <a:off x="1404284" y="2847753"/>
            <a:ext cx="2956860" cy="956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1" idx="2"/>
            <a:endCxn id="13" idx="0"/>
          </p:cNvCxnSpPr>
          <p:nvPr/>
        </p:nvCxnSpPr>
        <p:spPr>
          <a:xfrm flipH="1">
            <a:off x="3469430" y="2847753"/>
            <a:ext cx="891714" cy="956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1" idx="2"/>
            <a:endCxn id="14" idx="0"/>
          </p:cNvCxnSpPr>
          <p:nvPr/>
        </p:nvCxnSpPr>
        <p:spPr>
          <a:xfrm>
            <a:off x="4361144" y="2847753"/>
            <a:ext cx="1028526" cy="956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1" idx="2"/>
            <a:endCxn id="15" idx="0"/>
          </p:cNvCxnSpPr>
          <p:nvPr/>
        </p:nvCxnSpPr>
        <p:spPr>
          <a:xfrm>
            <a:off x="4361144" y="2847753"/>
            <a:ext cx="3193606" cy="956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2" descr="NPCR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5569" y="1797769"/>
            <a:ext cx="1791150" cy="104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47" y="1430707"/>
            <a:ext cx="1252665" cy="47738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488" y="2657722"/>
            <a:ext cx="929519" cy="57514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119" y="2096886"/>
            <a:ext cx="1645920" cy="387276"/>
          </a:xfrm>
          <a:prstGeom prst="rect">
            <a:avLst/>
          </a:prstGeom>
        </p:spPr>
      </p:pic>
      <p:sp>
        <p:nvSpPr>
          <p:cNvPr id="107" name="Right Arrow 106"/>
          <p:cNvSpPr/>
          <p:nvPr/>
        </p:nvSpPr>
        <p:spPr>
          <a:xfrm>
            <a:off x="2615286" y="2011389"/>
            <a:ext cx="835421" cy="669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6" name="Straight Arrow Connector 115"/>
          <p:cNvCxnSpPr>
            <a:stCxn id="44" idx="1"/>
          </p:cNvCxnSpPr>
          <p:nvPr/>
        </p:nvCxnSpPr>
        <p:spPr>
          <a:xfrm flipH="1">
            <a:off x="5271581" y="1669401"/>
            <a:ext cx="1989166" cy="32626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8" idx="1"/>
            <a:endCxn id="41" idx="3"/>
          </p:cNvCxnSpPr>
          <p:nvPr/>
        </p:nvCxnSpPr>
        <p:spPr>
          <a:xfrm flipH="1">
            <a:off x="5256719" y="2290524"/>
            <a:ext cx="1807400" cy="3223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60" idx="1"/>
          </p:cNvCxnSpPr>
          <p:nvPr/>
        </p:nvCxnSpPr>
        <p:spPr>
          <a:xfrm flipH="1" flipV="1">
            <a:off x="5271581" y="2617620"/>
            <a:ext cx="2174907" cy="32767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6" y="1853707"/>
            <a:ext cx="1816654" cy="93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6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Physician Office Reporting Project">
  <a:themeElements>
    <a:clrScheme name="NCCDPHP Dark PPT Colors">
      <a:dk1>
        <a:srgbClr val="FFC000"/>
      </a:dk1>
      <a:lt1>
        <a:srgbClr val="0F56DC"/>
      </a:lt1>
      <a:dk2>
        <a:srgbClr val="FFFFFF"/>
      </a:dk2>
      <a:lt2>
        <a:srgbClr val="FFFFFF"/>
      </a:lt2>
      <a:accent1>
        <a:srgbClr val="878800"/>
      </a:accent1>
      <a:accent2>
        <a:srgbClr val="DF7A00"/>
      </a:accent2>
      <a:accent3>
        <a:srgbClr val="6E273D"/>
      </a:accent3>
      <a:accent4>
        <a:srgbClr val="64A0C8"/>
      </a:accent4>
      <a:accent5>
        <a:srgbClr val="69923A"/>
      </a:accent5>
      <a:accent6>
        <a:srgbClr val="7F7F7F"/>
      </a:accent6>
      <a:hlink>
        <a:srgbClr val="FFC000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4_HHS_CDC_2">
  <a:themeElements>
    <a:clrScheme name="1_HHS_CDC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HHS_CDC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1176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1176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HHS_CDC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HHS_CDC_2">
  <a:themeElements>
    <a:clrScheme name="1_HHS_CDC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HHS_CDC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1176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1176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HHS_CDC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6_HHS_CDC_2">
  <a:themeElements>
    <a:clrScheme name="1_HHS_CDC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HHS_CDC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1176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1176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HHS_CDC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7_HHS_CDC_2">
  <a:themeElements>
    <a:clrScheme name="1_HHS_CDC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HHS_CDC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1176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1176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HHS_CDC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CCDPHP_PPT_light">
  <a:themeElements>
    <a:clrScheme name="NCCDPHP Light PPT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878800"/>
      </a:accent1>
      <a:accent2>
        <a:srgbClr val="DF7A00"/>
      </a:accent2>
      <a:accent3>
        <a:srgbClr val="6E273D"/>
      </a:accent3>
      <a:accent4>
        <a:srgbClr val="64A0C8"/>
      </a:accent4>
      <a:accent5>
        <a:srgbClr val="69923A"/>
      </a:accent5>
      <a:accent6>
        <a:srgbClr val="7F7F7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DCppt_dark(">
  <a:themeElements>
    <a:clrScheme name="CDC Dark Branding Colors">
      <a:dk1>
        <a:srgbClr val="FFC000"/>
      </a:dk1>
      <a:lt1>
        <a:srgbClr val="0F56DC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FFC000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linicPhysician Office Reporting Project">
  <a:themeElements>
    <a:clrScheme name="NCCDPHP Dark PPT Colors">
      <a:dk1>
        <a:srgbClr val="FFC000"/>
      </a:dk1>
      <a:lt1>
        <a:srgbClr val="0F56DC"/>
      </a:lt1>
      <a:dk2>
        <a:srgbClr val="FFFFFF"/>
      </a:dk2>
      <a:lt2>
        <a:srgbClr val="FFFFFF"/>
      </a:lt2>
      <a:accent1>
        <a:srgbClr val="878800"/>
      </a:accent1>
      <a:accent2>
        <a:srgbClr val="DF7A00"/>
      </a:accent2>
      <a:accent3>
        <a:srgbClr val="6E273D"/>
      </a:accent3>
      <a:accent4>
        <a:srgbClr val="64A0C8"/>
      </a:accent4>
      <a:accent5>
        <a:srgbClr val="69923A"/>
      </a:accent5>
      <a:accent6>
        <a:srgbClr val="7F7F7F"/>
      </a:accent6>
      <a:hlink>
        <a:srgbClr val="FFC000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HITPO light blue">
  <a:themeElements>
    <a:clrScheme name="OSELS Light PPT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9E302D"/>
      </a:accent2>
      <a:accent3>
        <a:srgbClr val="5B8F22"/>
      </a:accent3>
      <a:accent4>
        <a:srgbClr val="532E60"/>
      </a:accent4>
      <a:accent5>
        <a:srgbClr val="FDC82F"/>
      </a:accent5>
      <a:accent6>
        <a:srgbClr val="0CC6DE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NCCDPHP_PPT_light">
  <a:themeElements>
    <a:clrScheme name="NCCDPHP Light PPT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878800"/>
      </a:accent1>
      <a:accent2>
        <a:srgbClr val="DF7A00"/>
      </a:accent2>
      <a:accent3>
        <a:srgbClr val="6E273D"/>
      </a:accent3>
      <a:accent4>
        <a:srgbClr val="64A0C8"/>
      </a:accent4>
      <a:accent5>
        <a:srgbClr val="69923A"/>
      </a:accent5>
      <a:accent6>
        <a:srgbClr val="7F7F7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HHS_CDC_2">
  <a:themeElements>
    <a:clrScheme name="1_HHS_CDC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HHS_CDC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1176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1176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HHS_CDC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HHS_CDC_2">
  <a:themeElements>
    <a:clrScheme name="1_HHS_CDC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HHS_CDC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1176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1176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HHS_CDC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HHS_CDC_2">
  <a:themeElements>
    <a:clrScheme name="1_HHS_CDC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HHS_CDC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1176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1176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HHS_CDC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HS_CDC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HS_CDC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9056</TotalTime>
  <Words>1695</Words>
  <Application>Microsoft Office PowerPoint</Application>
  <PresentationFormat>On-screen Show (4:3)</PresentationFormat>
  <Paragraphs>289</Paragraphs>
  <Slides>24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3" baseType="lpstr">
      <vt:lpstr>Arial</vt:lpstr>
      <vt:lpstr>Calibri</vt:lpstr>
      <vt:lpstr>Courier New</vt:lpstr>
      <vt:lpstr>Myriad Web Pro</vt:lpstr>
      <vt:lpstr>Wingdings</vt:lpstr>
      <vt:lpstr>ClinicPhysician Office Reporting Project</vt:lpstr>
      <vt:lpstr>NCCDPHP_PPT_light</vt:lpstr>
      <vt:lpstr>CDCppt_dark(</vt:lpstr>
      <vt:lpstr>1_ClinicPhysician Office Reporting Project</vt:lpstr>
      <vt:lpstr>PHITPO light blue</vt:lpstr>
      <vt:lpstr>1_NCCDPHP_PPT_light</vt:lpstr>
      <vt:lpstr>1_HHS_CDC_2</vt:lpstr>
      <vt:lpstr>2_HHS_CDC_2</vt:lpstr>
      <vt:lpstr>3_HHS_CDC_2</vt:lpstr>
      <vt:lpstr>4_HHS_CDC_2</vt:lpstr>
      <vt:lpstr>5_HHS_CDC_2</vt:lpstr>
      <vt:lpstr>6_HHS_CDC_2</vt:lpstr>
      <vt:lpstr>7_HHS_CDC_2</vt:lpstr>
      <vt:lpstr>CorelPhotoPaint.Image.8</vt:lpstr>
      <vt:lpstr>Overview of Cancer Registries &amp; Surveillance</vt:lpstr>
      <vt:lpstr>Surveillance</vt:lpstr>
      <vt:lpstr>CDC Division of Cancer Prevention and Control (DCPC) Surveillance Approaches</vt:lpstr>
      <vt:lpstr>DCPC Surveillance Approaches</vt:lpstr>
      <vt:lpstr>National Program of Cancer Registries</vt:lpstr>
      <vt:lpstr>Population Coverage</vt:lpstr>
      <vt:lpstr>Data Items</vt:lpstr>
      <vt:lpstr>Data Collection Process</vt:lpstr>
      <vt:lpstr>Data Dissemination</vt:lpstr>
      <vt:lpstr>US Cancer Incidence Surveillance Facts</vt:lpstr>
      <vt:lpstr>NPCR Software products &amp; informatics overview</vt:lpstr>
      <vt:lpstr>Registry PlusTM</vt:lpstr>
      <vt:lpstr>Registry PlusTM</vt:lpstr>
      <vt:lpstr>Overview of current key informatics projects</vt:lpstr>
      <vt:lpstr>Outline of Presentation</vt:lpstr>
      <vt:lpstr>Physician Reporting: The Problem</vt:lpstr>
      <vt:lpstr>Cancer Reporting in  Stage 2 Meaningful Use Final Rule</vt:lpstr>
      <vt:lpstr>Cancer Reporting in  Stage 3 Meaningful Use Final Rule</vt:lpstr>
      <vt:lpstr>NPCR Current activities (1 of 3)</vt:lpstr>
      <vt:lpstr>NPCR Current activities (2 of 3)</vt:lpstr>
      <vt:lpstr>NPCR Current activities (3 of 3)</vt:lpstr>
      <vt:lpstr>Structured Data Capture (SDC)</vt:lpstr>
      <vt:lpstr>NPCR-Developed Software</vt:lpstr>
      <vt:lpstr>Success Stories</vt:lpstr>
    </vt:vector>
  </TitlesOfParts>
  <Company>NAACCR,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Hofferkamp</dc:creator>
  <cp:lastModifiedBy>Blumenthal, Wendy J. (CDC/ONDIEH/NCCDPHP)</cp:lastModifiedBy>
  <cp:revision>593</cp:revision>
  <cp:lastPrinted>2016-03-08T14:05:41Z</cp:lastPrinted>
  <dcterms:created xsi:type="dcterms:W3CDTF">2011-08-03T18:50:13Z</dcterms:created>
  <dcterms:modified xsi:type="dcterms:W3CDTF">2016-09-30T14:48:50Z</dcterms:modified>
</cp:coreProperties>
</file>