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36"/>
  </p:notesMasterIdLst>
  <p:handoutMasterIdLst>
    <p:handoutMasterId r:id="rId37"/>
  </p:handoutMasterIdLst>
  <p:sldIdLst>
    <p:sldId id="519" r:id="rId5"/>
    <p:sldId id="630" r:id="rId6"/>
    <p:sldId id="625" r:id="rId7"/>
    <p:sldId id="605" r:id="rId8"/>
    <p:sldId id="613" r:id="rId9"/>
    <p:sldId id="618" r:id="rId10"/>
    <p:sldId id="606" r:id="rId11"/>
    <p:sldId id="626" r:id="rId12"/>
    <p:sldId id="608" r:id="rId13"/>
    <p:sldId id="609" r:id="rId14"/>
    <p:sldId id="610" r:id="rId15"/>
    <p:sldId id="607" r:id="rId16"/>
    <p:sldId id="624" r:id="rId17"/>
    <p:sldId id="611" r:id="rId18"/>
    <p:sldId id="632" r:id="rId19"/>
    <p:sldId id="633" r:id="rId20"/>
    <p:sldId id="615" r:id="rId21"/>
    <p:sldId id="634" r:id="rId22"/>
    <p:sldId id="635" r:id="rId23"/>
    <p:sldId id="623" r:id="rId24"/>
    <p:sldId id="614" r:id="rId25"/>
    <p:sldId id="620" r:id="rId26"/>
    <p:sldId id="600" r:id="rId27"/>
    <p:sldId id="603" r:id="rId28"/>
    <p:sldId id="604" r:id="rId29"/>
    <p:sldId id="621" r:id="rId30"/>
    <p:sldId id="622" r:id="rId31"/>
    <p:sldId id="627" r:id="rId32"/>
    <p:sldId id="628" r:id="rId33"/>
    <p:sldId id="629" r:id="rId34"/>
    <p:sldId id="631" r:id="rId35"/>
  </p:sldIdLst>
  <p:sldSz cx="10058400" cy="7772400"/>
  <p:notesSz cx="9232900" cy="6934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07880" indent="-50789" algn="l" rtl="0" fontAlgn="base">
      <a:spcBef>
        <a:spcPct val="0"/>
      </a:spcBef>
      <a:spcAft>
        <a:spcPct val="0"/>
      </a:spcAft>
      <a:defRPr kern="1200">
        <a:solidFill>
          <a:schemeClr val="tx1"/>
        </a:solidFill>
        <a:latin typeface="Arial" charset="0"/>
        <a:ea typeface="+mn-ea"/>
        <a:cs typeface="Arial" charset="0"/>
      </a:defRPr>
    </a:lvl2pPr>
    <a:lvl3pPr marL="1017349" indent="-103164" algn="l" rtl="0" fontAlgn="base">
      <a:spcBef>
        <a:spcPct val="0"/>
      </a:spcBef>
      <a:spcAft>
        <a:spcPct val="0"/>
      </a:spcAft>
      <a:defRPr kern="1200">
        <a:solidFill>
          <a:schemeClr val="tx1"/>
        </a:solidFill>
        <a:latin typeface="Arial" charset="0"/>
        <a:ea typeface="+mn-ea"/>
        <a:cs typeface="Arial" charset="0"/>
      </a:defRPr>
    </a:lvl3pPr>
    <a:lvl4pPr marL="1526818" indent="-155539" algn="l" rtl="0" fontAlgn="base">
      <a:spcBef>
        <a:spcPct val="0"/>
      </a:spcBef>
      <a:spcAft>
        <a:spcPct val="0"/>
      </a:spcAft>
      <a:defRPr kern="1200">
        <a:solidFill>
          <a:schemeClr val="tx1"/>
        </a:solidFill>
        <a:latin typeface="Arial" charset="0"/>
        <a:ea typeface="+mn-ea"/>
        <a:cs typeface="Arial" charset="0"/>
      </a:defRPr>
    </a:lvl4pPr>
    <a:lvl5pPr marL="2036287" indent="-207914" algn="l" rtl="0" fontAlgn="base">
      <a:spcBef>
        <a:spcPct val="0"/>
      </a:spcBef>
      <a:spcAft>
        <a:spcPct val="0"/>
      </a:spcAft>
      <a:defRPr kern="1200">
        <a:solidFill>
          <a:schemeClr val="tx1"/>
        </a:solidFill>
        <a:latin typeface="Arial" charset="0"/>
        <a:ea typeface="+mn-ea"/>
        <a:cs typeface="Arial" charset="0"/>
      </a:defRPr>
    </a:lvl5pPr>
    <a:lvl6pPr marL="2285465" algn="l" defTabSz="914187" rtl="0" eaLnBrk="1" latinLnBrk="0" hangingPunct="1">
      <a:defRPr kern="1200">
        <a:solidFill>
          <a:schemeClr val="tx1"/>
        </a:solidFill>
        <a:latin typeface="Arial" charset="0"/>
        <a:ea typeface="+mn-ea"/>
        <a:cs typeface="Arial" charset="0"/>
      </a:defRPr>
    </a:lvl6pPr>
    <a:lvl7pPr marL="2742560" algn="l" defTabSz="914187" rtl="0" eaLnBrk="1" latinLnBrk="0" hangingPunct="1">
      <a:defRPr kern="1200">
        <a:solidFill>
          <a:schemeClr val="tx1"/>
        </a:solidFill>
        <a:latin typeface="Arial" charset="0"/>
        <a:ea typeface="+mn-ea"/>
        <a:cs typeface="Arial" charset="0"/>
      </a:defRPr>
    </a:lvl7pPr>
    <a:lvl8pPr marL="3199651" algn="l" defTabSz="914187" rtl="0" eaLnBrk="1" latinLnBrk="0" hangingPunct="1">
      <a:defRPr kern="1200">
        <a:solidFill>
          <a:schemeClr val="tx1"/>
        </a:solidFill>
        <a:latin typeface="Arial" charset="0"/>
        <a:ea typeface="+mn-ea"/>
        <a:cs typeface="Arial" charset="0"/>
      </a:defRPr>
    </a:lvl8pPr>
    <a:lvl9pPr marL="3656744" algn="l" defTabSz="914187"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2C00"/>
    <a:srgbClr val="800000"/>
    <a:srgbClr val="804000"/>
    <a:srgbClr val="CC0000"/>
    <a:srgbClr val="FFEDBF"/>
    <a:srgbClr val="FF33CC"/>
    <a:srgbClr val="FFF4D8"/>
    <a:srgbClr val="7F7B15"/>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5" autoAdjust="0"/>
    <p:restoredTop sz="97833" autoAdjust="0"/>
  </p:normalViewPr>
  <p:slideViewPr>
    <p:cSldViewPr>
      <p:cViewPr varScale="1">
        <p:scale>
          <a:sx n="72" d="100"/>
          <a:sy n="72" d="100"/>
        </p:scale>
        <p:origin x="426" y="66"/>
      </p:cViewPr>
      <p:guideLst>
        <p:guide orient="horz" pos="2448"/>
        <p:guide pos="3168"/>
      </p:guideLst>
    </p:cSldViewPr>
  </p:slideViewPr>
  <p:outlineViewPr>
    <p:cViewPr>
      <p:scale>
        <a:sx n="33" d="100"/>
        <a:sy n="33" d="100"/>
      </p:scale>
      <p:origin x="48" y="71196"/>
    </p:cViewPr>
  </p:outlineViewPr>
  <p:notesTextViewPr>
    <p:cViewPr>
      <p:scale>
        <a:sx n="100" d="100"/>
        <a:sy n="100" d="100"/>
      </p:scale>
      <p:origin x="0" y="0"/>
    </p:cViewPr>
  </p:notesTextViewPr>
  <p:sorterViewPr>
    <p:cViewPr>
      <p:scale>
        <a:sx n="100" d="100"/>
        <a:sy n="100" d="100"/>
      </p:scale>
      <p:origin x="0" y="8646"/>
    </p:cViewPr>
  </p:sorterViewPr>
  <p:notesViewPr>
    <p:cSldViewPr>
      <p:cViewPr varScale="1">
        <p:scale>
          <a:sx n="75" d="100"/>
          <a:sy n="75" d="100"/>
        </p:scale>
        <p:origin x="-1566" y="-96"/>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en-US"/>
          </a:p>
        </c:rich>
      </c:tx>
      <c:overlay val="1"/>
    </c:title>
    <c:autoTitleDeleted val="0"/>
    <c:plotArea>
      <c:layout>
        <c:manualLayout>
          <c:layoutTarget val="inner"/>
          <c:xMode val="edge"/>
          <c:yMode val="edge"/>
          <c:x val="5.6358999999999999E-2"/>
          <c:y val="0.109495"/>
          <c:w val="0.92127400000000004"/>
          <c:h val="0.82323999999999997"/>
        </c:manualLayout>
      </c:layout>
      <c:barChart>
        <c:barDir val="col"/>
        <c:grouping val="clustered"/>
        <c:varyColors val="0"/>
        <c:ser>
          <c:idx val="0"/>
          <c:order val="0"/>
          <c:tx>
            <c:strRef>
              <c:f>Sheet1!$A$2</c:f>
              <c:strCache>
                <c:ptCount val="1"/>
                <c:pt idx="0">
                  <c:v>Proportion of Days Covered &gt; 80%</c:v>
                </c:pt>
              </c:strCache>
            </c:strRef>
          </c:tx>
          <c:spPr>
            <a:solidFill>
              <a:srgbClr val="6D7472"/>
            </a:solidFill>
            <a:ln w="12700" cap="flat">
              <a:noFill/>
              <a:miter lim="400000"/>
            </a:ln>
            <a:effectLst/>
          </c:spPr>
          <c:invertIfNegative val="0"/>
          <c:dLbls>
            <c:numFmt formatCode="#,##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Biguanide</c:v>
                </c:pt>
                <c:pt idx="1">
                  <c:v>Sulfonylurea</c:v>
                </c:pt>
                <c:pt idx="2">
                  <c:v>TZD</c:v>
                </c:pt>
                <c:pt idx="3">
                  <c:v>DPP IV</c:v>
                </c:pt>
              </c:strCache>
            </c:strRef>
          </c:cat>
          <c:val>
            <c:numRef>
              <c:f>Sheet1!$B$2:$E$2</c:f>
              <c:numCache>
                <c:formatCode>General</c:formatCode>
                <c:ptCount val="4"/>
                <c:pt idx="0">
                  <c:v>38</c:v>
                </c:pt>
                <c:pt idx="1">
                  <c:v>40</c:v>
                </c:pt>
                <c:pt idx="2">
                  <c:v>40.700000000000003</c:v>
                </c:pt>
                <c:pt idx="3">
                  <c:v>43.5</c:v>
                </c:pt>
              </c:numCache>
            </c:numRef>
          </c:val>
        </c:ser>
        <c:ser>
          <c:idx val="1"/>
          <c:order val="1"/>
          <c:tx>
            <c:strRef>
              <c:f>Sheet1!$A$3</c:f>
              <c:strCache>
                <c:ptCount val="1"/>
                <c:pt idx="0">
                  <c:v>Gap in Therapy &gt; 30 days</c:v>
                </c:pt>
              </c:strCache>
            </c:strRef>
          </c:tx>
          <c:spPr>
            <a:solidFill>
              <a:srgbClr val="980605"/>
            </a:solidFill>
            <a:ln w="12700" cap="flat">
              <a:noFill/>
              <a:miter lim="400000"/>
            </a:ln>
            <a:effectLst/>
          </c:spPr>
          <c:invertIfNegative val="0"/>
          <c:dLbls>
            <c:numFmt formatCode="#,##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Biguanide</c:v>
                </c:pt>
                <c:pt idx="1">
                  <c:v>Sulfonylurea</c:v>
                </c:pt>
                <c:pt idx="2">
                  <c:v>TZD</c:v>
                </c:pt>
                <c:pt idx="3">
                  <c:v>DPP IV</c:v>
                </c:pt>
              </c:strCache>
            </c:strRef>
          </c:cat>
          <c:val>
            <c:numRef>
              <c:f>Sheet1!$B$3:$E$3</c:f>
              <c:numCache>
                <c:formatCode>General</c:formatCode>
                <c:ptCount val="4"/>
                <c:pt idx="0">
                  <c:v>60.8</c:v>
                </c:pt>
                <c:pt idx="1">
                  <c:v>59.5</c:v>
                </c:pt>
                <c:pt idx="2">
                  <c:v>56.3</c:v>
                </c:pt>
                <c:pt idx="3">
                  <c:v>51</c:v>
                </c:pt>
              </c:numCache>
            </c:numRef>
          </c:val>
        </c:ser>
        <c:dLbls>
          <c:showLegendKey val="0"/>
          <c:showVal val="0"/>
          <c:showCatName val="0"/>
          <c:showSerName val="0"/>
          <c:showPercent val="0"/>
          <c:showBubbleSize val="0"/>
        </c:dLbls>
        <c:gapWidth val="40"/>
        <c:overlap val="-10"/>
        <c:axId val="119339232"/>
        <c:axId val="119339624"/>
      </c:barChart>
      <c:catAx>
        <c:axId val="11933923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19339624"/>
        <c:crosses val="autoZero"/>
        <c:auto val="1"/>
        <c:lblAlgn val="ctr"/>
        <c:lblOffset val="100"/>
        <c:noMultiLvlLbl val="1"/>
      </c:catAx>
      <c:valAx>
        <c:axId val="119339624"/>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19339232"/>
        <c:crosses val="autoZero"/>
        <c:crossBetween val="between"/>
        <c:majorUnit val="17.5"/>
        <c:minorUnit val="8.75"/>
      </c:valAx>
      <c:spPr>
        <a:noFill/>
        <a:ln w="12700" cap="flat">
          <a:noFill/>
          <a:miter lim="400000"/>
        </a:ln>
        <a:effectLst/>
      </c:spPr>
    </c:plotArea>
    <c:legend>
      <c:legendPos val="t"/>
      <c:layout>
        <c:manualLayout>
          <c:xMode val="edge"/>
          <c:yMode val="edge"/>
          <c:x val="0.104702"/>
          <c:y val="5.0000000000000001E-3"/>
          <c:w val="0.89529800000000004"/>
          <c:h val="5.63122E-2"/>
        </c:manualLayout>
      </c:layout>
      <c:overlay val="1"/>
      <c:spPr>
        <a:noFill/>
        <a:ln w="12700" cap="flat">
          <a:noFill/>
          <a:miter lim="400000"/>
        </a:ln>
        <a:effectLst/>
      </c:spPr>
      <c:txPr>
        <a:bodyPr/>
        <a:lstStyle/>
        <a:p>
          <a:pPr lvl="0">
            <a:defRPr sz="2200" b="0" i="0" u="none" strike="noStrike">
              <a:solidFill>
                <a:srgbClr val="000000"/>
              </a:solidFill>
              <a:effectLst/>
              <a:latin typeface="Helvetica Light"/>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a:lstStyle/>
          <a:p>
            <a:pPr lvl="0"/>
            <a:endParaRPr lang="en-US"/>
          </a:p>
        </c:rich>
      </c:tx>
      <c:overlay val="1"/>
    </c:title>
    <c:autoTitleDeleted val="0"/>
    <c:plotArea>
      <c:layout>
        <c:manualLayout>
          <c:layoutTarget val="inner"/>
          <c:xMode val="edge"/>
          <c:yMode val="edge"/>
          <c:x val="3.9525200000000003E-2"/>
          <c:y val="0.13334199999999999"/>
          <c:w val="0.93219200000000002"/>
          <c:h val="0.79599799999999998"/>
        </c:manualLayout>
      </c:layout>
      <c:barChart>
        <c:barDir val="col"/>
        <c:grouping val="clustered"/>
        <c:varyColors val="0"/>
        <c:ser>
          <c:idx val="0"/>
          <c:order val="0"/>
          <c:tx>
            <c:strRef>
              <c:f>Sheet1!$A$2</c:f>
              <c:strCache>
                <c:ptCount val="1"/>
                <c:pt idx="0">
                  <c:v>Proportion of Days Covered &gt; 80%</c:v>
                </c:pt>
              </c:strCache>
            </c:strRef>
          </c:tx>
          <c:spPr>
            <a:solidFill>
              <a:srgbClr val="6D7472"/>
            </a:solidFill>
            <a:ln w="12700" cap="flat">
              <a:noFill/>
              <a:miter lim="400000"/>
            </a:ln>
            <a:effectLst>
              <a:outerShdw blurRad="50800" dist="25400" dir="5400000" algn="tl">
                <a:srgbClr val="000000">
                  <a:alpha val="50000"/>
                </a:srgbClr>
              </a:outerShdw>
            </a:effectLst>
          </c:spPr>
          <c:invertIfNegative val="0"/>
          <c:dLbls>
            <c:numFmt formatCode="#,##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Beta Blocker</c:v>
                </c:pt>
                <c:pt idx="1">
                  <c:v>RASA</c:v>
                </c:pt>
                <c:pt idx="2">
                  <c:v>CCB</c:v>
                </c:pt>
                <c:pt idx="3">
                  <c:v>Statin</c:v>
                </c:pt>
              </c:strCache>
            </c:strRef>
          </c:cat>
          <c:val>
            <c:numRef>
              <c:f>Sheet1!$B$2:$E$2</c:f>
              <c:numCache>
                <c:formatCode>General</c:formatCode>
                <c:ptCount val="4"/>
                <c:pt idx="0">
                  <c:v>47.9</c:v>
                </c:pt>
                <c:pt idx="1">
                  <c:v>46.8</c:v>
                </c:pt>
                <c:pt idx="2">
                  <c:v>50.5</c:v>
                </c:pt>
                <c:pt idx="3">
                  <c:v>44.4</c:v>
                </c:pt>
              </c:numCache>
            </c:numRef>
          </c:val>
        </c:ser>
        <c:ser>
          <c:idx val="1"/>
          <c:order val="1"/>
          <c:tx>
            <c:strRef>
              <c:f>Sheet1!$A$3</c:f>
              <c:strCache>
                <c:ptCount val="1"/>
                <c:pt idx="0">
                  <c:v>Gap in therapy &gt; 30 days</c:v>
                </c:pt>
              </c:strCache>
            </c:strRef>
          </c:tx>
          <c:spPr>
            <a:solidFill>
              <a:srgbClr val="980605"/>
            </a:solidFill>
            <a:ln w="12700" cap="flat">
              <a:noFill/>
              <a:miter lim="400000"/>
            </a:ln>
            <a:effectLst>
              <a:outerShdw blurRad="50800" dist="25400" dir="5400000" algn="tl">
                <a:srgbClr val="000000">
                  <a:alpha val="50000"/>
                </a:srgbClr>
              </a:outerShdw>
            </a:effectLst>
          </c:spPr>
          <c:invertIfNegative val="0"/>
          <c:dLbls>
            <c:numFmt formatCode="#,##0" sourceLinked="0"/>
            <c:spPr>
              <a:noFill/>
              <a:ln>
                <a:noFill/>
              </a:ln>
              <a:effectLst/>
            </c:spPr>
            <c:txPr>
              <a:bodyPr/>
              <a:lstStyle/>
              <a:p>
                <a:pPr lvl="0">
                  <a:defRPr sz="2600" b="0" i="0" u="none" strike="noStrike">
                    <a:solidFill>
                      <a:srgbClr val="FFFFFF"/>
                    </a:solidFill>
                    <a:effectLst>
                      <a:outerShdw dist="38100" dir="2700000" rotWithShape="0">
                        <a:srgbClr val="000000"/>
                      </a:outerShdw>
                    </a:effectLst>
                    <a:latin typeface="Helvetica Light"/>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Beta Blocker</c:v>
                </c:pt>
                <c:pt idx="1">
                  <c:v>RASA</c:v>
                </c:pt>
                <c:pt idx="2">
                  <c:v>CCB</c:v>
                </c:pt>
                <c:pt idx="3">
                  <c:v>Statin</c:v>
                </c:pt>
              </c:strCache>
            </c:strRef>
          </c:cat>
          <c:val>
            <c:numRef>
              <c:f>Sheet1!$B$3:$E$3</c:f>
              <c:numCache>
                <c:formatCode>General</c:formatCode>
                <c:ptCount val="4"/>
                <c:pt idx="0">
                  <c:v>51.1</c:v>
                </c:pt>
                <c:pt idx="1">
                  <c:v>52.2</c:v>
                </c:pt>
                <c:pt idx="2">
                  <c:v>48.9</c:v>
                </c:pt>
                <c:pt idx="3">
                  <c:v>55.1</c:v>
                </c:pt>
              </c:numCache>
            </c:numRef>
          </c:val>
        </c:ser>
        <c:dLbls>
          <c:showLegendKey val="0"/>
          <c:showVal val="0"/>
          <c:showCatName val="0"/>
          <c:showSerName val="0"/>
          <c:showPercent val="0"/>
          <c:showBubbleSize val="0"/>
        </c:dLbls>
        <c:gapWidth val="40"/>
        <c:overlap val="-10"/>
        <c:axId val="174435408"/>
        <c:axId val="174435800"/>
      </c:barChart>
      <c:catAx>
        <c:axId val="174435408"/>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74435800"/>
        <c:crosses val="autoZero"/>
        <c:auto val="1"/>
        <c:lblAlgn val="ctr"/>
        <c:lblOffset val="100"/>
        <c:noMultiLvlLbl val="1"/>
      </c:catAx>
      <c:valAx>
        <c:axId val="174435800"/>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solidFill>
              <a:srgbClr val="000000"/>
            </a:solidFill>
            <a:prstDash val="solid"/>
            <a:miter lim="400000"/>
          </a:ln>
        </c:spPr>
        <c:txPr>
          <a:bodyPr rot="0"/>
          <a:lstStyle/>
          <a:p>
            <a:pPr lvl="0">
              <a:defRPr sz="2000" b="0" i="0" u="none" strike="noStrike">
                <a:solidFill>
                  <a:srgbClr val="000000"/>
                </a:solidFill>
                <a:effectLst/>
                <a:latin typeface="Helvetica Light"/>
              </a:defRPr>
            </a:pPr>
            <a:endParaRPr lang="en-US"/>
          </a:p>
        </c:txPr>
        <c:crossAx val="174435408"/>
        <c:crosses val="autoZero"/>
        <c:crossBetween val="between"/>
        <c:majorUnit val="15"/>
        <c:minorUnit val="7.5"/>
      </c:valAx>
      <c:spPr>
        <a:noFill/>
        <a:ln w="12700" cap="flat">
          <a:noFill/>
          <a:miter lim="400000"/>
        </a:ln>
        <a:effectLst/>
      </c:spPr>
    </c:plotArea>
    <c:legend>
      <c:legendPos val="t"/>
      <c:layout>
        <c:manualLayout>
          <c:xMode val="edge"/>
          <c:yMode val="edge"/>
          <c:x val="8.4620000000000001E-2"/>
          <c:y val="5.0000000000000001E-3"/>
          <c:w val="0.91537999999999997"/>
          <c:h val="5.9028400000000002E-2"/>
        </c:manualLayout>
      </c:layout>
      <c:overlay val="1"/>
      <c:spPr>
        <a:noFill/>
        <a:ln w="12700" cap="flat">
          <a:noFill/>
          <a:miter lim="400000"/>
        </a:ln>
        <a:effectLst/>
      </c:spPr>
      <c:txPr>
        <a:bodyPr/>
        <a:lstStyle/>
        <a:p>
          <a:pPr lvl="0">
            <a:defRPr sz="2200" b="0" i="0" u="none" strike="noStrike">
              <a:solidFill>
                <a:srgbClr val="000000"/>
              </a:solidFill>
              <a:effectLst/>
              <a:latin typeface="Helvetica Light"/>
            </a:defRPr>
          </a:pPr>
          <a:endParaRPr lang="en-US"/>
        </a:p>
      </c:txPr>
    </c:legend>
    <c:plotVisOnly val="1"/>
    <c:dispBlanksAs val="gap"/>
    <c:showDLblsOverMax val="1"/>
  </c:chart>
  <c:spPr>
    <a:noFill/>
    <a:ln>
      <a:noFill/>
    </a:ln>
    <a:effectLst/>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1"/>
            <a:ext cx="3957638" cy="3429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vl1pPr>
          </a:lstStyle>
          <a:p>
            <a:pPr>
              <a:defRPr/>
            </a:pPr>
            <a:endParaRPr lang="en-US"/>
          </a:p>
        </p:txBody>
      </p:sp>
      <p:sp>
        <p:nvSpPr>
          <p:cNvPr id="52227" name="Rectangle 3"/>
          <p:cNvSpPr>
            <a:spLocks noGrp="1" noChangeArrowheads="1"/>
          </p:cNvSpPr>
          <p:nvPr>
            <p:ph type="dt" sz="quarter" idx="1"/>
          </p:nvPr>
        </p:nvSpPr>
        <p:spPr bwMode="auto">
          <a:xfrm>
            <a:off x="5275264" y="1"/>
            <a:ext cx="3957638" cy="3429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ChangeArrowheads="1"/>
          </p:cNvSpPr>
          <p:nvPr>
            <p:ph type="ftr" sz="quarter" idx="2"/>
          </p:nvPr>
        </p:nvSpPr>
        <p:spPr bwMode="auto">
          <a:xfrm>
            <a:off x="0" y="6581776"/>
            <a:ext cx="3957638" cy="3429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vl1pPr>
          </a:lstStyle>
          <a:p>
            <a:pPr>
              <a:defRPr/>
            </a:pPr>
            <a:endParaRPr lang="en-US"/>
          </a:p>
        </p:txBody>
      </p:sp>
      <p:sp>
        <p:nvSpPr>
          <p:cNvPr id="52229" name="Rectangle 5"/>
          <p:cNvSpPr>
            <a:spLocks noGrp="1" noChangeArrowheads="1"/>
          </p:cNvSpPr>
          <p:nvPr>
            <p:ph type="sldNum" sz="quarter" idx="3"/>
          </p:nvPr>
        </p:nvSpPr>
        <p:spPr bwMode="auto">
          <a:xfrm>
            <a:off x="5275264" y="6581776"/>
            <a:ext cx="3957638" cy="3429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vl1pPr>
          </a:lstStyle>
          <a:p>
            <a:pPr>
              <a:defRPr/>
            </a:pPr>
            <a:fld id="{5E5155BB-A925-4FBC-A8D7-77AA6D39197A}" type="slidenum">
              <a:rPr lang="en-US"/>
              <a:pPr>
                <a:defRPr/>
              </a:pPr>
              <a:t>‹#›</a:t>
            </a:fld>
            <a:endParaRPr lang="en-US"/>
          </a:p>
        </p:txBody>
      </p:sp>
    </p:spTree>
    <p:extLst>
      <p:ext uri="{BB962C8B-B14F-4D97-AF65-F5344CB8AC3E}">
        <p14:creationId xmlns:p14="http://schemas.microsoft.com/office/powerpoint/2010/main" val="365355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1"/>
            <a:ext cx="3957638" cy="3429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defRPr sz="1200"/>
            </a:lvl1pPr>
          </a:lstStyle>
          <a:p>
            <a:pPr>
              <a:defRPr/>
            </a:pPr>
            <a:endParaRPr lang="en-US"/>
          </a:p>
        </p:txBody>
      </p:sp>
      <p:sp>
        <p:nvSpPr>
          <p:cNvPr id="36867" name="Rectangle 3"/>
          <p:cNvSpPr>
            <a:spLocks noGrp="1" noChangeArrowheads="1"/>
          </p:cNvSpPr>
          <p:nvPr>
            <p:ph type="dt" idx="1"/>
          </p:nvPr>
        </p:nvSpPr>
        <p:spPr bwMode="auto">
          <a:xfrm>
            <a:off x="5275264" y="1"/>
            <a:ext cx="3957638" cy="342900"/>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2914650" y="514350"/>
            <a:ext cx="3408363" cy="2633663"/>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1217614" y="3319463"/>
            <a:ext cx="6797675" cy="3090862"/>
          </a:xfrm>
          <a:prstGeom prst="rect">
            <a:avLst/>
          </a:prstGeom>
          <a:noFill/>
          <a:ln w="9525">
            <a:noFill/>
            <a:miter lim="800000"/>
            <a:headEnd/>
            <a:tailEnd/>
          </a:ln>
          <a:effectLst/>
        </p:spPr>
        <p:txBody>
          <a:bodyPr vert="horz" wrap="square" lIns="91431" tIns="45716" rIns="91431" bIns="457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6581776"/>
            <a:ext cx="3957638" cy="3429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defRPr sz="1200"/>
            </a:lvl1pPr>
          </a:lstStyle>
          <a:p>
            <a:pPr>
              <a:defRPr/>
            </a:pPr>
            <a:endParaRPr lang="en-US"/>
          </a:p>
        </p:txBody>
      </p:sp>
      <p:sp>
        <p:nvSpPr>
          <p:cNvPr id="36871" name="Rectangle 7"/>
          <p:cNvSpPr>
            <a:spLocks noGrp="1" noChangeArrowheads="1"/>
          </p:cNvSpPr>
          <p:nvPr>
            <p:ph type="sldNum" sz="quarter" idx="5"/>
          </p:nvPr>
        </p:nvSpPr>
        <p:spPr bwMode="auto">
          <a:xfrm>
            <a:off x="5275264" y="6581776"/>
            <a:ext cx="3957638" cy="342900"/>
          </a:xfrm>
          <a:prstGeom prst="rect">
            <a:avLst/>
          </a:prstGeom>
          <a:noFill/>
          <a:ln w="9525">
            <a:noFill/>
            <a:miter lim="800000"/>
            <a:headEnd/>
            <a:tailEnd/>
          </a:ln>
          <a:effectLst/>
        </p:spPr>
        <p:txBody>
          <a:bodyPr vert="horz" wrap="square" lIns="91431" tIns="45716" rIns="91431" bIns="45716" numCol="1" anchor="b" anchorCtr="0" compatLnSpc="1">
            <a:prstTxWarp prst="textNoShape">
              <a:avLst/>
            </a:prstTxWarp>
          </a:bodyPr>
          <a:lstStyle>
            <a:lvl1pPr algn="r">
              <a:defRPr sz="1200"/>
            </a:lvl1pPr>
          </a:lstStyle>
          <a:p>
            <a:pPr>
              <a:defRPr/>
            </a:pPr>
            <a:fld id="{C955FC29-FD4F-44B5-ABAB-7463B85EB23F}" type="slidenum">
              <a:rPr lang="en-US"/>
              <a:pPr>
                <a:defRPr/>
              </a:pPr>
              <a:t>‹#›</a:t>
            </a:fld>
            <a:endParaRPr lang="en-US"/>
          </a:p>
        </p:txBody>
      </p:sp>
    </p:spTree>
    <p:extLst>
      <p:ext uri="{BB962C8B-B14F-4D97-AF65-F5344CB8AC3E}">
        <p14:creationId xmlns:p14="http://schemas.microsoft.com/office/powerpoint/2010/main" val="1884921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charset="0"/>
        <a:ea typeface="+mn-ea"/>
        <a:cs typeface="Arial" charset="0"/>
      </a:defRPr>
    </a:lvl1pPr>
    <a:lvl2pPr marL="507880" algn="l" rtl="0" eaLnBrk="0" fontAlgn="base" hangingPunct="0">
      <a:spcBef>
        <a:spcPct val="30000"/>
      </a:spcBef>
      <a:spcAft>
        <a:spcPct val="0"/>
      </a:spcAft>
      <a:defRPr sz="1300" kern="1200">
        <a:solidFill>
          <a:schemeClr val="tx1"/>
        </a:solidFill>
        <a:latin typeface="Arial" charset="0"/>
        <a:ea typeface="+mn-ea"/>
        <a:cs typeface="Arial" charset="0"/>
      </a:defRPr>
    </a:lvl2pPr>
    <a:lvl3pPr marL="1017349" algn="l" rtl="0" eaLnBrk="0" fontAlgn="base" hangingPunct="0">
      <a:spcBef>
        <a:spcPct val="30000"/>
      </a:spcBef>
      <a:spcAft>
        <a:spcPct val="0"/>
      </a:spcAft>
      <a:defRPr sz="1300" kern="1200">
        <a:solidFill>
          <a:schemeClr val="tx1"/>
        </a:solidFill>
        <a:latin typeface="Arial" charset="0"/>
        <a:ea typeface="+mn-ea"/>
        <a:cs typeface="Arial" charset="0"/>
      </a:defRPr>
    </a:lvl3pPr>
    <a:lvl4pPr marL="1526818" algn="l" rtl="0" eaLnBrk="0" fontAlgn="base" hangingPunct="0">
      <a:spcBef>
        <a:spcPct val="30000"/>
      </a:spcBef>
      <a:spcAft>
        <a:spcPct val="0"/>
      </a:spcAft>
      <a:defRPr sz="1300" kern="1200">
        <a:solidFill>
          <a:schemeClr val="tx1"/>
        </a:solidFill>
        <a:latin typeface="Arial" charset="0"/>
        <a:ea typeface="+mn-ea"/>
        <a:cs typeface="Arial" charset="0"/>
      </a:defRPr>
    </a:lvl4pPr>
    <a:lvl5pPr marL="2036287" algn="l" rtl="0" eaLnBrk="0" fontAlgn="base" hangingPunct="0">
      <a:spcBef>
        <a:spcPct val="30000"/>
      </a:spcBef>
      <a:spcAft>
        <a:spcPct val="0"/>
      </a:spcAft>
      <a:defRPr sz="1300" kern="1200">
        <a:solidFill>
          <a:schemeClr val="tx1"/>
        </a:solidFill>
        <a:latin typeface="Arial" charset="0"/>
        <a:ea typeface="+mn-ea"/>
        <a:cs typeface="Arial" charset="0"/>
      </a:defRPr>
    </a:lvl5pPr>
    <a:lvl6pPr marL="2546466" algn="l" defTabSz="1018586" rtl="0" eaLnBrk="1" latinLnBrk="0" hangingPunct="1">
      <a:defRPr sz="1300" kern="1200">
        <a:solidFill>
          <a:schemeClr val="tx1"/>
        </a:solidFill>
        <a:latin typeface="+mn-lt"/>
        <a:ea typeface="+mn-ea"/>
        <a:cs typeface="+mn-cs"/>
      </a:defRPr>
    </a:lvl6pPr>
    <a:lvl7pPr marL="3055758" algn="l" defTabSz="1018586" rtl="0" eaLnBrk="1" latinLnBrk="0" hangingPunct="1">
      <a:defRPr sz="1300" kern="1200">
        <a:solidFill>
          <a:schemeClr val="tx1"/>
        </a:solidFill>
        <a:latin typeface="+mn-lt"/>
        <a:ea typeface="+mn-ea"/>
        <a:cs typeface="+mn-cs"/>
      </a:defRPr>
    </a:lvl7pPr>
    <a:lvl8pPr marL="3565052" algn="l" defTabSz="1018586" rtl="0" eaLnBrk="1" latinLnBrk="0" hangingPunct="1">
      <a:defRPr sz="1300" kern="1200">
        <a:solidFill>
          <a:schemeClr val="tx1"/>
        </a:solidFill>
        <a:latin typeface="+mn-lt"/>
        <a:ea typeface="+mn-ea"/>
        <a:cs typeface="+mn-cs"/>
      </a:defRPr>
    </a:lvl8pPr>
    <a:lvl9pPr marL="4074344" algn="l" defTabSz="101858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8C7AA0C5-92BF-41BE-A5DB-B71F9EECE3E7}" type="slidenum">
              <a:rPr lang="en-US" sz="1200">
                <a:latin typeface="Tahoma" pitchFamily="34" charset="0"/>
              </a:rPr>
              <a:pPr/>
              <a:t>7</a:t>
            </a:fld>
            <a:endParaRPr lang="en-US" sz="1200">
              <a:latin typeface="Tahoma"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88595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BB0F18E4-8FEE-4346-80C8-9555E110AA60}" type="slidenum">
              <a:rPr lang="en-US" sz="1200">
                <a:latin typeface="Tahoma" pitchFamily="34" charset="0"/>
              </a:rPr>
              <a:pPr/>
              <a:t>9</a:t>
            </a:fld>
            <a:endParaRPr lang="en-US" sz="1200">
              <a:latin typeface="Tahoma"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96076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C28540C6-9075-48EF-A1FD-636813B23536}" type="slidenum">
              <a:rPr lang="en-US" sz="1200">
                <a:latin typeface="Tahoma" pitchFamily="34" charset="0"/>
              </a:rPr>
              <a:pPr/>
              <a:t>10</a:t>
            </a:fld>
            <a:endParaRPr lang="en-US" sz="1200">
              <a:latin typeface="Tahoma"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36390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D0A2EDF0-CAB6-4A28-B94C-BA64FEBB3243}" type="slidenum">
              <a:rPr lang="en-US" sz="1200">
                <a:latin typeface="Tahoma" pitchFamily="34" charset="0"/>
              </a:rPr>
              <a:pPr/>
              <a:t>11</a:t>
            </a:fld>
            <a:endParaRPr lang="en-US" sz="1200">
              <a:latin typeface="Tahoma"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41036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1451D764-33C0-4E90-95AD-8894824C250C}" type="slidenum">
              <a:rPr lang="en-US" sz="1200">
                <a:latin typeface="Tahoma" pitchFamily="34" charset="0"/>
              </a:rPr>
              <a:pPr/>
              <a:t>12</a:t>
            </a:fld>
            <a:endParaRPr lang="en-US" sz="1200">
              <a:latin typeface="Tahoma"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48209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5D8200D-FE79-4E77-92E4-54E9637A512B}" type="slidenum">
              <a:rPr lang="en-US" sz="1200"/>
              <a:pPr eaLnBrk="1" hangingPunct="1"/>
              <a:t>14</a:t>
            </a:fld>
            <a:endParaRPr lang="en-US" sz="1200"/>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extLst>
      <p:ext uri="{BB962C8B-B14F-4D97-AF65-F5344CB8AC3E}">
        <p14:creationId xmlns:p14="http://schemas.microsoft.com/office/powerpoint/2010/main" val="279189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FB51F7-1AC6-424E-BC4A-143CC46B3ABF}" type="slidenum">
              <a:rPr lang="en-US"/>
              <a:pPr/>
              <a:t>17</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001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7"/>
          <p:cNvSpPr>
            <a:spLocks noGrp="1" noChangeArrowheads="1"/>
          </p:cNvSpPr>
          <p:nvPr>
            <p:ph type="sldNum" sz="quarter" idx="5"/>
          </p:nvPr>
        </p:nvSpPr>
        <p:spPr>
          <a:noFill/>
        </p:spPr>
        <p:txBody>
          <a:bodyPr/>
          <a:lstStyle>
            <a:lvl1pPr>
              <a:defRPr sz="6000">
                <a:solidFill>
                  <a:schemeClr val="tx1"/>
                </a:solidFill>
                <a:latin typeface="Arial" charset="0"/>
              </a:defRPr>
            </a:lvl1pPr>
            <a:lvl2pPr marL="742950" indent="-285750">
              <a:defRPr sz="6000">
                <a:solidFill>
                  <a:schemeClr val="tx1"/>
                </a:solidFill>
                <a:latin typeface="Arial" charset="0"/>
              </a:defRPr>
            </a:lvl2pPr>
            <a:lvl3pPr marL="1143000" indent="-228600">
              <a:defRPr sz="6000">
                <a:solidFill>
                  <a:schemeClr val="tx1"/>
                </a:solidFill>
                <a:latin typeface="Arial" charset="0"/>
              </a:defRPr>
            </a:lvl3pPr>
            <a:lvl4pPr marL="1600200" indent="-228600">
              <a:defRPr sz="6000">
                <a:solidFill>
                  <a:schemeClr val="tx1"/>
                </a:solidFill>
                <a:latin typeface="Arial" charset="0"/>
              </a:defRPr>
            </a:lvl4pPr>
            <a:lvl5pPr marL="2057400" indent="-228600">
              <a:defRPr sz="6000">
                <a:solidFill>
                  <a:schemeClr val="tx1"/>
                </a:solidFill>
                <a:latin typeface="Arial" charset="0"/>
              </a:defRPr>
            </a:lvl5pPr>
            <a:lvl6pPr marL="2514600" indent="-228600" eaLnBrk="0" fontAlgn="base" hangingPunct="0">
              <a:spcBef>
                <a:spcPct val="0"/>
              </a:spcBef>
              <a:spcAft>
                <a:spcPct val="0"/>
              </a:spcAft>
              <a:defRPr sz="6000">
                <a:solidFill>
                  <a:schemeClr val="tx1"/>
                </a:solidFill>
                <a:latin typeface="Arial" charset="0"/>
              </a:defRPr>
            </a:lvl6pPr>
            <a:lvl7pPr marL="2971800" indent="-228600" eaLnBrk="0" fontAlgn="base" hangingPunct="0">
              <a:spcBef>
                <a:spcPct val="0"/>
              </a:spcBef>
              <a:spcAft>
                <a:spcPct val="0"/>
              </a:spcAft>
              <a:defRPr sz="6000">
                <a:solidFill>
                  <a:schemeClr val="tx1"/>
                </a:solidFill>
                <a:latin typeface="Arial" charset="0"/>
              </a:defRPr>
            </a:lvl7pPr>
            <a:lvl8pPr marL="3429000" indent="-228600" eaLnBrk="0" fontAlgn="base" hangingPunct="0">
              <a:spcBef>
                <a:spcPct val="0"/>
              </a:spcBef>
              <a:spcAft>
                <a:spcPct val="0"/>
              </a:spcAft>
              <a:defRPr sz="6000">
                <a:solidFill>
                  <a:schemeClr val="tx1"/>
                </a:solidFill>
                <a:latin typeface="Arial" charset="0"/>
              </a:defRPr>
            </a:lvl8pPr>
            <a:lvl9pPr marL="3886200" indent="-228600" eaLnBrk="0" fontAlgn="base" hangingPunct="0">
              <a:spcBef>
                <a:spcPct val="0"/>
              </a:spcBef>
              <a:spcAft>
                <a:spcPct val="0"/>
              </a:spcAft>
              <a:defRPr sz="6000">
                <a:solidFill>
                  <a:schemeClr val="tx1"/>
                </a:solidFill>
                <a:latin typeface="Arial" charset="0"/>
              </a:defRPr>
            </a:lvl9pPr>
          </a:lstStyle>
          <a:p>
            <a:fld id="{EE48C7DB-7113-43D4-95B6-9B2CA1B30714}" type="slidenum">
              <a:rPr lang="en-US" sz="1200">
                <a:latin typeface="Tahoma" pitchFamily="34" charset="0"/>
              </a:rPr>
              <a:pPr/>
              <a:t>22</a:t>
            </a:fld>
            <a:endParaRPr lang="en-US" sz="1200">
              <a:latin typeface="Tahoma"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71124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9412" indent="0" algn="ctr">
              <a:buNone/>
              <a:defRPr>
                <a:solidFill>
                  <a:schemeClr val="tx1">
                    <a:tint val="75000"/>
                  </a:schemeClr>
                </a:solidFill>
              </a:defRPr>
            </a:lvl2pPr>
            <a:lvl3pPr marL="1018824" indent="0" algn="ctr">
              <a:buNone/>
              <a:defRPr>
                <a:solidFill>
                  <a:schemeClr val="tx1">
                    <a:tint val="75000"/>
                  </a:schemeClr>
                </a:solidFill>
              </a:defRPr>
            </a:lvl3pPr>
            <a:lvl4pPr marL="1528237" indent="0" algn="ctr">
              <a:buNone/>
              <a:defRPr>
                <a:solidFill>
                  <a:schemeClr val="tx1">
                    <a:tint val="75000"/>
                  </a:schemeClr>
                </a:solidFill>
              </a:defRPr>
            </a:lvl4pPr>
            <a:lvl5pPr marL="2037649" indent="0" algn="ctr">
              <a:buNone/>
              <a:defRPr>
                <a:solidFill>
                  <a:schemeClr val="tx1">
                    <a:tint val="75000"/>
                  </a:schemeClr>
                </a:solidFill>
              </a:defRPr>
            </a:lvl5pPr>
            <a:lvl6pPr marL="2547061" indent="0" algn="ctr">
              <a:buNone/>
              <a:defRPr>
                <a:solidFill>
                  <a:schemeClr val="tx1">
                    <a:tint val="75000"/>
                  </a:schemeClr>
                </a:solidFill>
              </a:defRPr>
            </a:lvl6pPr>
            <a:lvl7pPr marL="3056473" indent="0" algn="ctr">
              <a:buNone/>
              <a:defRPr>
                <a:solidFill>
                  <a:schemeClr val="tx1">
                    <a:tint val="75000"/>
                  </a:schemeClr>
                </a:solidFill>
              </a:defRPr>
            </a:lvl7pPr>
            <a:lvl8pPr marL="3565886" indent="0" algn="ctr">
              <a:buNone/>
              <a:defRPr>
                <a:solidFill>
                  <a:schemeClr val="tx1">
                    <a:tint val="75000"/>
                  </a:schemeClr>
                </a:solidFill>
              </a:defRPr>
            </a:lvl8pPr>
            <a:lvl9pPr marL="407529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29C73E-5B05-4E8E-8131-D180BE406F69}" type="datetimeFigureOut">
              <a:rPr lang="en-US" smtClean="0"/>
              <a:pPr/>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36617985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9C73E-5B05-4E8E-8131-D180BE406F69}" type="datetimeFigureOut">
              <a:rPr lang="en-US" smtClean="0"/>
              <a:pPr/>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362849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9C73E-5B05-4E8E-8131-D180BE406F69}" type="datetimeFigureOut">
              <a:rPr lang="en-US" smtClean="0"/>
              <a:pPr/>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1957626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54380" y="690880"/>
            <a:ext cx="854964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54380" y="2245360"/>
            <a:ext cx="4191000" cy="46634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113020" y="2245360"/>
            <a:ext cx="4191000" cy="466344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CC1436-18B1-4261-9ABB-AEFBA5C7D340}" type="slidenum">
              <a:rPr lang="en-US"/>
              <a:pPr>
                <a:defRPr/>
              </a:pPr>
              <a:t>‹#›</a:t>
            </a:fld>
            <a:endParaRPr lang="en-US"/>
          </a:p>
        </p:txBody>
      </p:sp>
    </p:spTree>
    <p:extLst>
      <p:ext uri="{BB962C8B-B14F-4D97-AF65-F5344CB8AC3E}">
        <p14:creationId xmlns:p14="http://schemas.microsoft.com/office/powerpoint/2010/main" val="166886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p>
            <a:r>
              <a:rPr lang="en-US"/>
              <a:t>Click to edit Master title style</a:t>
            </a:r>
          </a:p>
        </p:txBody>
      </p:sp>
      <p:sp>
        <p:nvSpPr>
          <p:cNvPr id="3" name="Content Placeholder 2"/>
          <p:cNvSpPr>
            <a:spLocks noGrp="1"/>
          </p:cNvSpPr>
          <p:nvPr>
            <p:ph sz="half" idx="1"/>
          </p:nvPr>
        </p:nvSpPr>
        <p:spPr>
          <a:xfrm>
            <a:off x="502920" y="1813560"/>
            <a:ext cx="9052560" cy="24774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0" y="4463733"/>
            <a:ext cx="9052560" cy="2479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7077922"/>
            <a:ext cx="2346960" cy="539750"/>
          </a:xfrm>
        </p:spPr>
        <p:txBody>
          <a:bodyPr/>
          <a:lstStyle>
            <a:lvl1pPr>
              <a:defRPr/>
            </a:lvl1pPr>
          </a:lstStyle>
          <a:p>
            <a:endParaRPr lang="en-US"/>
          </a:p>
        </p:txBody>
      </p:sp>
      <p:sp>
        <p:nvSpPr>
          <p:cNvPr id="6" name="Footer Placeholder 5"/>
          <p:cNvSpPr>
            <a:spLocks noGrp="1"/>
          </p:cNvSpPr>
          <p:nvPr>
            <p:ph type="ftr" sz="quarter" idx="11"/>
          </p:nvPr>
        </p:nvSpPr>
        <p:spPr>
          <a:xfrm>
            <a:off x="3436620" y="7077922"/>
            <a:ext cx="3185160" cy="539750"/>
          </a:xfrm>
        </p:spPr>
        <p:txBody>
          <a:bodyPr/>
          <a:lstStyle>
            <a:lvl1pPr>
              <a:defRPr/>
            </a:lvl1pPr>
          </a:lstStyle>
          <a:p>
            <a:endParaRPr lang="en-US"/>
          </a:p>
        </p:txBody>
      </p:sp>
      <p:sp>
        <p:nvSpPr>
          <p:cNvPr id="7" name="Slide Number Placeholder 6"/>
          <p:cNvSpPr>
            <a:spLocks noGrp="1"/>
          </p:cNvSpPr>
          <p:nvPr>
            <p:ph type="sldNum" sz="quarter" idx="12"/>
          </p:nvPr>
        </p:nvSpPr>
        <p:spPr>
          <a:xfrm>
            <a:off x="7208520" y="7077922"/>
            <a:ext cx="2346960" cy="539750"/>
          </a:xfrm>
        </p:spPr>
        <p:txBody>
          <a:bodyPr/>
          <a:lstStyle>
            <a:lvl1pPr>
              <a:defRPr/>
            </a:lvl1pPr>
          </a:lstStyle>
          <a:p>
            <a:fld id="{42ECC8BD-7113-4E07-9096-E12FA197F1CD}" type="slidenum">
              <a:rPr lang="en-US"/>
              <a:pPr/>
              <a:t>‹#›</a:t>
            </a:fld>
            <a:endParaRPr lang="en-US"/>
          </a:p>
        </p:txBody>
      </p:sp>
    </p:spTree>
    <p:extLst>
      <p:ext uri="{BB962C8B-B14F-4D97-AF65-F5344CB8AC3E}">
        <p14:creationId xmlns:p14="http://schemas.microsoft.com/office/powerpoint/2010/main" val="3796589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300"/>
              <a:t>Title Text</a:t>
            </a:r>
          </a:p>
        </p:txBody>
      </p:sp>
    </p:spTree>
    <p:extLst>
      <p:ext uri="{BB962C8B-B14F-4D97-AF65-F5344CB8AC3E}">
        <p14:creationId xmlns:p14="http://schemas.microsoft.com/office/powerpoint/2010/main" val="205164255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p>
            <a:r>
              <a:rPr lang="en-US"/>
              <a:t>Click to edit Master title style</a:t>
            </a:r>
          </a:p>
        </p:txBody>
      </p:sp>
      <p:sp>
        <p:nvSpPr>
          <p:cNvPr id="3" name="Table Placeholder 2"/>
          <p:cNvSpPr>
            <a:spLocks noGrp="1"/>
          </p:cNvSpPr>
          <p:nvPr>
            <p:ph type="tbl" idx="1"/>
          </p:nvPr>
        </p:nvSpPr>
        <p:spPr>
          <a:xfrm>
            <a:off x="502920" y="1813560"/>
            <a:ext cx="9052560" cy="5129425"/>
          </a:xfrm>
        </p:spPr>
        <p:txBody>
          <a:bodyPr/>
          <a:lstStyle/>
          <a:p>
            <a:endParaRPr lang="en-US"/>
          </a:p>
        </p:txBody>
      </p:sp>
      <p:sp>
        <p:nvSpPr>
          <p:cNvPr id="4" name="Date Placeholder 3"/>
          <p:cNvSpPr>
            <a:spLocks noGrp="1"/>
          </p:cNvSpPr>
          <p:nvPr>
            <p:ph type="dt" sz="half" idx="10"/>
          </p:nvPr>
        </p:nvSpPr>
        <p:spPr>
          <a:xfrm>
            <a:off x="502920" y="7077922"/>
            <a:ext cx="2346960" cy="539750"/>
          </a:xfrm>
        </p:spPr>
        <p:txBody>
          <a:bodyPr/>
          <a:lstStyle>
            <a:lvl1pPr>
              <a:defRPr/>
            </a:lvl1pPr>
          </a:lstStyle>
          <a:p>
            <a:endParaRPr lang="en-US"/>
          </a:p>
        </p:txBody>
      </p:sp>
      <p:sp>
        <p:nvSpPr>
          <p:cNvPr id="5" name="Footer Placeholder 4"/>
          <p:cNvSpPr>
            <a:spLocks noGrp="1"/>
          </p:cNvSpPr>
          <p:nvPr>
            <p:ph type="ftr" sz="quarter" idx="11"/>
          </p:nvPr>
        </p:nvSpPr>
        <p:spPr>
          <a:xfrm>
            <a:off x="3436620" y="7077922"/>
            <a:ext cx="3185160" cy="539750"/>
          </a:xfrm>
        </p:spPr>
        <p:txBody>
          <a:bodyPr/>
          <a:lstStyle>
            <a:lvl1pPr>
              <a:defRPr/>
            </a:lvl1pPr>
          </a:lstStyle>
          <a:p>
            <a:endParaRPr lang="en-US"/>
          </a:p>
        </p:txBody>
      </p:sp>
      <p:sp>
        <p:nvSpPr>
          <p:cNvPr id="6" name="Slide Number Placeholder 5"/>
          <p:cNvSpPr>
            <a:spLocks noGrp="1"/>
          </p:cNvSpPr>
          <p:nvPr>
            <p:ph type="sldNum" sz="quarter" idx="12"/>
          </p:nvPr>
        </p:nvSpPr>
        <p:spPr>
          <a:xfrm>
            <a:off x="7208520" y="7077922"/>
            <a:ext cx="2346960" cy="539750"/>
          </a:xfrm>
        </p:spPr>
        <p:txBody>
          <a:bodyPr/>
          <a:lstStyle>
            <a:lvl1pPr>
              <a:defRPr/>
            </a:lvl1pPr>
          </a:lstStyle>
          <a:p>
            <a:fld id="{5CC5B1D7-12BF-40DB-81A2-1530EFB1F6E5}" type="slidenum">
              <a:rPr lang="en-US"/>
              <a:pPr/>
              <a:t>‹#›</a:t>
            </a:fld>
            <a:endParaRPr lang="en-US"/>
          </a:p>
        </p:txBody>
      </p:sp>
    </p:spTree>
    <p:extLst>
      <p:ext uri="{BB962C8B-B14F-4D97-AF65-F5344CB8AC3E}">
        <p14:creationId xmlns:p14="http://schemas.microsoft.com/office/powerpoint/2010/main" val="57483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29C73E-5B05-4E8E-8131-D180BE406F69}" type="datetimeFigureOut">
              <a:rPr lang="en-US" smtClean="0"/>
              <a:pPr/>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3803622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5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29C73E-5B05-4E8E-8131-D180BE406F69}" type="datetimeFigureOut">
              <a:rPr lang="en-US" smtClean="0"/>
              <a:pPr/>
              <a:t>7/23/2015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534004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29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813560"/>
            <a:ext cx="4442460" cy="5129425"/>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29C73E-5B05-4E8E-8131-D180BE406F69}" type="datetimeFigureOut">
              <a:rPr lang="en-US" smtClean="0"/>
              <a:pPr/>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405200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700" b="1"/>
            </a:lvl1pPr>
            <a:lvl2pPr marL="509412" indent="0">
              <a:buNone/>
              <a:defRPr sz="2200" b="1"/>
            </a:lvl2pPr>
            <a:lvl3pPr marL="1018824" indent="0">
              <a:buNone/>
              <a:defRPr sz="2000" b="1"/>
            </a:lvl3pPr>
            <a:lvl4pPr marL="1528237" indent="0">
              <a:buNone/>
              <a:defRPr sz="1800" b="1"/>
            </a:lvl4pPr>
            <a:lvl5pPr marL="2037649" indent="0">
              <a:buNone/>
              <a:defRPr sz="1800" b="1"/>
            </a:lvl5pPr>
            <a:lvl6pPr marL="2547061" indent="0">
              <a:buNone/>
              <a:defRPr sz="1800" b="1"/>
            </a:lvl6pPr>
            <a:lvl7pPr marL="3056473" indent="0">
              <a:buNone/>
              <a:defRPr sz="1800" b="1"/>
            </a:lvl7pPr>
            <a:lvl8pPr marL="3565886" indent="0">
              <a:buNone/>
              <a:defRPr sz="1800" b="1"/>
            </a:lvl8pPr>
            <a:lvl9pPr marL="407529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29C73E-5B05-4E8E-8131-D180BE406F69}" type="datetimeFigureOut">
              <a:rPr lang="en-US" smtClean="0"/>
              <a:pPr/>
              <a:t>7/23/2015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355781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29C73E-5B05-4E8E-8131-D180BE406F69}" type="datetimeFigureOut">
              <a:rPr lang="en-US" smtClean="0"/>
              <a:pPr/>
              <a:t>7/23/2015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26323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9C73E-5B05-4E8E-8131-D180BE406F69}" type="datetimeFigureOut">
              <a:rPr lang="en-US" smtClean="0"/>
              <a:pPr/>
              <a:t>7/23/2015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42448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309457"/>
            <a:ext cx="5622925" cy="6633528"/>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9C73E-5B05-4E8E-8131-D180BE406F69}" type="datetimeFigureOut">
              <a:rPr lang="en-US" smtClean="0"/>
              <a:pPr/>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34642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694478"/>
            <a:ext cx="6035040" cy="4663440"/>
          </a:xfrm>
        </p:spPr>
        <p:txBody>
          <a:bodyPr/>
          <a:lstStyle>
            <a:lvl1pPr marL="0" indent="0">
              <a:buNone/>
              <a:defRPr sz="36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600"/>
            </a:lvl1pPr>
            <a:lvl2pPr marL="509412" indent="0">
              <a:buNone/>
              <a:defRPr sz="1300"/>
            </a:lvl2pPr>
            <a:lvl3pPr marL="1018824" indent="0">
              <a:buNone/>
              <a:defRPr sz="1100"/>
            </a:lvl3pPr>
            <a:lvl4pPr marL="1528237" indent="0">
              <a:buNone/>
              <a:defRPr sz="1000"/>
            </a:lvl4pPr>
            <a:lvl5pPr marL="2037649" indent="0">
              <a:buNone/>
              <a:defRPr sz="1000"/>
            </a:lvl5pPr>
            <a:lvl6pPr marL="2547061" indent="0">
              <a:buNone/>
              <a:defRPr sz="1000"/>
            </a:lvl6pPr>
            <a:lvl7pPr marL="3056473" indent="0">
              <a:buNone/>
              <a:defRPr sz="1000"/>
            </a:lvl7pPr>
            <a:lvl8pPr marL="3565886" indent="0">
              <a:buNone/>
              <a:defRPr sz="1000"/>
            </a:lvl8pPr>
            <a:lvl9pPr marL="4075298"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29C73E-5B05-4E8E-8131-D180BE406F69}" type="datetimeFigureOut">
              <a:rPr lang="en-US" smtClean="0"/>
              <a:pPr/>
              <a:t>7/23/2015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5998C-38F3-43EE-9C05-E1F22231C2D0}" type="slidenum">
              <a:rPr lang="en-US" smtClean="0"/>
              <a:pPr/>
              <a:t>‹#›</a:t>
            </a:fld>
            <a:endParaRPr lang="en-US"/>
          </a:p>
        </p:txBody>
      </p:sp>
    </p:spTree>
    <p:extLst>
      <p:ext uri="{BB962C8B-B14F-4D97-AF65-F5344CB8AC3E}">
        <p14:creationId xmlns:p14="http://schemas.microsoft.com/office/powerpoint/2010/main" val="79311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101882" tIns="50941" rIns="101882" bIns="509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2920" y="1813560"/>
            <a:ext cx="9052560" cy="5129425"/>
          </a:xfrm>
          <a:prstGeom prst="rect">
            <a:avLst/>
          </a:prstGeom>
        </p:spPr>
        <p:txBody>
          <a:bodyPr vert="horz" lIns="101882" tIns="50941" rIns="101882" bIns="5094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2920" y="7203864"/>
            <a:ext cx="2346960" cy="413808"/>
          </a:xfrm>
          <a:prstGeom prst="rect">
            <a:avLst/>
          </a:prstGeom>
        </p:spPr>
        <p:txBody>
          <a:bodyPr vert="horz" lIns="101882" tIns="50941" rIns="101882" bIns="50941" rtlCol="0" anchor="ctr"/>
          <a:lstStyle>
            <a:lvl1pPr algn="l">
              <a:defRPr sz="1300">
                <a:solidFill>
                  <a:schemeClr val="tx1">
                    <a:tint val="75000"/>
                  </a:schemeClr>
                </a:solidFill>
              </a:defRPr>
            </a:lvl1pPr>
          </a:lstStyle>
          <a:p>
            <a:fld id="{CA29C73E-5B05-4E8E-8131-D180BE406F69}" type="datetimeFigureOut">
              <a:rPr lang="en-US" smtClean="0"/>
              <a:pPr/>
              <a:t>7/23/2015</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101882" tIns="50941" rIns="101882" bIns="50941"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101882" tIns="50941" rIns="101882" bIns="50941" rtlCol="0" anchor="ctr"/>
          <a:lstStyle>
            <a:lvl1pPr algn="r">
              <a:defRPr sz="1300">
                <a:solidFill>
                  <a:schemeClr val="tx1">
                    <a:tint val="75000"/>
                  </a:schemeClr>
                </a:solidFill>
              </a:defRPr>
            </a:lvl1pPr>
          </a:lstStyle>
          <a:p>
            <a:fld id="{1CC5998C-38F3-43EE-9C05-E1F22231C2D0}" type="slidenum">
              <a:rPr lang="en-US" smtClean="0"/>
              <a:pPr/>
              <a:t>‹#›</a:t>
            </a:fld>
            <a:endParaRPr lang="en-US"/>
          </a:p>
        </p:txBody>
      </p:sp>
    </p:spTree>
    <p:extLst>
      <p:ext uri="{BB962C8B-B14F-4D97-AF65-F5344CB8AC3E}">
        <p14:creationId xmlns:p14="http://schemas.microsoft.com/office/powerpoint/2010/main" val="1001723564"/>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ctr" defTabSz="1018824"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95400"/>
            <a:ext cx="8610600" cy="3303270"/>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Medication Adherence: Identifying Barriers and Advancing Adherence to Improve Health Outcomes</a:t>
            </a:r>
            <a:br>
              <a:rPr lang="en-US" b="1" dirty="0" smtClean="0"/>
            </a:br>
            <a:r>
              <a:rPr lang="en-US" b="1" dirty="0"/>
              <a:t/>
            </a:r>
            <a:br>
              <a:rPr lang="en-US" b="1" dirty="0"/>
            </a:br>
            <a:r>
              <a:rPr lang="en-US" sz="4000" b="1" dirty="0" smtClean="0"/>
              <a:t>USPHS Scientific and Training Symposium</a:t>
            </a:r>
            <a:br>
              <a:rPr lang="en-US" sz="4000" b="1" dirty="0" smtClean="0"/>
            </a:br>
            <a:r>
              <a:rPr lang="en-US" sz="4000" b="1" dirty="0" smtClean="0"/>
              <a:t>May 20</a:t>
            </a:r>
            <a:r>
              <a:rPr lang="en-US" sz="4000" b="1" baseline="30000" dirty="0" smtClean="0"/>
              <a:t>th</a:t>
            </a:r>
            <a:r>
              <a:rPr lang="en-US" sz="4000" b="1" dirty="0" smtClean="0"/>
              <a:t> 2015, Atlanta, GA</a:t>
            </a:r>
            <a:br>
              <a:rPr lang="en-US" sz="4000" b="1" dirty="0" smtClean="0"/>
            </a:br>
            <a:r>
              <a:rPr lang="en-US" b="1" dirty="0" smtClean="0"/>
              <a:t/>
            </a:r>
            <a:br>
              <a:rPr lang="en-US" b="1" dirty="0" smtClean="0"/>
            </a:br>
            <a:r>
              <a:rPr lang="en-US" sz="2700" b="1" dirty="0" smtClean="0"/>
              <a:t>CAPT Carmen C. Clelland, </a:t>
            </a:r>
            <a:r>
              <a:rPr lang="en-US" sz="2700" b="1" dirty="0" err="1" smtClean="0"/>
              <a:t>PharmD</a:t>
            </a:r>
            <a:r>
              <a:rPr lang="en-US" sz="2700" b="1" dirty="0" smtClean="0"/>
              <a:t>, MPA</a:t>
            </a:r>
            <a:br>
              <a:rPr lang="en-US" sz="2700" b="1" dirty="0" smtClean="0"/>
            </a:br>
            <a:r>
              <a:rPr lang="en-US" sz="2700" b="1" dirty="0" smtClean="0"/>
              <a:t>Associate Director, Tribal Support Unit</a:t>
            </a:r>
            <a:br>
              <a:rPr lang="en-US" sz="2700" b="1" dirty="0" smtClean="0"/>
            </a:br>
            <a:r>
              <a:rPr lang="en-US" sz="2700" b="1" dirty="0" smtClean="0"/>
              <a:t>Centers for Disease Control </a:t>
            </a:r>
            <a:r>
              <a:rPr lang="en-US" sz="2700" b="1" smtClean="0"/>
              <a:t>and </a:t>
            </a:r>
            <a:r>
              <a:rPr lang="en-US" sz="2700" b="1" smtClean="0"/>
              <a:t>Prevention</a:t>
            </a:r>
            <a:endParaRPr lang="en-US" sz="27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eaLnBrk="1" hangingPunct="1">
              <a:defRPr/>
            </a:pPr>
            <a:r>
              <a:rPr lang="en-US" smtClean="0"/>
              <a:t>Adherence Generalization</a:t>
            </a:r>
          </a:p>
        </p:txBody>
      </p:sp>
      <p:sp>
        <p:nvSpPr>
          <p:cNvPr id="497667" name="Rectangle 3"/>
          <p:cNvSpPr>
            <a:spLocks noGrp="1" noChangeArrowheads="1"/>
          </p:cNvSpPr>
          <p:nvPr>
            <p:ph type="body" idx="1"/>
          </p:nvPr>
        </p:nvSpPr>
        <p:spPr/>
        <p:txBody>
          <a:bodyPr>
            <a:normAutofit fontScale="92500"/>
          </a:bodyPr>
          <a:lstStyle/>
          <a:p>
            <a:pPr eaLnBrk="1" hangingPunct="1">
              <a:lnSpc>
                <a:spcPct val="90000"/>
              </a:lnSpc>
              <a:defRPr/>
            </a:pPr>
            <a:r>
              <a:rPr lang="en-US" dirty="0" smtClean="0"/>
              <a:t>One-third of patients are compliant</a:t>
            </a:r>
          </a:p>
          <a:p>
            <a:pPr eaLnBrk="1" hangingPunct="1">
              <a:lnSpc>
                <a:spcPct val="90000"/>
              </a:lnSpc>
              <a:defRPr/>
            </a:pPr>
            <a:endParaRPr lang="en-US" dirty="0" smtClean="0"/>
          </a:p>
          <a:p>
            <a:pPr eaLnBrk="1" hangingPunct="1">
              <a:lnSpc>
                <a:spcPct val="90000"/>
              </a:lnSpc>
              <a:defRPr/>
            </a:pPr>
            <a:r>
              <a:rPr lang="en-US" dirty="0" smtClean="0"/>
              <a:t>One third of patients are non-compliant because of misunderstanding of treatment plans</a:t>
            </a:r>
          </a:p>
          <a:p>
            <a:pPr eaLnBrk="1" hangingPunct="1">
              <a:lnSpc>
                <a:spcPct val="90000"/>
              </a:lnSpc>
              <a:defRPr/>
            </a:pPr>
            <a:endParaRPr lang="en-US" dirty="0" smtClean="0"/>
          </a:p>
          <a:p>
            <a:pPr eaLnBrk="1" hangingPunct="1">
              <a:lnSpc>
                <a:spcPct val="90000"/>
              </a:lnSpc>
              <a:defRPr/>
            </a:pPr>
            <a:r>
              <a:rPr lang="en-US" dirty="0" smtClean="0"/>
              <a:t>One-third of patients are non-compliant as an informed conscious choice to be non-compliant</a:t>
            </a:r>
          </a:p>
          <a:p>
            <a:pPr eaLnBrk="1" hangingPunct="1">
              <a:lnSpc>
                <a:spcPct val="90000"/>
              </a:lnSpc>
              <a:defRPr/>
            </a:pPr>
            <a:endParaRPr lang="en-US" dirty="0" smtClean="0"/>
          </a:p>
          <a:p>
            <a:pPr eaLnBrk="1" hangingPunct="1">
              <a:lnSpc>
                <a:spcPct val="90000"/>
              </a:lnSpc>
              <a:defRPr/>
            </a:pPr>
            <a:r>
              <a:rPr lang="en-US" sz="1400" dirty="0" smtClean="0"/>
              <a:t>Redman, B. (1984).  The process of patient education.  5</a:t>
            </a:r>
            <a:r>
              <a:rPr lang="en-US" sz="1400" baseline="30000" dirty="0" smtClean="0"/>
              <a:t>th</a:t>
            </a:r>
            <a:r>
              <a:rPr lang="en-US" sz="1400" dirty="0" smtClean="0"/>
              <a:t> Ed. St. Louis: C V Mosby Co.</a:t>
            </a:r>
          </a:p>
        </p:txBody>
      </p:sp>
    </p:spTree>
    <p:extLst>
      <p:ext uri="{BB962C8B-B14F-4D97-AF65-F5344CB8AC3E}">
        <p14:creationId xmlns:p14="http://schemas.microsoft.com/office/powerpoint/2010/main" val="254581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eaLnBrk="1" hangingPunct="1">
              <a:defRPr/>
            </a:pPr>
            <a:r>
              <a:rPr lang="en-US" smtClean="0"/>
              <a:t>Adherence Generalization (cont)</a:t>
            </a:r>
          </a:p>
        </p:txBody>
      </p:sp>
      <p:sp>
        <p:nvSpPr>
          <p:cNvPr id="545795" name="Rectangle 3"/>
          <p:cNvSpPr>
            <a:spLocks noGrp="1" noChangeArrowheads="1"/>
          </p:cNvSpPr>
          <p:nvPr>
            <p:ph type="body" idx="1"/>
          </p:nvPr>
        </p:nvSpPr>
        <p:spPr/>
        <p:txBody>
          <a:bodyPr/>
          <a:lstStyle/>
          <a:p>
            <a:pPr eaLnBrk="1" hangingPunct="1">
              <a:defRPr/>
            </a:pPr>
            <a:r>
              <a:rPr lang="en-US" sz="2800" dirty="0" smtClean="0"/>
              <a:t>One-sixth come close to perfect adherence</a:t>
            </a:r>
          </a:p>
          <a:p>
            <a:pPr eaLnBrk="1" hangingPunct="1">
              <a:defRPr/>
            </a:pPr>
            <a:r>
              <a:rPr lang="en-US" sz="2800" dirty="0" smtClean="0"/>
              <a:t>One-sixth take nearly all doses</a:t>
            </a:r>
          </a:p>
          <a:p>
            <a:pPr eaLnBrk="1" hangingPunct="1">
              <a:defRPr/>
            </a:pPr>
            <a:r>
              <a:rPr lang="en-US" sz="2800" dirty="0" smtClean="0"/>
              <a:t>One-sixth miss occasional daily dose (inconsistent)</a:t>
            </a:r>
          </a:p>
          <a:p>
            <a:pPr eaLnBrk="1" hangingPunct="1">
              <a:defRPr/>
            </a:pPr>
            <a:r>
              <a:rPr lang="en-US" sz="2800" dirty="0" smtClean="0"/>
              <a:t>One-sixth take drug holidays three or four time a year</a:t>
            </a:r>
          </a:p>
          <a:p>
            <a:pPr eaLnBrk="1" hangingPunct="1">
              <a:defRPr/>
            </a:pPr>
            <a:r>
              <a:rPr lang="en-US" sz="2800" dirty="0" smtClean="0"/>
              <a:t>One-sixth take monthly drug holidays</a:t>
            </a:r>
          </a:p>
          <a:p>
            <a:pPr eaLnBrk="1" hangingPunct="1">
              <a:defRPr/>
            </a:pPr>
            <a:r>
              <a:rPr lang="en-US" sz="2800" dirty="0" smtClean="0"/>
              <a:t>One-sixth take few or no doses with the impression of being adherent</a:t>
            </a:r>
          </a:p>
          <a:p>
            <a:pPr eaLnBrk="1" hangingPunct="1">
              <a:defRPr/>
            </a:pPr>
            <a:endParaRPr lang="en-US" sz="2800" dirty="0" smtClean="0"/>
          </a:p>
          <a:p>
            <a:pPr eaLnBrk="1" hangingPunct="1">
              <a:defRPr/>
            </a:pPr>
            <a:r>
              <a:rPr lang="en-US" sz="1400" dirty="0" smtClean="0"/>
              <a:t>N. Engl. J Med 355:5 </a:t>
            </a:r>
          </a:p>
        </p:txBody>
      </p:sp>
    </p:spTree>
    <p:extLst>
      <p:ext uri="{BB962C8B-B14F-4D97-AF65-F5344CB8AC3E}">
        <p14:creationId xmlns:p14="http://schemas.microsoft.com/office/powerpoint/2010/main" val="1979647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eaLnBrk="1" hangingPunct="1">
              <a:defRPr/>
            </a:pPr>
            <a:r>
              <a:rPr lang="en-US" smtClean="0"/>
              <a:t>Polypharmacy</a:t>
            </a:r>
          </a:p>
        </p:txBody>
      </p:sp>
      <p:sp>
        <p:nvSpPr>
          <p:cNvPr id="542723" name="Rectangle 3"/>
          <p:cNvSpPr>
            <a:spLocks noGrp="1" noChangeArrowheads="1"/>
          </p:cNvSpPr>
          <p:nvPr>
            <p:ph type="body" idx="1"/>
          </p:nvPr>
        </p:nvSpPr>
        <p:spPr/>
        <p:txBody>
          <a:bodyPr/>
          <a:lstStyle/>
          <a:p>
            <a:pPr eaLnBrk="1" hangingPunct="1">
              <a:lnSpc>
                <a:spcPct val="90000"/>
              </a:lnSpc>
              <a:defRPr/>
            </a:pPr>
            <a:r>
              <a:rPr lang="en-US" dirty="0" smtClean="0"/>
              <a:t>Defined as the total number of different medications a patient takes concomitantly</a:t>
            </a:r>
          </a:p>
          <a:p>
            <a:pPr eaLnBrk="1" hangingPunct="1">
              <a:lnSpc>
                <a:spcPct val="90000"/>
              </a:lnSpc>
              <a:buFont typeface="Wingdings" pitchFamily="2" charset="2"/>
              <a:buNone/>
              <a:defRPr/>
            </a:pPr>
            <a:endParaRPr lang="en-US" dirty="0" smtClean="0"/>
          </a:p>
          <a:p>
            <a:pPr eaLnBrk="1" hangingPunct="1">
              <a:lnSpc>
                <a:spcPct val="90000"/>
              </a:lnSpc>
              <a:defRPr/>
            </a:pPr>
            <a:r>
              <a:rPr lang="en-US" dirty="0" smtClean="0"/>
              <a:t>Usually defined as 5 or 6 medications or more concomitantly</a:t>
            </a:r>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endParaRPr lang="en-US" dirty="0" smtClean="0"/>
          </a:p>
          <a:p>
            <a:pPr eaLnBrk="1" hangingPunct="1">
              <a:lnSpc>
                <a:spcPct val="90000"/>
              </a:lnSpc>
              <a:buFont typeface="Wingdings" pitchFamily="2" charset="2"/>
              <a:buNone/>
              <a:defRPr/>
            </a:pPr>
            <a:r>
              <a:rPr lang="en-US" sz="1600" dirty="0" err="1" smtClean="0"/>
              <a:t>Satish</a:t>
            </a:r>
            <a:r>
              <a:rPr lang="en-US" sz="1600" dirty="0" smtClean="0"/>
              <a:t> et al, Am </a:t>
            </a:r>
            <a:r>
              <a:rPr lang="en-US" sz="1600" dirty="0" err="1" smtClean="0"/>
              <a:t>Geriatr</a:t>
            </a:r>
            <a:r>
              <a:rPr lang="en-US" sz="1600" dirty="0" smtClean="0"/>
              <a:t> </a:t>
            </a:r>
            <a:r>
              <a:rPr lang="en-US" sz="1600" dirty="0" err="1" smtClean="0"/>
              <a:t>soc</a:t>
            </a:r>
            <a:r>
              <a:rPr lang="en-US" sz="1600" dirty="0" smtClean="0"/>
              <a:t>, 1996</a:t>
            </a:r>
          </a:p>
          <a:p>
            <a:pPr eaLnBrk="1" hangingPunct="1">
              <a:lnSpc>
                <a:spcPct val="90000"/>
              </a:lnSpc>
              <a:buFont typeface="Wingdings" pitchFamily="2" charset="2"/>
              <a:buNone/>
              <a:defRPr/>
            </a:pPr>
            <a:r>
              <a:rPr lang="en-US" sz="1600" dirty="0" smtClean="0"/>
              <a:t>Hanlon et al, Am J  Med, 1996</a:t>
            </a:r>
          </a:p>
          <a:p>
            <a:pPr eaLnBrk="1" hangingPunct="1">
              <a:lnSpc>
                <a:spcPct val="90000"/>
              </a:lnSpc>
              <a:buFont typeface="Wingdings" pitchFamily="2" charset="2"/>
              <a:buNone/>
              <a:defRPr/>
            </a:pPr>
            <a:r>
              <a:rPr lang="en-US" sz="1600" dirty="0" smtClean="0"/>
              <a:t>Jorgensen et al, </a:t>
            </a:r>
            <a:r>
              <a:rPr lang="en-US" sz="1600" dirty="0" err="1" smtClean="0"/>
              <a:t>Annal</a:t>
            </a:r>
            <a:r>
              <a:rPr lang="en-US" sz="1600" dirty="0" smtClean="0"/>
              <a:t> </a:t>
            </a:r>
            <a:r>
              <a:rPr lang="en-US" sz="1600" dirty="0" err="1" smtClean="0"/>
              <a:t>Pharmacother</a:t>
            </a:r>
            <a:r>
              <a:rPr lang="en-US" sz="1600" dirty="0" smtClean="0"/>
              <a:t>, 2001</a:t>
            </a:r>
          </a:p>
          <a:p>
            <a:pPr eaLnBrk="1" hangingPunct="1">
              <a:lnSpc>
                <a:spcPct val="90000"/>
              </a:lnSpc>
              <a:buFont typeface="Wingdings" pitchFamily="2" charset="2"/>
              <a:buNone/>
              <a:defRPr/>
            </a:pPr>
            <a:endParaRPr lang="en-US" dirty="0" smtClean="0"/>
          </a:p>
        </p:txBody>
      </p:sp>
    </p:spTree>
    <p:extLst>
      <p:ext uri="{BB962C8B-B14F-4D97-AF65-F5344CB8AC3E}">
        <p14:creationId xmlns:p14="http://schemas.microsoft.com/office/powerpoint/2010/main" val="3663999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971517" y="694478"/>
            <a:ext cx="6035040" cy="5172922"/>
          </a:xfrm>
        </p:spPr>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07" y="7301"/>
            <a:ext cx="7367587" cy="685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3"/>
          <p:cNvSpPr>
            <a:spLocks noGrp="1"/>
          </p:cNvSpPr>
          <p:nvPr>
            <p:ph type="body" sz="half" idx="2"/>
          </p:nvPr>
        </p:nvSpPr>
        <p:spPr>
          <a:xfrm>
            <a:off x="1905000" y="6858000"/>
            <a:ext cx="6035040" cy="912177"/>
          </a:xfrm>
        </p:spPr>
        <p:txBody>
          <a:bodyPr>
            <a:normAutofit/>
          </a:bodyPr>
          <a:lstStyle/>
          <a:p>
            <a:r>
              <a:rPr lang="en-US" sz="1400" dirty="0" err="1"/>
              <a:t>Osterberg</a:t>
            </a:r>
            <a:r>
              <a:rPr lang="en-US" sz="1400" dirty="0"/>
              <a:t>, Lars, and Terrence </a:t>
            </a:r>
            <a:r>
              <a:rPr lang="en-US" sz="1400" dirty="0" err="1"/>
              <a:t>Blaschke</a:t>
            </a:r>
            <a:r>
              <a:rPr lang="en-US" sz="1400" dirty="0"/>
              <a:t>. "Adherence to Medication." </a:t>
            </a:r>
            <a:r>
              <a:rPr lang="en-US" sz="1400" i="1" dirty="0"/>
              <a:t>New England Journal of Medicine</a:t>
            </a:r>
            <a:r>
              <a:rPr lang="en-US" sz="1400" dirty="0"/>
              <a:t> 353.5 (2005): 487-97. Print</a:t>
            </a:r>
            <a:r>
              <a:rPr lang="en-US" sz="1400" dirty="0" smtClean="0"/>
              <a:t>.</a:t>
            </a:r>
          </a:p>
          <a:p>
            <a:r>
              <a:rPr lang="en-US" sz="1400" dirty="0" smtClean="0"/>
              <a:t>License for use received 10-9-2012</a:t>
            </a:r>
            <a:endParaRPr lang="en-US" sz="1400" dirty="0"/>
          </a:p>
        </p:txBody>
      </p:sp>
    </p:spTree>
    <p:extLst>
      <p:ext uri="{BB962C8B-B14F-4D97-AF65-F5344CB8AC3E}">
        <p14:creationId xmlns:p14="http://schemas.microsoft.com/office/powerpoint/2010/main" val="1977006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754380" y="345440"/>
            <a:ext cx="8549640" cy="1036320"/>
          </a:xfrm>
        </p:spPr>
        <p:txBody>
          <a:bodyPr/>
          <a:lstStyle/>
          <a:p>
            <a:pPr eaLnBrk="1" hangingPunct="1"/>
            <a:r>
              <a:rPr lang="en-US" dirty="0" smtClean="0"/>
              <a:t>Drug Adherence</a:t>
            </a:r>
          </a:p>
        </p:txBody>
      </p:sp>
      <p:sp>
        <p:nvSpPr>
          <p:cNvPr id="7172" name="Rectangle 4"/>
          <p:cNvSpPr>
            <a:spLocks noGrp="1" noChangeArrowheads="1"/>
          </p:cNvSpPr>
          <p:nvPr>
            <p:ph type="body" sz="half" idx="1"/>
          </p:nvPr>
        </p:nvSpPr>
        <p:spPr>
          <a:xfrm>
            <a:off x="228600" y="1668727"/>
            <a:ext cx="3785870" cy="4663440"/>
          </a:xfrm>
        </p:spPr>
        <p:txBody>
          <a:bodyPr>
            <a:normAutofit/>
          </a:bodyPr>
          <a:lstStyle/>
          <a:p>
            <a:pPr eaLnBrk="1" hangingPunct="1"/>
            <a:r>
              <a:rPr lang="en-US" sz="2400" dirty="0"/>
              <a:t>Product persistency curves </a:t>
            </a:r>
          </a:p>
          <a:p>
            <a:pPr lvl="1" eaLnBrk="1" hangingPunct="1"/>
            <a:r>
              <a:rPr lang="en-US" sz="2400" dirty="0"/>
              <a:t>after 1 year as much as a 50 percent decline</a:t>
            </a:r>
          </a:p>
          <a:p>
            <a:pPr lvl="1" eaLnBrk="1" hangingPunct="1"/>
            <a:r>
              <a:rPr lang="en-US" sz="2400" dirty="0"/>
              <a:t>after 5 years, compliance as low as 29% to 33% </a:t>
            </a:r>
          </a:p>
          <a:p>
            <a:pPr lvl="1" eaLnBrk="1" hangingPunct="1"/>
            <a:r>
              <a:rPr lang="en-US" sz="2400" dirty="0"/>
              <a:t>greatest declines in first six months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530917"/>
            <a:ext cx="6160748" cy="4793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3886200" y="6316450"/>
            <a:ext cx="5899789" cy="617750"/>
          </a:xfrm>
          <a:prstGeom prst="rect">
            <a:avLst/>
          </a:prstGeom>
        </p:spPr>
        <p:txBody>
          <a:bodyPr vert="horz" lIns="101882" tIns="50941" rIns="101882" bIns="50941" rtlCol="0">
            <a:normAutofit fontScale="62500" lnSpcReduction="20000"/>
          </a:bodyPr>
          <a:lstStyle>
            <a:lvl1pPr marL="382059" indent="-382059" algn="l" defTabSz="1018824"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7795" indent="-318383" algn="l" defTabSz="1018824"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73531" indent="-254706" algn="l" defTabSz="10188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82943"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92355"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01767"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180"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fontAlgn="auto">
              <a:spcAft>
                <a:spcPts val="0"/>
              </a:spcAft>
            </a:pPr>
            <a:r>
              <a:rPr lang="en-US" sz="1400" dirty="0" err="1" smtClean="0"/>
              <a:t>Marquess</a:t>
            </a:r>
            <a:r>
              <a:rPr lang="en-US" sz="1400" dirty="0" smtClean="0"/>
              <a:t>, Jonathan G., </a:t>
            </a:r>
            <a:r>
              <a:rPr lang="en-US" sz="1400" dirty="0" err="1" smtClean="0"/>
              <a:t>PharmD</a:t>
            </a:r>
            <a:r>
              <a:rPr lang="en-US" sz="1400" dirty="0" smtClean="0"/>
              <a:t>, CDE. "Partnering With Your Community Pharmacist." Editorial. </a:t>
            </a:r>
            <a:r>
              <a:rPr lang="en-US" sz="1400" i="1" dirty="0" smtClean="0"/>
              <a:t>Media Planet: Patient Adherence</a:t>
            </a:r>
            <a:r>
              <a:rPr lang="en-US" sz="1400" dirty="0" smtClean="0"/>
              <a:t> Mar. 2012, 2nd ed.: 7. </a:t>
            </a:r>
            <a:r>
              <a:rPr lang="en-US" sz="1400" i="1" dirty="0" smtClean="0"/>
              <a:t>Mediaplanet.com</a:t>
            </a:r>
            <a:r>
              <a:rPr lang="en-US" sz="1400" dirty="0" smtClean="0"/>
              <a:t>. </a:t>
            </a:r>
            <a:r>
              <a:rPr lang="en-US" sz="1400" dirty="0" err="1" smtClean="0"/>
              <a:t>Mediap</a:t>
            </a:r>
            <a:r>
              <a:rPr lang="en-US" sz="1400" dirty="0" smtClean="0"/>
              <a:t> Planet U.S.A., Mar. 2012. Web. 25 Oct. 2013. &lt;http://doc.mediaplanet.com/all_projects/7711.pdf&gt;.</a:t>
            </a:r>
          </a:p>
          <a:p>
            <a:pPr fontAlgn="auto">
              <a:spcAft>
                <a:spcPts val="0"/>
              </a:spcAft>
            </a:pPr>
            <a:r>
              <a:rPr lang="en-US" sz="1400" dirty="0" smtClean="0"/>
              <a:t>Permission for use received</a:t>
            </a:r>
            <a:endParaRPr lang="en-US" sz="1400" dirty="0"/>
          </a:p>
        </p:txBody>
      </p:sp>
    </p:spTree>
    <p:extLst>
      <p:ext uri="{BB962C8B-B14F-4D97-AF65-F5344CB8AC3E}">
        <p14:creationId xmlns:p14="http://schemas.microsoft.com/office/powerpoint/2010/main" val="4035753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93877" y="365259"/>
            <a:ext cx="9670646" cy="918295"/>
          </a:xfrm>
          <a:prstGeom prst="rect">
            <a:avLst/>
          </a:prstGeom>
        </p:spPr>
        <p:txBody>
          <a:bodyPr>
            <a:normAutofit fontScale="90000"/>
          </a:bodyPr>
          <a:lstStyle>
            <a:lvl1pPr>
              <a:defRPr sz="4800">
                <a:latin typeface="Arial Black"/>
                <a:ea typeface="Arial Black"/>
                <a:cs typeface="Arial Black"/>
                <a:sym typeface="Arial Black"/>
              </a:defRPr>
            </a:lvl1pPr>
          </a:lstStyle>
          <a:p>
            <a:pPr lvl="0">
              <a:defRPr sz="1800"/>
            </a:pPr>
            <a:r>
              <a:rPr lang="en-US" sz="4900" dirty="0" smtClean="0">
                <a:latin typeface="+mj-lt"/>
              </a:rPr>
              <a:t>Persistence of Therapy - </a:t>
            </a:r>
            <a:r>
              <a:rPr sz="4900" dirty="0" smtClean="0">
                <a:latin typeface="+mj-lt"/>
              </a:rPr>
              <a:t>Diabetes Medications</a:t>
            </a:r>
            <a:r>
              <a:rPr lang="en-US" sz="4900" dirty="0" smtClean="0">
                <a:latin typeface="+mj-lt"/>
              </a:rPr>
              <a:t> (IHS)</a:t>
            </a:r>
            <a:endParaRPr sz="4900" dirty="0">
              <a:latin typeface="+mj-lt"/>
            </a:endParaRPr>
          </a:p>
        </p:txBody>
      </p:sp>
      <p:graphicFrame>
        <p:nvGraphicFramePr>
          <p:cNvPr id="33" name="Chart 33"/>
          <p:cNvGraphicFramePr/>
          <p:nvPr/>
        </p:nvGraphicFramePr>
        <p:xfrm>
          <a:off x="154578" y="1581843"/>
          <a:ext cx="9658993" cy="6005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98984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xfrm>
            <a:off x="193877" y="365259"/>
            <a:ext cx="9670646" cy="918295"/>
          </a:xfrm>
          <a:prstGeom prst="rect">
            <a:avLst/>
          </a:prstGeom>
        </p:spPr>
        <p:txBody>
          <a:bodyPr>
            <a:noAutofit/>
          </a:bodyPr>
          <a:lstStyle>
            <a:lvl1pPr>
              <a:defRPr sz="4800">
                <a:latin typeface="Arial Black"/>
                <a:ea typeface="Arial Black"/>
                <a:cs typeface="Arial Black"/>
                <a:sym typeface="Arial Black"/>
              </a:defRPr>
            </a:lvl1pPr>
          </a:lstStyle>
          <a:p>
            <a:pPr lvl="0">
              <a:defRPr sz="1800"/>
            </a:pPr>
            <a:r>
              <a:rPr lang="en-US" sz="4400" dirty="0">
                <a:latin typeface="+mj-lt"/>
              </a:rPr>
              <a:t>Persistence of </a:t>
            </a:r>
            <a:r>
              <a:rPr lang="en-US" sz="4400" dirty="0" smtClean="0">
                <a:latin typeface="+mj-lt"/>
              </a:rPr>
              <a:t>Therapy </a:t>
            </a:r>
            <a:r>
              <a:rPr lang="en-US" sz="4400" dirty="0">
                <a:latin typeface="+mj-lt"/>
              </a:rPr>
              <a:t>- </a:t>
            </a:r>
            <a:r>
              <a:rPr lang="en-US" sz="4400" dirty="0" smtClean="0">
                <a:latin typeface="+mj-lt"/>
              </a:rPr>
              <a:t>Cardiovascular Medications (IHS)</a:t>
            </a:r>
            <a:endParaRPr sz="4400" dirty="0">
              <a:latin typeface="+mj-lt"/>
            </a:endParaRPr>
          </a:p>
        </p:txBody>
      </p:sp>
      <p:graphicFrame>
        <p:nvGraphicFramePr>
          <p:cNvPr id="36" name="Chart 36"/>
          <p:cNvGraphicFramePr/>
          <p:nvPr/>
        </p:nvGraphicFramePr>
        <p:xfrm>
          <a:off x="234472" y="1921114"/>
          <a:ext cx="9627534" cy="56552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09901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Grp="1" noChangeArrowheads="1"/>
          </p:cNvSpPr>
          <p:nvPr>
            <p:ph type="title"/>
          </p:nvPr>
        </p:nvSpPr>
        <p:spPr/>
        <p:txBody>
          <a:bodyPr/>
          <a:lstStyle/>
          <a:p>
            <a:r>
              <a:rPr lang="en-US" sz="3600" dirty="0"/>
              <a:t>Comparison of Adherence for MPR at 90, 180 and 270 Days for CV Meds</a:t>
            </a:r>
          </a:p>
        </p:txBody>
      </p:sp>
      <p:graphicFrame>
        <p:nvGraphicFramePr>
          <p:cNvPr id="10251" name="Object 11"/>
          <p:cNvGraphicFramePr>
            <a:graphicFrameLocks noGrp="1" noChangeAspect="1"/>
          </p:cNvGraphicFramePr>
          <p:nvPr>
            <p:ph sz="half" idx="1"/>
          </p:nvPr>
        </p:nvGraphicFramePr>
        <p:xfrm>
          <a:off x="267177" y="1651635"/>
          <a:ext cx="9668986" cy="4382770"/>
        </p:xfrm>
        <a:graphic>
          <a:graphicData uri="http://schemas.openxmlformats.org/presentationml/2006/ole">
            <mc:AlternateContent xmlns:mc="http://schemas.openxmlformats.org/markup-compatibility/2006">
              <mc:Choice xmlns:v="urn:schemas-microsoft-com:vml" Requires="v">
                <p:oleObj spid="_x0000_s2107" name="Chart" r:id="rId4" imgW="6819820" imgH="3000532" progId="Excel.Chart.8">
                  <p:embed/>
                </p:oleObj>
              </mc:Choice>
              <mc:Fallback>
                <p:oleObj name="Chart" r:id="rId4" imgW="6819820" imgH="300053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177" y="1651635"/>
                        <a:ext cx="9668986" cy="438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5" name="Rectangle 15"/>
          <p:cNvSpPr>
            <a:spLocks noChangeArrowheads="1"/>
          </p:cNvSpPr>
          <p:nvPr/>
        </p:nvSpPr>
        <p:spPr bwMode="auto">
          <a:xfrm>
            <a:off x="502920" y="6390640"/>
            <a:ext cx="9052560" cy="1122680"/>
          </a:xfrm>
          <a:prstGeom prst="rect">
            <a:avLst/>
          </a:prstGeom>
          <a:noFill/>
          <a:ln w="9525">
            <a:noFill/>
            <a:miter lim="800000"/>
            <a:headEnd/>
            <a:tailEnd/>
          </a:ln>
          <a:effectLst/>
        </p:spPr>
        <p:txBody>
          <a:bodyPr lIns="101882" tIns="50941" rIns="101882" bIns="50941"/>
          <a:lstStyle/>
          <a:p>
            <a:pPr marL="382059" indent="-382059">
              <a:lnSpc>
                <a:spcPct val="90000"/>
              </a:lnSpc>
              <a:spcBef>
                <a:spcPct val="20000"/>
              </a:spcBef>
              <a:buFontTx/>
              <a:buChar char="•"/>
            </a:pPr>
            <a:r>
              <a:rPr lang="en-US" dirty="0"/>
              <a:t>As this graph shows, from day 90 to 270 of the initial prescription date, adherence dropped from about 82% to around 40%.</a:t>
            </a:r>
          </a:p>
          <a:p>
            <a:pPr marL="382059" indent="-382059">
              <a:lnSpc>
                <a:spcPct val="90000"/>
              </a:lnSpc>
              <a:spcBef>
                <a:spcPct val="20000"/>
              </a:spcBef>
              <a:buFontTx/>
              <a:buChar char="•"/>
            </a:pPr>
            <a:r>
              <a:rPr lang="en-US" dirty="0"/>
              <a:t>With time, average % decrease for each class was about 40</a:t>
            </a:r>
            <a:r>
              <a:rPr lang="en-US" dirty="0" smtClean="0"/>
              <a:t>%</a:t>
            </a:r>
          </a:p>
          <a:p>
            <a:pPr marL="382059" indent="-382059">
              <a:lnSpc>
                <a:spcPct val="90000"/>
              </a:lnSpc>
              <a:spcBef>
                <a:spcPct val="20000"/>
              </a:spcBef>
              <a:buFontTx/>
              <a:buChar char="•"/>
            </a:pPr>
            <a:r>
              <a:rPr lang="en-US" sz="1200" dirty="0" smtClean="0"/>
              <a:t>Graph reproduced with permission from Winslow Indian Health Care Center (WIHCC)</a:t>
            </a:r>
            <a:endParaRPr lang="en-US" sz="1200" dirty="0">
              <a:cs typeface="Arial" charset="0"/>
            </a:endParaRPr>
          </a:p>
        </p:txBody>
      </p:sp>
    </p:spTree>
    <p:extLst>
      <p:ext uri="{BB962C8B-B14F-4D97-AF65-F5344CB8AC3E}">
        <p14:creationId xmlns:p14="http://schemas.microsoft.com/office/powerpoint/2010/main" val="16422208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Grp="1" noChangeArrowheads="1"/>
          </p:cNvSpPr>
          <p:nvPr>
            <p:ph type="title"/>
          </p:nvPr>
        </p:nvSpPr>
        <p:spPr/>
        <p:txBody>
          <a:bodyPr>
            <a:normAutofit fontScale="90000"/>
          </a:bodyPr>
          <a:lstStyle/>
          <a:p>
            <a:r>
              <a:rPr lang="en-US" sz="4500"/>
              <a:t>Comparison of MPR LOT ranges and mean LDLc (mg/dL)</a:t>
            </a:r>
          </a:p>
        </p:txBody>
      </p:sp>
      <p:sp>
        <p:nvSpPr>
          <p:cNvPr id="36880" name="Text Box 16"/>
          <p:cNvSpPr txBox="1">
            <a:spLocks noChangeArrowheads="1"/>
          </p:cNvSpPr>
          <p:nvPr/>
        </p:nvSpPr>
        <p:spPr bwMode="auto">
          <a:xfrm>
            <a:off x="1072198" y="5712355"/>
            <a:ext cx="5811199" cy="1087762"/>
          </a:xfrm>
          <a:prstGeom prst="rect">
            <a:avLst/>
          </a:prstGeom>
          <a:noFill/>
          <a:ln w="9525">
            <a:noFill/>
            <a:miter lim="800000"/>
            <a:headEnd/>
            <a:tailEnd/>
          </a:ln>
          <a:effectLst/>
        </p:spPr>
        <p:txBody>
          <a:bodyPr wrap="none" lIns="101882" tIns="50941" rIns="101882" bIns="50941">
            <a:spAutoFit/>
          </a:bodyPr>
          <a:lstStyle/>
          <a:p>
            <a:r>
              <a:rPr lang="en-US" sz="1600"/>
              <a:t>*(ANOVA p=0.034)</a:t>
            </a:r>
          </a:p>
          <a:p>
            <a:r>
              <a:rPr lang="en-US" sz="1600"/>
              <a:t>Tukey’s Post Hoc Comparator Adherence Range &lt;0.5 versus:</a:t>
            </a:r>
          </a:p>
          <a:p>
            <a:r>
              <a:rPr lang="en-US" sz="1600"/>
              <a:t>&gt;0.75 mean LDLc -35 mg/dL (CI:-67 to -3)</a:t>
            </a:r>
          </a:p>
          <a:p>
            <a:r>
              <a:rPr lang="en-US" sz="1600"/>
              <a:t>0.5 to 0.75 mean LDLc -66 mg/dL (CI:-66 to 6)</a:t>
            </a:r>
          </a:p>
        </p:txBody>
      </p:sp>
      <p:sp>
        <p:nvSpPr>
          <p:cNvPr id="36885" name="Rectangle 21"/>
          <p:cNvSpPr>
            <a:spLocks noChangeArrowheads="1"/>
          </p:cNvSpPr>
          <p:nvPr/>
        </p:nvSpPr>
        <p:spPr bwMode="auto">
          <a:xfrm>
            <a:off x="586740" y="1811762"/>
            <a:ext cx="8633460" cy="2318868"/>
          </a:xfrm>
          <a:prstGeom prst="rect">
            <a:avLst/>
          </a:prstGeom>
          <a:noFill/>
          <a:ln w="9525">
            <a:noFill/>
            <a:miter lim="800000"/>
            <a:headEnd/>
            <a:tailEnd/>
          </a:ln>
          <a:effectLst/>
        </p:spPr>
        <p:txBody>
          <a:bodyPr lIns="101882" tIns="50941" rIns="101882" bIns="50941">
            <a:spAutoFit/>
          </a:bodyPr>
          <a:lstStyle/>
          <a:p>
            <a:r>
              <a:rPr lang="en-US" dirty="0"/>
              <a:t> Individual 95% CIs For Mean Based on</a:t>
            </a:r>
          </a:p>
          <a:p>
            <a:r>
              <a:rPr lang="en-US" dirty="0"/>
              <a:t>                                      Pooled </a:t>
            </a:r>
            <a:r>
              <a:rPr lang="en-US" dirty="0" err="1"/>
              <a:t>StDev</a:t>
            </a:r>
            <a:endParaRPr lang="en-US" dirty="0"/>
          </a:p>
          <a:p>
            <a:r>
              <a:rPr lang="en-US" dirty="0"/>
              <a:t>Level               N    Mean  	</a:t>
            </a:r>
            <a:r>
              <a:rPr lang="en-US" dirty="0" err="1"/>
              <a:t>StDev</a:t>
            </a:r>
            <a:r>
              <a:rPr lang="en-US" dirty="0"/>
              <a:t>      --+---------+---------+---------+-------</a:t>
            </a:r>
          </a:p>
          <a:p>
            <a:r>
              <a:rPr lang="en-US" dirty="0"/>
              <a:t>&lt;0.50               5  	 121         38                       (-------------*------------)</a:t>
            </a:r>
          </a:p>
          <a:p>
            <a:r>
              <a:rPr lang="en-US" dirty="0"/>
              <a:t>&gt;0.75             130   86          29             (--*--)</a:t>
            </a:r>
          </a:p>
          <a:p>
            <a:r>
              <a:rPr lang="en-US" dirty="0"/>
              <a:t>0.5 to 0.75      17    91          31           (-------*------)</a:t>
            </a:r>
          </a:p>
          <a:p>
            <a:r>
              <a:rPr lang="en-US" dirty="0"/>
              <a:t>                                                           --+---------+---------+---------+-------</a:t>
            </a:r>
          </a:p>
          <a:p>
            <a:r>
              <a:rPr lang="en-US" dirty="0"/>
              <a:t>                                                             80       100       120       140</a:t>
            </a:r>
          </a:p>
        </p:txBody>
      </p:sp>
      <p:sp>
        <p:nvSpPr>
          <p:cNvPr id="36886" name="Line 22"/>
          <p:cNvSpPr>
            <a:spLocks noChangeShapeType="1"/>
          </p:cNvSpPr>
          <p:nvPr/>
        </p:nvSpPr>
        <p:spPr bwMode="auto">
          <a:xfrm>
            <a:off x="1905000" y="2461260"/>
            <a:ext cx="0" cy="1295400"/>
          </a:xfrm>
          <a:prstGeom prst="line">
            <a:avLst/>
          </a:prstGeom>
          <a:noFill/>
          <a:ln w="9525">
            <a:solidFill>
              <a:schemeClr val="tx1"/>
            </a:solidFill>
            <a:round/>
            <a:headEnd/>
            <a:tailEnd/>
          </a:ln>
          <a:effectLst/>
        </p:spPr>
        <p:txBody>
          <a:bodyPr lIns="101882" tIns="50941" rIns="101882" bIns="50941"/>
          <a:lstStyle/>
          <a:p>
            <a:endParaRPr lang="en-US"/>
          </a:p>
        </p:txBody>
      </p:sp>
      <p:sp>
        <p:nvSpPr>
          <p:cNvPr id="36887" name="Line 23"/>
          <p:cNvSpPr>
            <a:spLocks noChangeShapeType="1"/>
          </p:cNvSpPr>
          <p:nvPr/>
        </p:nvSpPr>
        <p:spPr bwMode="auto">
          <a:xfrm>
            <a:off x="2534322" y="2490389"/>
            <a:ext cx="0" cy="1295400"/>
          </a:xfrm>
          <a:prstGeom prst="line">
            <a:avLst/>
          </a:prstGeom>
          <a:noFill/>
          <a:ln w="9525">
            <a:solidFill>
              <a:schemeClr val="tx1"/>
            </a:solidFill>
            <a:round/>
            <a:headEnd/>
            <a:tailEnd/>
          </a:ln>
          <a:effectLst/>
        </p:spPr>
        <p:txBody>
          <a:bodyPr lIns="101882" tIns="50941" rIns="101882" bIns="50941"/>
          <a:lstStyle/>
          <a:p>
            <a:endParaRPr lang="en-US"/>
          </a:p>
        </p:txBody>
      </p:sp>
      <p:sp>
        <p:nvSpPr>
          <p:cNvPr id="36888" name="Line 24"/>
          <p:cNvSpPr>
            <a:spLocks noChangeShapeType="1"/>
          </p:cNvSpPr>
          <p:nvPr/>
        </p:nvSpPr>
        <p:spPr bwMode="auto">
          <a:xfrm>
            <a:off x="3276600" y="2504440"/>
            <a:ext cx="0" cy="1295400"/>
          </a:xfrm>
          <a:prstGeom prst="line">
            <a:avLst/>
          </a:prstGeom>
          <a:noFill/>
          <a:ln w="9525">
            <a:solidFill>
              <a:schemeClr val="tx1"/>
            </a:solidFill>
            <a:round/>
            <a:headEnd/>
            <a:tailEnd/>
          </a:ln>
          <a:effectLst/>
        </p:spPr>
        <p:txBody>
          <a:bodyPr lIns="101882" tIns="50941" rIns="101882" bIns="50941"/>
          <a:lstStyle/>
          <a:p>
            <a:endParaRPr lang="en-US"/>
          </a:p>
        </p:txBody>
      </p:sp>
      <p:sp>
        <p:nvSpPr>
          <p:cNvPr id="36889" name="Line 25"/>
          <p:cNvSpPr>
            <a:spLocks noChangeShapeType="1"/>
          </p:cNvSpPr>
          <p:nvPr/>
        </p:nvSpPr>
        <p:spPr bwMode="auto">
          <a:xfrm>
            <a:off x="522642" y="2667000"/>
            <a:ext cx="3820758" cy="0"/>
          </a:xfrm>
          <a:prstGeom prst="line">
            <a:avLst/>
          </a:prstGeom>
          <a:noFill/>
          <a:ln w="9525">
            <a:solidFill>
              <a:schemeClr val="tx1"/>
            </a:solidFill>
            <a:round/>
            <a:headEnd/>
            <a:tailEnd/>
          </a:ln>
          <a:effectLst/>
        </p:spPr>
        <p:txBody>
          <a:bodyPr lIns="101882" tIns="50941" rIns="101882" bIns="50941"/>
          <a:lstStyle/>
          <a:p>
            <a:endParaRPr lang="en-US"/>
          </a:p>
        </p:txBody>
      </p:sp>
      <p:sp>
        <p:nvSpPr>
          <p:cNvPr id="36890" name="Line 26"/>
          <p:cNvSpPr>
            <a:spLocks noChangeShapeType="1"/>
          </p:cNvSpPr>
          <p:nvPr/>
        </p:nvSpPr>
        <p:spPr bwMode="auto">
          <a:xfrm>
            <a:off x="522642" y="2971196"/>
            <a:ext cx="3820758" cy="0"/>
          </a:xfrm>
          <a:prstGeom prst="line">
            <a:avLst/>
          </a:prstGeom>
          <a:noFill/>
          <a:ln w="9525">
            <a:solidFill>
              <a:schemeClr val="tx1"/>
            </a:solidFill>
            <a:round/>
            <a:headEnd/>
            <a:tailEnd/>
          </a:ln>
          <a:effectLst/>
        </p:spPr>
        <p:txBody>
          <a:bodyPr lIns="101882" tIns="50941" rIns="101882" bIns="50941"/>
          <a:lstStyle/>
          <a:p>
            <a:endParaRPr lang="en-US"/>
          </a:p>
        </p:txBody>
      </p:sp>
      <p:sp>
        <p:nvSpPr>
          <p:cNvPr id="36892" name="Line 28"/>
          <p:cNvSpPr>
            <a:spLocks noChangeShapeType="1"/>
          </p:cNvSpPr>
          <p:nvPr/>
        </p:nvSpPr>
        <p:spPr bwMode="auto">
          <a:xfrm>
            <a:off x="522642" y="3276600"/>
            <a:ext cx="3820758" cy="0"/>
          </a:xfrm>
          <a:prstGeom prst="line">
            <a:avLst/>
          </a:prstGeom>
          <a:noFill/>
          <a:ln w="9525">
            <a:solidFill>
              <a:schemeClr val="tx1"/>
            </a:solidFill>
            <a:round/>
            <a:headEnd/>
            <a:tailEnd/>
          </a:ln>
          <a:effectLst/>
        </p:spPr>
        <p:txBody>
          <a:bodyPr lIns="101882" tIns="50941" rIns="101882" bIns="50941"/>
          <a:lstStyle/>
          <a:p>
            <a:endParaRPr lang="en-US"/>
          </a:p>
        </p:txBody>
      </p:sp>
    </p:spTree>
    <p:extLst>
      <p:ext uri="{BB962C8B-B14F-4D97-AF65-F5344CB8AC3E}">
        <p14:creationId xmlns:p14="http://schemas.microsoft.com/office/powerpoint/2010/main" val="3404505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a:t>Comparison of adherence and likelihood of LDLc measure, at Goal, and Avg LDLc</a:t>
            </a:r>
          </a:p>
        </p:txBody>
      </p:sp>
      <p:graphicFrame>
        <p:nvGraphicFramePr>
          <p:cNvPr id="43655" name="Group 647"/>
          <p:cNvGraphicFramePr>
            <a:graphicFrameLocks noGrp="1"/>
          </p:cNvGraphicFramePr>
          <p:nvPr>
            <p:ph idx="1"/>
          </p:nvPr>
        </p:nvGraphicFramePr>
        <p:xfrm>
          <a:off x="83820" y="2133812"/>
          <a:ext cx="9806940" cy="2963875"/>
        </p:xfrm>
        <a:graphic>
          <a:graphicData uri="http://schemas.openxmlformats.org/drawingml/2006/table">
            <a:tbl>
              <a:tblPr/>
              <a:tblGrid>
                <a:gridCol w="1760220"/>
                <a:gridCol w="2430780"/>
                <a:gridCol w="2430780"/>
                <a:gridCol w="754380"/>
                <a:gridCol w="1257300"/>
                <a:gridCol w="1173480"/>
              </a:tblGrid>
              <a:tr h="7876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marL="100584" marR="100584" marT="51816" marB="51816"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Non-Adherent (MPR LOT </a:t>
                      </a:r>
                      <a:r>
                        <a:rPr kumimoji="0" lang="en-US" sz="2000" b="1" i="0" u="none" strike="noStrike" cap="none" normalizeH="0" baseline="0" smtClean="0">
                          <a:ln>
                            <a:noFill/>
                          </a:ln>
                          <a:solidFill>
                            <a:schemeClr val="tx1"/>
                          </a:solidFill>
                          <a:effectLst/>
                          <a:latin typeface="Arial" charset="0"/>
                          <a:cs typeface="Arial" charset="0"/>
                        </a:rPr>
                        <a:t>≤ 0.75)</a:t>
                      </a:r>
                    </a:p>
                  </a:txBody>
                  <a:tcPr marL="100584" marR="100584" marT="51816" marB="51816"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Adherent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rPr>
                        <a:t>(MPR LOT </a:t>
                      </a:r>
                      <a:r>
                        <a:rPr kumimoji="0" lang="en-US" sz="2000" b="1" i="0" u="none" strike="noStrike" cap="none" normalizeH="0" baseline="0" smtClean="0">
                          <a:ln>
                            <a:noFill/>
                          </a:ln>
                          <a:solidFill>
                            <a:schemeClr val="tx1"/>
                          </a:solidFill>
                          <a:effectLst/>
                          <a:latin typeface="Arial" charset="0"/>
                          <a:cs typeface="Arial" charset="0"/>
                        </a:rPr>
                        <a:t>&gt; 0.75)</a:t>
                      </a:r>
                    </a:p>
                  </a:txBody>
                  <a:tcPr marL="100584" marR="100584" marT="51816" marB="51816"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Diff</a:t>
                      </a:r>
                    </a:p>
                  </a:txBody>
                  <a:tcPr marL="100584" marR="100584" marT="51816" marB="51816"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95% CI</a:t>
                      </a:r>
                    </a:p>
                  </a:txBody>
                  <a:tcPr marL="100584" marR="100584" marT="51816" marB="51816" anchor="b"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Arial" charset="0"/>
                          <a:cs typeface="Arial" charset="0"/>
                        </a:rPr>
                        <a:t>P-value</a:t>
                      </a:r>
                    </a:p>
                  </a:txBody>
                  <a:tcPr marL="100584" marR="100584" marT="51816" marB="51816" anchor="b"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7254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LDLc measured</a:t>
                      </a:r>
                    </a:p>
                  </a:txBody>
                  <a:tcPr marL="100584" marR="100584" marT="51816" marB="518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22/91 (54%)</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130/215 (61%)</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7%</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-23 to 10</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0.422</a:t>
                      </a:r>
                    </a:p>
                  </a:txBody>
                  <a:tcPr marL="100584" marR="100584" marT="51816" marB="518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LDLc &lt; 100 mg/dL</a:t>
                      </a:r>
                    </a:p>
                  </a:txBody>
                  <a:tcPr marL="100584" marR="100584" marT="51816" marB="518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9/41 (22%)</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90/215 (42%)</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20%</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-34 to -6</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0.006</a:t>
                      </a:r>
                    </a:p>
                  </a:txBody>
                  <a:tcPr marL="100584" marR="100584" marT="51816" marB="518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Average LDLc (mg/dL)</a:t>
                      </a:r>
                    </a:p>
                  </a:txBody>
                  <a:tcPr marL="100584" marR="100584" marT="51816" marB="51816"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98 (SD 34)</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86 (SD 29)</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12</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 to 28</a:t>
                      </a:r>
                    </a:p>
                  </a:txBody>
                  <a:tcPr marL="100584" marR="100584" marT="51816" marB="518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0.135*</a:t>
                      </a:r>
                    </a:p>
                  </a:txBody>
                  <a:tcPr marL="100584" marR="100584" marT="51816" marB="51816"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43653" name="Rectangle 645"/>
          <p:cNvSpPr>
            <a:spLocks noChangeArrowheads="1"/>
          </p:cNvSpPr>
          <p:nvPr/>
        </p:nvSpPr>
        <p:spPr bwMode="auto">
          <a:xfrm>
            <a:off x="502920" y="5440680"/>
            <a:ext cx="9052560" cy="1442932"/>
          </a:xfrm>
          <a:prstGeom prst="rect">
            <a:avLst/>
          </a:prstGeom>
          <a:noFill/>
          <a:ln w="9525">
            <a:noFill/>
            <a:miter lim="800000"/>
            <a:headEnd/>
            <a:tailEnd/>
          </a:ln>
          <a:effectLst/>
        </p:spPr>
        <p:txBody>
          <a:bodyPr lIns="101882" tIns="50941" rIns="101882" bIns="50941"/>
          <a:lstStyle/>
          <a:p>
            <a:pPr marL="382059" indent="-382059">
              <a:lnSpc>
                <a:spcPct val="90000"/>
              </a:lnSpc>
              <a:spcBef>
                <a:spcPct val="20000"/>
              </a:spcBef>
              <a:buFontTx/>
              <a:buChar char="•"/>
            </a:pPr>
            <a:r>
              <a:rPr lang="en-US"/>
              <a:t>Using &gt; 0.75 MPR over the length of therapy (LOT) as “adherent”, adherent patients were more likely to have an LDLc &lt; 100 mg/dL (Note: patients without an LDLc measured were considered not at goal) </a:t>
            </a:r>
          </a:p>
          <a:p>
            <a:pPr marL="382059" indent="-382059">
              <a:lnSpc>
                <a:spcPct val="90000"/>
              </a:lnSpc>
              <a:spcBef>
                <a:spcPct val="20000"/>
              </a:spcBef>
              <a:buFontTx/>
              <a:buChar char="•"/>
            </a:pPr>
            <a:r>
              <a:rPr lang="en-US"/>
              <a:t>There was a trend for adherent patients to be more likely to have an LDLc measured and have a lower avg LDLc value, but these was not statistically significant (Type II error because of small sample size: only 22 pts who were non-adherent had an LDLc measured)</a:t>
            </a:r>
          </a:p>
          <a:p>
            <a:pPr marL="382059" indent="-382059">
              <a:lnSpc>
                <a:spcPct val="90000"/>
              </a:lnSpc>
              <a:spcBef>
                <a:spcPct val="20000"/>
              </a:spcBef>
              <a:buFontTx/>
              <a:buChar char="•"/>
            </a:pPr>
            <a:endParaRPr lang="en-US"/>
          </a:p>
        </p:txBody>
      </p:sp>
    </p:spTree>
    <p:extLst>
      <p:ext uri="{BB962C8B-B14F-4D97-AF65-F5344CB8AC3E}">
        <p14:creationId xmlns:p14="http://schemas.microsoft.com/office/powerpoint/2010/main" val="628293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Identify the health consequences of non-adherence to medication therapy and the impact</a:t>
            </a:r>
          </a:p>
          <a:p>
            <a:pPr lvl="0"/>
            <a:r>
              <a:rPr lang="en-US" dirty="0"/>
              <a:t>Evaluate the current barriers to adherence to medication therapy</a:t>
            </a:r>
          </a:p>
          <a:p>
            <a:pPr lvl="0"/>
            <a:r>
              <a:rPr lang="en-US" dirty="0"/>
              <a:t>Describe public health strategies in collaboration with their health care provider team to increase awareness of non-adherence and identify </a:t>
            </a:r>
            <a:r>
              <a:rPr lang="en-US" dirty="0" smtClean="0"/>
              <a:t>public health methods </a:t>
            </a:r>
            <a:r>
              <a:rPr lang="en-US" dirty="0"/>
              <a:t>that may </a:t>
            </a:r>
            <a:r>
              <a:rPr lang="en-US" dirty="0" smtClean="0"/>
              <a:t>improve adherence </a:t>
            </a:r>
            <a:r>
              <a:rPr lang="en-US" dirty="0"/>
              <a:t>in chronic diseases commonly associated with non-adherence.   </a:t>
            </a:r>
          </a:p>
          <a:p>
            <a:endParaRPr lang="en-US" dirty="0"/>
          </a:p>
        </p:txBody>
      </p:sp>
    </p:spTree>
    <p:extLst>
      <p:ext uri="{BB962C8B-B14F-4D97-AF65-F5344CB8AC3E}">
        <p14:creationId xmlns:p14="http://schemas.microsoft.com/office/powerpoint/2010/main" val="269806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1" y="911827"/>
            <a:ext cx="9263816" cy="5478813"/>
          </a:xfrm>
          <a:prstGeom prst="rect">
            <a:avLst/>
          </a:prstGeom>
        </p:spPr>
      </p:pic>
      <p:sp>
        <p:nvSpPr>
          <p:cNvPr id="4" name="Content Placeholder 3"/>
          <p:cNvSpPr>
            <a:spLocks noGrp="1"/>
          </p:cNvSpPr>
          <p:nvPr>
            <p:ph idx="1"/>
          </p:nvPr>
        </p:nvSpPr>
        <p:spPr>
          <a:xfrm>
            <a:off x="502921" y="6781800"/>
            <a:ext cx="9052560" cy="862225"/>
          </a:xfrm>
        </p:spPr>
        <p:txBody>
          <a:bodyPr>
            <a:normAutofit/>
          </a:bodyPr>
          <a:lstStyle/>
          <a:p>
            <a:r>
              <a:rPr lang="en-US" sz="1400" dirty="0" err="1"/>
              <a:t>Osterberg</a:t>
            </a:r>
            <a:r>
              <a:rPr lang="en-US" sz="1400" dirty="0"/>
              <a:t>, Lars, and Terrence </a:t>
            </a:r>
            <a:r>
              <a:rPr lang="en-US" sz="1400" dirty="0" err="1"/>
              <a:t>Blaschke</a:t>
            </a:r>
            <a:r>
              <a:rPr lang="en-US" sz="1400" dirty="0"/>
              <a:t>. "Adherence to Medication." </a:t>
            </a:r>
            <a:r>
              <a:rPr lang="en-US" sz="1400" i="1" dirty="0"/>
              <a:t>New England Journal of Medicine</a:t>
            </a:r>
            <a:r>
              <a:rPr lang="en-US" sz="1400" dirty="0"/>
              <a:t> 353.5 (2005): 487-97. Print</a:t>
            </a:r>
            <a:r>
              <a:rPr lang="en-US" sz="1400" dirty="0" smtClean="0"/>
              <a:t>.</a:t>
            </a:r>
          </a:p>
          <a:p>
            <a:r>
              <a:rPr lang="en-US" sz="1400" dirty="0" smtClean="0"/>
              <a:t>License for use received 10-9-2012</a:t>
            </a:r>
            <a:endParaRPr lang="en-US" sz="1400" dirty="0"/>
          </a:p>
        </p:txBody>
      </p:sp>
    </p:spTree>
    <p:extLst>
      <p:ext uri="{BB962C8B-B14F-4D97-AF65-F5344CB8AC3E}">
        <p14:creationId xmlns:p14="http://schemas.microsoft.com/office/powerpoint/2010/main" val="698638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704"/>
            <a:ext cx="6553199" cy="6905229"/>
          </a:xfrm>
          <a:prstGeom prst="rect">
            <a:avLst/>
          </a:prstGeom>
        </p:spPr>
      </p:pic>
      <p:sp>
        <p:nvSpPr>
          <p:cNvPr id="5" name="Content Placeholder 4"/>
          <p:cNvSpPr>
            <a:spLocks noGrp="1"/>
          </p:cNvSpPr>
          <p:nvPr>
            <p:ph idx="1"/>
          </p:nvPr>
        </p:nvSpPr>
        <p:spPr>
          <a:xfrm>
            <a:off x="457200" y="7010400"/>
            <a:ext cx="9052560" cy="560402"/>
          </a:xfrm>
        </p:spPr>
        <p:txBody>
          <a:bodyPr>
            <a:normAutofit fontScale="77500" lnSpcReduction="20000"/>
          </a:bodyPr>
          <a:lstStyle/>
          <a:p>
            <a:r>
              <a:rPr lang="en-US" sz="1400" dirty="0"/>
              <a:t>Russell, Cynthia L., PhD, RN, Vicki S. Conn, PhD, RN, FAAN, and </a:t>
            </a:r>
            <a:r>
              <a:rPr lang="en-US" sz="1400" dirty="0" err="1"/>
              <a:t>Peeranuch</a:t>
            </a:r>
            <a:r>
              <a:rPr lang="en-US" sz="1400" dirty="0"/>
              <a:t> </a:t>
            </a:r>
            <a:r>
              <a:rPr lang="en-US" sz="1400" dirty="0" err="1"/>
              <a:t>Jantarakupt</a:t>
            </a:r>
            <a:r>
              <a:rPr lang="en-US" sz="1400" dirty="0"/>
              <a:t>, PhD, RN. "Older Adult Medication Compliance: Integrated Review of Randomized Controlled Trials." </a:t>
            </a:r>
            <a:r>
              <a:rPr lang="en-US" sz="1400" i="1" dirty="0"/>
              <a:t>Am J Health </a:t>
            </a:r>
            <a:r>
              <a:rPr lang="en-US" sz="1400" i="1" dirty="0" err="1"/>
              <a:t>Behav</a:t>
            </a:r>
            <a:r>
              <a:rPr lang="en-US" sz="1400" i="1" dirty="0"/>
              <a:t>.</a:t>
            </a:r>
            <a:r>
              <a:rPr lang="en-US" sz="1400" dirty="0"/>
              <a:t> 30.6 (2006): 636-50. </a:t>
            </a:r>
            <a:r>
              <a:rPr lang="en-US" sz="1400" dirty="0" smtClean="0"/>
              <a:t>Print. Figure </a:t>
            </a:r>
            <a:r>
              <a:rPr lang="en-US" sz="1400" dirty="0"/>
              <a:t>1 Page </a:t>
            </a:r>
            <a:r>
              <a:rPr lang="en-US" sz="1400" dirty="0" smtClean="0"/>
              <a:t>644</a:t>
            </a:r>
          </a:p>
          <a:p>
            <a:r>
              <a:rPr lang="en-US" sz="1400" dirty="0" smtClean="0"/>
              <a:t>Permission for use received on 10-4-2012</a:t>
            </a:r>
            <a:endParaRPr lang="en-US" sz="1400" dirty="0"/>
          </a:p>
          <a:p>
            <a:endParaRPr lang="en-US" sz="1400" dirty="0"/>
          </a:p>
        </p:txBody>
      </p:sp>
    </p:spTree>
    <p:extLst>
      <p:ext uri="{BB962C8B-B14F-4D97-AF65-F5344CB8AC3E}">
        <p14:creationId xmlns:p14="http://schemas.microsoft.com/office/powerpoint/2010/main" val="16440023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defRPr/>
            </a:pPr>
            <a:r>
              <a:rPr lang="en-US" smtClean="0"/>
              <a:t>Patients at higher risk (summary)</a:t>
            </a:r>
          </a:p>
        </p:txBody>
      </p:sp>
      <p:sp>
        <p:nvSpPr>
          <p:cNvPr id="622595" name="Rectangle 3"/>
          <p:cNvSpPr>
            <a:spLocks noGrp="1" noChangeArrowheads="1"/>
          </p:cNvSpPr>
          <p:nvPr>
            <p:ph type="body" idx="1"/>
          </p:nvPr>
        </p:nvSpPr>
        <p:spPr/>
        <p:txBody>
          <a:bodyPr/>
          <a:lstStyle/>
          <a:p>
            <a:pPr eaLnBrk="1" hangingPunct="1">
              <a:lnSpc>
                <a:spcPct val="90000"/>
              </a:lnSpc>
              <a:defRPr/>
            </a:pPr>
            <a:r>
              <a:rPr lang="en-US" sz="2800" smtClean="0"/>
              <a:t>Patient who take five or more medications</a:t>
            </a:r>
          </a:p>
          <a:p>
            <a:pPr eaLnBrk="1" hangingPunct="1">
              <a:lnSpc>
                <a:spcPct val="90000"/>
              </a:lnSpc>
              <a:defRPr/>
            </a:pPr>
            <a:r>
              <a:rPr lang="en-US" sz="2800" smtClean="0"/>
              <a:t>Patients who take 12 or more doses per day</a:t>
            </a:r>
          </a:p>
          <a:p>
            <a:pPr eaLnBrk="1" hangingPunct="1">
              <a:lnSpc>
                <a:spcPct val="90000"/>
              </a:lnSpc>
              <a:defRPr/>
            </a:pPr>
            <a:r>
              <a:rPr lang="en-US" sz="2800" smtClean="0"/>
              <a:t>Patients whose medication regimen has changed four or more times in a year</a:t>
            </a:r>
          </a:p>
          <a:p>
            <a:pPr eaLnBrk="1" hangingPunct="1">
              <a:lnSpc>
                <a:spcPct val="90000"/>
              </a:lnSpc>
              <a:defRPr/>
            </a:pPr>
            <a:r>
              <a:rPr lang="en-US" sz="2800" smtClean="0"/>
              <a:t>Patients who have more than three chronic diseases</a:t>
            </a:r>
          </a:p>
          <a:p>
            <a:pPr eaLnBrk="1" hangingPunct="1">
              <a:lnSpc>
                <a:spcPct val="90000"/>
              </a:lnSpc>
              <a:defRPr/>
            </a:pPr>
            <a:r>
              <a:rPr lang="en-US" sz="2800" smtClean="0"/>
              <a:t>Patients who have a history of not adhering</a:t>
            </a:r>
          </a:p>
          <a:p>
            <a:pPr eaLnBrk="1" hangingPunct="1">
              <a:lnSpc>
                <a:spcPct val="90000"/>
              </a:lnSpc>
              <a:defRPr/>
            </a:pPr>
            <a:r>
              <a:rPr lang="en-US" sz="2800" smtClean="0"/>
              <a:t>Patients who take drugs that require therapeutic monitoring</a:t>
            </a:r>
          </a:p>
          <a:p>
            <a:pPr eaLnBrk="1" hangingPunct="1">
              <a:lnSpc>
                <a:spcPct val="90000"/>
              </a:lnSpc>
              <a:defRPr/>
            </a:pPr>
            <a:endParaRPr lang="en-US" sz="2800" smtClean="0"/>
          </a:p>
          <a:p>
            <a:pPr eaLnBrk="1" hangingPunct="1">
              <a:lnSpc>
                <a:spcPct val="90000"/>
              </a:lnSpc>
              <a:defRPr/>
            </a:pPr>
            <a:r>
              <a:rPr lang="en-US" sz="1400" smtClean="0"/>
              <a:t>Gray, R. (2006) Triwest Healthcare Alliance</a:t>
            </a:r>
          </a:p>
        </p:txBody>
      </p:sp>
    </p:spTree>
    <p:extLst>
      <p:ext uri="{BB962C8B-B14F-4D97-AF65-F5344CB8AC3E}">
        <p14:creationId xmlns:p14="http://schemas.microsoft.com/office/powerpoint/2010/main" val="1347906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Older Adult Medication Compliance</a:t>
            </a:r>
            <a:endParaRPr lang="en-US" dirty="0"/>
          </a:p>
        </p:txBody>
      </p:sp>
      <p:sp>
        <p:nvSpPr>
          <p:cNvPr id="3" name="Content Placeholder 2"/>
          <p:cNvSpPr>
            <a:spLocks noGrp="1"/>
          </p:cNvSpPr>
          <p:nvPr>
            <p:ph idx="1"/>
          </p:nvPr>
        </p:nvSpPr>
        <p:spPr/>
        <p:txBody>
          <a:bodyPr>
            <a:normAutofit lnSpcReduction="10000"/>
          </a:bodyPr>
          <a:lstStyle/>
          <a:p>
            <a:pPr lvl="1"/>
            <a:r>
              <a:rPr lang="en-US" sz="3200" dirty="0"/>
              <a:t>Only self-medication programs and changing dosing frequency showed consistent improvement in medication compliance</a:t>
            </a:r>
          </a:p>
          <a:p>
            <a:pPr lvl="1"/>
            <a:r>
              <a:rPr lang="en-US" sz="3200" dirty="0"/>
              <a:t>A majority of these studies utilized a combination of interventions</a:t>
            </a:r>
          </a:p>
          <a:p>
            <a:pPr lvl="1"/>
            <a:r>
              <a:rPr lang="en-US" sz="3200" dirty="0"/>
              <a:t>Technology enhanced interventions did not appear to dramatically alter compliance</a:t>
            </a:r>
          </a:p>
          <a:p>
            <a:pPr lvl="1"/>
            <a:r>
              <a:rPr lang="en-US" sz="3200" dirty="0"/>
              <a:t>Further evaluation of the specific contribution of each type of intervention on medication compliance is needed</a:t>
            </a:r>
          </a:p>
          <a:p>
            <a:endParaRPr lang="en-US" dirty="0"/>
          </a:p>
        </p:txBody>
      </p:sp>
    </p:spTree>
    <p:extLst>
      <p:ext uri="{BB962C8B-B14F-4D97-AF65-F5344CB8AC3E}">
        <p14:creationId xmlns:p14="http://schemas.microsoft.com/office/powerpoint/2010/main" val="1810521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Pharmacists and Healthcare Team Impact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a:bodyPr>
          <a:lstStyle/>
          <a:p>
            <a:pPr lvl="0"/>
            <a:r>
              <a:rPr lang="en-US" dirty="0" smtClean="0"/>
              <a:t>Pharmacists should </a:t>
            </a:r>
            <a:r>
              <a:rPr lang="en-US" dirty="0"/>
              <a:t>routinely explore barriers to medication adherence, including reasons that are primarily </a:t>
            </a:r>
            <a:r>
              <a:rPr lang="en-US" dirty="0" smtClean="0"/>
              <a:t>logistical, motivational </a:t>
            </a:r>
            <a:r>
              <a:rPr lang="en-US" dirty="0"/>
              <a:t>or emotional.</a:t>
            </a:r>
          </a:p>
          <a:p>
            <a:pPr lvl="0"/>
            <a:r>
              <a:rPr lang="en-US" dirty="0"/>
              <a:t>Minimize the stressful aspect of appointments and make them more conducive to patients having information needs met. </a:t>
            </a:r>
            <a:r>
              <a:rPr lang="en-US" dirty="0" smtClean="0"/>
              <a:t>(70</a:t>
            </a:r>
            <a:r>
              <a:rPr lang="en-US" dirty="0"/>
              <a:t>% </a:t>
            </a:r>
            <a:r>
              <a:rPr lang="en-US" dirty="0" smtClean="0"/>
              <a:t>of patient may be </a:t>
            </a:r>
            <a:r>
              <a:rPr lang="en-US" dirty="0"/>
              <a:t>uncomfortable asking questions.)</a:t>
            </a:r>
          </a:p>
          <a:p>
            <a:pPr lvl="0"/>
            <a:r>
              <a:rPr lang="en-US" dirty="0"/>
              <a:t>Allocating time in appointments for questions</a:t>
            </a:r>
          </a:p>
          <a:p>
            <a:pPr lvl="0"/>
            <a:r>
              <a:rPr lang="en-US" dirty="0"/>
              <a:t>Providing patients with question prompt sheets</a:t>
            </a:r>
          </a:p>
          <a:p>
            <a:endParaRPr lang="en-US" dirty="0"/>
          </a:p>
        </p:txBody>
      </p:sp>
    </p:spTree>
    <p:extLst>
      <p:ext uri="{BB962C8B-B14F-4D97-AF65-F5344CB8AC3E}">
        <p14:creationId xmlns:p14="http://schemas.microsoft.com/office/powerpoint/2010/main" val="785393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Pharmacists and Healthcare Team Impact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More </a:t>
            </a:r>
            <a:r>
              <a:rPr lang="en-US" dirty="0"/>
              <a:t>aggressive assessment and encouragement by health care providers to </a:t>
            </a:r>
            <a:r>
              <a:rPr lang="en-US" dirty="0" smtClean="0"/>
              <a:t>self-monitor</a:t>
            </a:r>
            <a:endParaRPr lang="en-US" dirty="0"/>
          </a:p>
          <a:p>
            <a:r>
              <a:rPr lang="en-US" dirty="0" smtClean="0"/>
              <a:t>Overcome “myths” or perceptions</a:t>
            </a:r>
          </a:p>
          <a:p>
            <a:pPr lvl="1"/>
            <a:r>
              <a:rPr lang="en-US" dirty="0" smtClean="0"/>
              <a:t>Should have breaks from medications</a:t>
            </a:r>
          </a:p>
          <a:p>
            <a:pPr lvl="1"/>
            <a:r>
              <a:rPr lang="en-US" dirty="0" smtClean="0"/>
              <a:t>Medication are addictive</a:t>
            </a:r>
          </a:p>
          <a:p>
            <a:r>
              <a:rPr lang="en-US" dirty="0" smtClean="0"/>
              <a:t>Finding alternatives for those living </a:t>
            </a:r>
            <a:r>
              <a:rPr lang="en-US" dirty="0"/>
              <a:t>in a resource strapped environment elicited stress and eroded optimal self-care</a:t>
            </a:r>
            <a:endParaRPr lang="en-US" dirty="0" smtClean="0"/>
          </a:p>
          <a:p>
            <a:pPr lvl="1"/>
            <a:endParaRPr lang="en-US" dirty="0" smtClean="0"/>
          </a:p>
          <a:p>
            <a:pPr marL="509412" lvl="1" indent="0">
              <a:buNone/>
            </a:pPr>
            <a:endParaRPr lang="en-US" dirty="0"/>
          </a:p>
        </p:txBody>
      </p:sp>
    </p:spTree>
    <p:extLst>
      <p:ext uri="{BB962C8B-B14F-4D97-AF65-F5344CB8AC3E}">
        <p14:creationId xmlns:p14="http://schemas.microsoft.com/office/powerpoint/2010/main" val="3174176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Pharmacists and Healthcare Team Impact (</a:t>
            </a:r>
            <a:r>
              <a:rPr lang="en-US" dirty="0" err="1"/>
              <a:t>cont</a:t>
            </a:r>
            <a:r>
              <a:rPr lang="en-US" dirty="0"/>
              <a:t>)</a:t>
            </a:r>
          </a:p>
        </p:txBody>
      </p:sp>
      <p:sp>
        <p:nvSpPr>
          <p:cNvPr id="3" name="Content Placeholder 2"/>
          <p:cNvSpPr>
            <a:spLocks noGrp="1"/>
          </p:cNvSpPr>
          <p:nvPr>
            <p:ph idx="1"/>
          </p:nvPr>
        </p:nvSpPr>
        <p:spPr/>
        <p:txBody>
          <a:bodyPr>
            <a:normAutofit fontScale="92500" lnSpcReduction="10000"/>
          </a:bodyPr>
          <a:lstStyle/>
          <a:p>
            <a:r>
              <a:rPr lang="en-US" dirty="0" smtClean="0"/>
              <a:t>Understanding </a:t>
            </a:r>
            <a:r>
              <a:rPr lang="en-US" dirty="0"/>
              <a:t>of community </a:t>
            </a:r>
            <a:r>
              <a:rPr lang="en-US" dirty="0" smtClean="0"/>
              <a:t>life and helping </a:t>
            </a:r>
            <a:r>
              <a:rPr lang="en-US" dirty="0"/>
              <a:t>patients to appropriately engage and utilize the health care system and local community </a:t>
            </a:r>
            <a:r>
              <a:rPr lang="en-US" dirty="0" smtClean="0"/>
              <a:t>resources</a:t>
            </a:r>
          </a:p>
          <a:p>
            <a:r>
              <a:rPr lang="en-US" dirty="0" smtClean="0"/>
              <a:t>Incorporating </a:t>
            </a:r>
            <a:r>
              <a:rPr lang="en-US" dirty="0"/>
              <a:t>culturally and linguistically appropriate methods tailored to individuals' </a:t>
            </a:r>
            <a:r>
              <a:rPr lang="en-US" dirty="0" smtClean="0"/>
              <a:t>needs</a:t>
            </a:r>
          </a:p>
          <a:p>
            <a:pPr lvl="0"/>
            <a:r>
              <a:rPr lang="en-US" dirty="0"/>
              <a:t>Acknowledge patients who successfully manage their medication-taking behavior </a:t>
            </a:r>
            <a:r>
              <a:rPr lang="en-US" dirty="0" smtClean="0"/>
              <a:t>in </a:t>
            </a:r>
            <a:r>
              <a:rPr lang="en-US" dirty="0"/>
              <a:t>spite of difficult life circumstances</a:t>
            </a:r>
          </a:p>
          <a:p>
            <a:endParaRPr lang="en-US" dirty="0"/>
          </a:p>
        </p:txBody>
      </p:sp>
    </p:spTree>
    <p:extLst>
      <p:ext uri="{BB962C8B-B14F-4D97-AF65-F5344CB8AC3E}">
        <p14:creationId xmlns:p14="http://schemas.microsoft.com/office/powerpoint/2010/main" val="2069519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PHS Pharmacy Report to the U.S. Surgeon General</a:t>
            </a:r>
            <a:endParaRPr lang="en-US" dirty="0"/>
          </a:p>
        </p:txBody>
      </p:sp>
      <p:sp>
        <p:nvSpPr>
          <p:cNvPr id="3" name="Content Placeholder 2"/>
          <p:cNvSpPr>
            <a:spLocks noGrp="1"/>
          </p:cNvSpPr>
          <p:nvPr>
            <p:ph sz="half" idx="1"/>
          </p:nvPr>
        </p:nvSpPr>
        <p:spPr/>
        <p:txBody>
          <a:bodyPr/>
          <a:lstStyle/>
          <a:p>
            <a:r>
              <a:rPr lang="en-US" dirty="0" smtClean="0"/>
              <a:t>Pharmacist Integration as Health Care Providers</a:t>
            </a:r>
          </a:p>
          <a:p>
            <a:r>
              <a:rPr lang="en-US" dirty="0" smtClean="0"/>
              <a:t>Evidenced-Based Alignment with Health Reform</a:t>
            </a:r>
          </a:p>
          <a:p>
            <a:endParaRPr lang="en-US" dirty="0" smtClean="0"/>
          </a:p>
          <a:p>
            <a:endParaRPr lang="en-US" dirty="0"/>
          </a:p>
        </p:txBody>
      </p:sp>
      <p:pic>
        <p:nvPicPr>
          <p:cNvPr id="307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05400" y="1828800"/>
            <a:ext cx="421379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552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Health Response</a:t>
            </a:r>
            <a:endParaRPr lang="en-US" dirty="0"/>
          </a:p>
        </p:txBody>
      </p:sp>
      <p:sp>
        <p:nvSpPr>
          <p:cNvPr id="3" name="Content Placeholder 2"/>
          <p:cNvSpPr>
            <a:spLocks noGrp="1"/>
          </p:cNvSpPr>
          <p:nvPr>
            <p:ph sz="half" idx="1"/>
          </p:nvPr>
        </p:nvSpPr>
        <p:spPr>
          <a:xfrm>
            <a:off x="502920" y="1813560"/>
            <a:ext cx="9098280" cy="5129425"/>
          </a:xfrm>
        </p:spPr>
        <p:txBody>
          <a:bodyPr>
            <a:normAutofit/>
          </a:bodyPr>
          <a:lstStyle/>
          <a:p>
            <a:r>
              <a:rPr lang="en-US" dirty="0" smtClean="0"/>
              <a:t>Combined approach by healthcare disciplines that supports improved approaches to addressing medication non-adherence.</a:t>
            </a:r>
          </a:p>
          <a:p>
            <a:r>
              <a:rPr lang="en-US" dirty="0" smtClean="0"/>
              <a:t>Increase focus on minority populations and the increased risk of non-adherence and under utilization of chronic prescription medications.</a:t>
            </a:r>
          </a:p>
          <a:p>
            <a:r>
              <a:rPr lang="en-US" dirty="0" smtClean="0"/>
              <a:t>Improved labeling to address adherence and issues involved with medications</a:t>
            </a:r>
          </a:p>
          <a:p>
            <a:r>
              <a:rPr lang="en-US" dirty="0" smtClean="0"/>
              <a:t>Increase of pharmacist resources and payments for clinicians improving medication adherence.</a:t>
            </a:r>
          </a:p>
          <a:p>
            <a:endParaRPr lang="en-US" dirty="0"/>
          </a:p>
        </p:txBody>
      </p:sp>
    </p:spTree>
    <p:extLst>
      <p:ext uri="{BB962C8B-B14F-4D97-AF65-F5344CB8AC3E}">
        <p14:creationId xmlns:p14="http://schemas.microsoft.com/office/powerpoint/2010/main" val="485938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Health Response</a:t>
            </a:r>
            <a:endParaRPr lang="en-US" dirty="0"/>
          </a:p>
        </p:txBody>
      </p:sp>
      <p:sp>
        <p:nvSpPr>
          <p:cNvPr id="5" name="Content Placeholder 4"/>
          <p:cNvSpPr>
            <a:spLocks noGrp="1"/>
          </p:cNvSpPr>
          <p:nvPr>
            <p:ph idx="1"/>
          </p:nvPr>
        </p:nvSpPr>
        <p:spPr/>
        <p:txBody>
          <a:bodyPr/>
          <a:lstStyle/>
          <a:p>
            <a:r>
              <a:rPr lang="en-US" dirty="0" smtClean="0"/>
              <a:t>Identifying a common language to address medication non-adherence:</a:t>
            </a:r>
          </a:p>
          <a:p>
            <a:pPr lvl="1"/>
            <a:r>
              <a:rPr lang="en-US" dirty="0" smtClean="0"/>
              <a:t>Defining </a:t>
            </a:r>
            <a:r>
              <a:rPr lang="en-US" dirty="0"/>
              <a:t>a</a:t>
            </a:r>
            <a:r>
              <a:rPr lang="en-US" dirty="0" smtClean="0"/>
              <a:t>dherence</a:t>
            </a:r>
          </a:p>
          <a:p>
            <a:pPr lvl="1"/>
            <a:r>
              <a:rPr lang="en-US" dirty="0" smtClean="0"/>
              <a:t>Pill burden</a:t>
            </a:r>
          </a:p>
          <a:p>
            <a:pPr lvl="1"/>
            <a:r>
              <a:rPr lang="en-US" dirty="0" smtClean="0"/>
              <a:t>Common measure consistent for measuring adherence</a:t>
            </a:r>
          </a:p>
          <a:p>
            <a:pPr lvl="1"/>
            <a:r>
              <a:rPr lang="en-US" dirty="0" smtClean="0"/>
              <a:t>Role of the healthcare provider</a:t>
            </a:r>
          </a:p>
          <a:p>
            <a:pPr lvl="1"/>
            <a:endParaRPr lang="en-US" dirty="0" smtClean="0"/>
          </a:p>
          <a:p>
            <a:pPr lvl="1"/>
            <a:endParaRPr lang="en-US" dirty="0"/>
          </a:p>
        </p:txBody>
      </p:sp>
    </p:spTree>
    <p:extLst>
      <p:ext uri="{BB962C8B-B14F-4D97-AF65-F5344CB8AC3E}">
        <p14:creationId xmlns:p14="http://schemas.microsoft.com/office/powerpoint/2010/main" val="332871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8534400" cy="5755422"/>
          </a:xfrm>
          <a:prstGeom prst="rect">
            <a:avLst/>
          </a:prstGeom>
          <a:noFill/>
        </p:spPr>
        <p:txBody>
          <a:bodyPr wrap="square" rtlCol="0">
            <a:spAutoFit/>
          </a:bodyPr>
          <a:lstStyle/>
          <a:p>
            <a:r>
              <a:rPr lang="en-US" sz="4400" dirty="0" smtClean="0"/>
              <a:t>“Keep a watch…on the faults of the patients, which often make them lie about the taking of things prescribed.  For though not taking disagreeable drinks, purgative or other, they sometimes die.”</a:t>
            </a:r>
          </a:p>
          <a:p>
            <a:endParaRPr lang="en-US" dirty="0"/>
          </a:p>
          <a:p>
            <a:r>
              <a:rPr lang="en-US" dirty="0" smtClean="0"/>
              <a:t>		</a:t>
            </a:r>
          </a:p>
          <a:p>
            <a:r>
              <a:rPr lang="en-US" dirty="0"/>
              <a:t>	</a:t>
            </a:r>
            <a:r>
              <a:rPr lang="en-US" dirty="0" smtClean="0"/>
              <a:t>			</a:t>
            </a:r>
            <a:r>
              <a:rPr lang="en-US" sz="2400" dirty="0" smtClean="0"/>
              <a:t>Hippocrates, </a:t>
            </a:r>
            <a:r>
              <a:rPr lang="en-US" sz="2400" i="1" dirty="0" smtClean="0"/>
              <a:t>Decorum</a:t>
            </a:r>
            <a:endParaRPr lang="en-US" sz="2400" i="1" dirty="0"/>
          </a:p>
        </p:txBody>
      </p:sp>
    </p:spTree>
    <p:extLst>
      <p:ext uri="{BB962C8B-B14F-4D97-AF65-F5344CB8AC3E}">
        <p14:creationId xmlns:p14="http://schemas.microsoft.com/office/powerpoint/2010/main" val="2124336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Health Response</a:t>
            </a:r>
            <a:endParaRPr lang="en-US" dirty="0"/>
          </a:p>
        </p:txBody>
      </p:sp>
      <p:sp>
        <p:nvSpPr>
          <p:cNvPr id="5" name="Content Placeholder 4"/>
          <p:cNvSpPr>
            <a:spLocks noGrp="1"/>
          </p:cNvSpPr>
          <p:nvPr>
            <p:ph idx="1"/>
          </p:nvPr>
        </p:nvSpPr>
        <p:spPr/>
        <p:txBody>
          <a:bodyPr/>
          <a:lstStyle/>
          <a:p>
            <a:r>
              <a:rPr lang="en-US" dirty="0" smtClean="0"/>
              <a:t>Tools</a:t>
            </a:r>
          </a:p>
          <a:p>
            <a:pPr lvl="1"/>
            <a:r>
              <a:rPr lang="en-US" dirty="0" smtClean="0"/>
              <a:t>Common screening questionnaire</a:t>
            </a:r>
          </a:p>
          <a:p>
            <a:pPr lvl="1"/>
            <a:r>
              <a:rPr lang="en-US" dirty="0" smtClean="0"/>
              <a:t>Method for determining complicated regiments/scoring system</a:t>
            </a:r>
          </a:p>
          <a:p>
            <a:pPr lvl="1"/>
            <a:r>
              <a:rPr lang="en-US" dirty="0" smtClean="0"/>
              <a:t>Identify social and new media that can assist with adherence</a:t>
            </a:r>
          </a:p>
          <a:p>
            <a:pPr lvl="1"/>
            <a:r>
              <a:rPr lang="en-US" dirty="0" smtClean="0"/>
              <a:t>General guidance when adding new medication to already complicated regimens</a:t>
            </a:r>
          </a:p>
          <a:p>
            <a:pPr lvl="1"/>
            <a:endParaRPr lang="en-US" dirty="0"/>
          </a:p>
        </p:txBody>
      </p:sp>
    </p:spTree>
    <p:extLst>
      <p:ext uri="{BB962C8B-B14F-4D97-AF65-F5344CB8AC3E}">
        <p14:creationId xmlns:p14="http://schemas.microsoft.com/office/powerpoint/2010/main" val="4229575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0"/>
            <a:ext cx="6629400" cy="7797555"/>
          </a:xfrm>
        </p:spPr>
      </p:pic>
    </p:spTree>
    <p:extLst>
      <p:ext uri="{BB962C8B-B14F-4D97-AF65-F5344CB8AC3E}">
        <p14:creationId xmlns:p14="http://schemas.microsoft.com/office/powerpoint/2010/main" val="91989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133600"/>
            <a:ext cx="8839200" cy="2492990"/>
          </a:xfrm>
          <a:prstGeom prst="rect">
            <a:avLst/>
          </a:prstGeom>
          <a:noFill/>
        </p:spPr>
        <p:txBody>
          <a:bodyPr wrap="square" rtlCol="0">
            <a:spAutoFit/>
          </a:bodyPr>
          <a:lstStyle/>
          <a:p>
            <a:pPr algn="ctr"/>
            <a:r>
              <a:rPr lang="en-US" sz="4400" dirty="0" smtClean="0"/>
              <a:t>Drugs don’t work in patients who don’t take them</a:t>
            </a:r>
          </a:p>
          <a:p>
            <a:pPr algn="ctr"/>
            <a:endParaRPr lang="en-US" sz="4400" dirty="0"/>
          </a:p>
          <a:p>
            <a:pPr algn="r"/>
            <a:r>
              <a:rPr lang="en-US" sz="2400" dirty="0" smtClean="0"/>
              <a:t>- C. Everett Koop, M.D.</a:t>
            </a:r>
            <a:endParaRPr lang="en-US" sz="2400" dirty="0"/>
          </a:p>
        </p:txBody>
      </p:sp>
    </p:spTree>
    <p:extLst>
      <p:ext uri="{BB962C8B-B14F-4D97-AF65-F5344CB8AC3E}">
        <p14:creationId xmlns:p14="http://schemas.microsoft.com/office/powerpoint/2010/main" val="1949801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04" y="518160"/>
            <a:ext cx="9510795" cy="673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02921" y="7162800"/>
            <a:ext cx="9052560" cy="542185"/>
          </a:xfrm>
        </p:spPr>
        <p:txBody>
          <a:bodyPr>
            <a:normAutofit fontScale="85000" lnSpcReduction="20000"/>
          </a:bodyPr>
          <a:lstStyle/>
          <a:p>
            <a:r>
              <a:rPr lang="en-US" sz="1400" dirty="0"/>
              <a:t>Benjamin, Regina M., MD, </a:t>
            </a:r>
            <a:r>
              <a:rPr lang="en-US" sz="1400" dirty="0" err="1"/>
              <a:t>Troyen</a:t>
            </a:r>
            <a:r>
              <a:rPr lang="en-US" sz="1400" dirty="0"/>
              <a:t> Brennan, MD, Ray </a:t>
            </a:r>
            <a:r>
              <a:rPr lang="en-US" sz="1400" dirty="0" err="1"/>
              <a:t>Bullman</a:t>
            </a:r>
            <a:r>
              <a:rPr lang="en-US" sz="1400" dirty="0"/>
              <a:t>, Tom Hubbard, Kathleen Jaeger, J. Mark Jackson, MD, Lee Jones, Jonathan </a:t>
            </a:r>
            <a:r>
              <a:rPr lang="en-US" sz="1400" dirty="0" err="1"/>
              <a:t>Marquess</a:t>
            </a:r>
            <a:r>
              <a:rPr lang="en-US" sz="1400" dirty="0"/>
              <a:t>, National Rosacea Society, Perry Robbins, MD, and Peggy </a:t>
            </a:r>
            <a:r>
              <a:rPr lang="en-US" sz="1400" dirty="0" err="1"/>
              <a:t>Yelinek</a:t>
            </a:r>
            <a:r>
              <a:rPr lang="en-US" sz="1400" dirty="0"/>
              <a:t>. Editorial. </a:t>
            </a:r>
            <a:r>
              <a:rPr lang="en-US" sz="1400" i="1" dirty="0"/>
              <a:t>Media Planet: Patient </a:t>
            </a:r>
            <a:r>
              <a:rPr lang="en-US" sz="1400" i="1" dirty="0" smtClean="0"/>
              <a:t>Adherence </a:t>
            </a:r>
            <a:r>
              <a:rPr lang="en-US" sz="1400" dirty="0" smtClean="0"/>
              <a:t> </a:t>
            </a:r>
            <a:r>
              <a:rPr lang="en-US" sz="1400" dirty="0"/>
              <a:t>Mar. 2012, 2nd ed.: 1-12. </a:t>
            </a:r>
            <a:r>
              <a:rPr lang="en-US" sz="1400" i="1" dirty="0"/>
              <a:t>Mediaplanet.com</a:t>
            </a:r>
            <a:r>
              <a:rPr lang="en-US" sz="1400" dirty="0"/>
              <a:t>. Media Planet U.S.A., Mar. 2012. Web. 25 Oct. 2013. &lt;http://doc.mediaplanet.com/all_projects/7711.pdf</a:t>
            </a:r>
            <a:r>
              <a:rPr lang="en-US" sz="1400" dirty="0" smtClean="0"/>
              <a:t>&gt;.</a:t>
            </a:r>
          </a:p>
          <a:p>
            <a:pPr marL="0" indent="0">
              <a:buNone/>
            </a:pPr>
            <a:endParaRPr lang="en-US" sz="1400" dirty="0" smtClean="0"/>
          </a:p>
        </p:txBody>
      </p:sp>
    </p:spTree>
    <p:extLst>
      <p:ext uri="{BB962C8B-B14F-4D97-AF65-F5344CB8AC3E}">
        <p14:creationId xmlns:p14="http://schemas.microsoft.com/office/powerpoint/2010/main" val="4275631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Surgeon General Perspective</a:t>
            </a:r>
            <a:endParaRPr lang="en-US" dirty="0"/>
          </a:p>
        </p:txBody>
      </p:sp>
      <p:sp>
        <p:nvSpPr>
          <p:cNvPr id="4" name="Content Placeholder 3"/>
          <p:cNvSpPr>
            <a:spLocks noGrp="1"/>
          </p:cNvSpPr>
          <p:nvPr>
            <p:ph idx="1"/>
          </p:nvPr>
        </p:nvSpPr>
        <p:spPr/>
        <p:txBody>
          <a:bodyPr/>
          <a:lstStyle/>
          <a:p>
            <a:pPr marL="0" indent="0">
              <a:buNone/>
            </a:pPr>
            <a:r>
              <a:rPr lang="en-US" sz="4400" dirty="0" smtClean="0"/>
              <a:t>“Remarkably, older adults with five or more chronic conditions have, on average, 50 prescriptions filled, see 14 different physicians, and make 37 office visits per year.”</a:t>
            </a:r>
          </a:p>
          <a:p>
            <a:pPr marL="0" indent="0">
              <a:buNone/>
            </a:pPr>
            <a:endParaRPr lang="en-US" dirty="0"/>
          </a:p>
          <a:p>
            <a:pPr marL="0" indent="0">
              <a:buNone/>
            </a:pPr>
            <a:endParaRPr lang="en-US" dirty="0" smtClean="0"/>
          </a:p>
          <a:p>
            <a:pPr marL="0" indent="0">
              <a:buNone/>
            </a:pPr>
            <a:r>
              <a:rPr lang="en-US" sz="1400" dirty="0" smtClean="0"/>
              <a:t>Public Health Reports (125)</a:t>
            </a:r>
            <a:endParaRPr lang="en-US" sz="1400" dirty="0"/>
          </a:p>
        </p:txBody>
      </p:sp>
    </p:spTree>
    <p:extLst>
      <p:ext uri="{BB962C8B-B14F-4D97-AF65-F5344CB8AC3E}">
        <p14:creationId xmlns:p14="http://schemas.microsoft.com/office/powerpoint/2010/main" val="65077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2" name="Rectangle 6"/>
          <p:cNvSpPr>
            <a:spLocks noGrp="1" noChangeArrowheads="1"/>
          </p:cNvSpPr>
          <p:nvPr>
            <p:ph type="title"/>
          </p:nvPr>
        </p:nvSpPr>
        <p:spPr/>
        <p:txBody>
          <a:bodyPr/>
          <a:lstStyle/>
          <a:p>
            <a:pPr eaLnBrk="1" hangingPunct="1">
              <a:defRPr/>
            </a:pPr>
            <a:r>
              <a:rPr lang="en-US" smtClean="0"/>
              <a:t>Adherence</a:t>
            </a:r>
          </a:p>
        </p:txBody>
      </p:sp>
      <p:sp>
        <p:nvSpPr>
          <p:cNvPr id="290823" name="Rectangle 7"/>
          <p:cNvSpPr>
            <a:spLocks noGrp="1" noChangeArrowheads="1"/>
          </p:cNvSpPr>
          <p:nvPr>
            <p:ph type="body" idx="1"/>
          </p:nvPr>
        </p:nvSpPr>
        <p:spPr/>
        <p:txBody>
          <a:bodyPr>
            <a:normAutofit fontScale="70000" lnSpcReduction="20000"/>
          </a:bodyPr>
          <a:lstStyle/>
          <a:p>
            <a:pPr eaLnBrk="1" hangingPunct="1">
              <a:defRPr/>
            </a:pPr>
            <a:r>
              <a:rPr lang="en-US" sz="5200" dirty="0" smtClean="0"/>
              <a:t>Adherence is as “the extent to which a person’s behavior coincides with a medical or health advice.”</a:t>
            </a:r>
          </a:p>
          <a:p>
            <a:pPr eaLnBrk="1" hangingPunct="1">
              <a:defRPr/>
            </a:pPr>
            <a:r>
              <a:rPr lang="en-US" sz="5200" dirty="0" smtClean="0"/>
              <a:t>Managing medication adherence = improved outcomes</a:t>
            </a:r>
          </a:p>
          <a:p>
            <a:pPr eaLnBrk="1" hangingPunct="1">
              <a:defRPr/>
            </a:pPr>
            <a:r>
              <a:rPr lang="en-US" sz="5200" u="sng" dirty="0" smtClean="0"/>
              <a:t>complex</a:t>
            </a:r>
            <a:r>
              <a:rPr lang="en-US" sz="5200" dirty="0" smtClean="0"/>
              <a:t>, but, interesting implications for health practitioners</a:t>
            </a:r>
          </a:p>
          <a:p>
            <a:pPr>
              <a:defRPr/>
            </a:pPr>
            <a:r>
              <a:rPr lang="en-US" sz="5200" dirty="0" smtClean="0"/>
              <a:t>Treatment </a:t>
            </a:r>
            <a:r>
              <a:rPr lang="en-US" sz="5200" dirty="0"/>
              <a:t>→ Adherence </a:t>
            </a:r>
            <a:r>
              <a:rPr lang="en-US" sz="5200" dirty="0" smtClean="0"/>
              <a:t>→ Outcomes</a:t>
            </a:r>
            <a:endParaRPr lang="en-US" sz="5200" dirty="0"/>
          </a:p>
          <a:p>
            <a:pPr marL="0" indent="0" eaLnBrk="1" hangingPunct="1">
              <a:buNone/>
              <a:defRPr/>
            </a:pPr>
            <a:endParaRPr lang="en-US" sz="2800" dirty="0" smtClean="0"/>
          </a:p>
          <a:p>
            <a:pPr marL="0" indent="0" eaLnBrk="1" hangingPunct="1">
              <a:buNone/>
              <a:defRPr/>
            </a:pPr>
            <a:endParaRPr lang="en-US" sz="2800" dirty="0" smtClean="0"/>
          </a:p>
          <a:p>
            <a:pPr eaLnBrk="1" hangingPunct="1">
              <a:buFont typeface="Wingdings" pitchFamily="2" charset="2"/>
              <a:buNone/>
              <a:defRPr/>
            </a:pPr>
            <a:r>
              <a:rPr lang="en-US" sz="1600" dirty="0" err="1" smtClean="0"/>
              <a:t>Fairman</a:t>
            </a:r>
            <a:r>
              <a:rPr lang="en-US" sz="1600" dirty="0" smtClean="0"/>
              <a:t> &amp; </a:t>
            </a:r>
            <a:r>
              <a:rPr lang="en-US" sz="1600" dirty="0" err="1" smtClean="0"/>
              <a:t>Motheral</a:t>
            </a:r>
            <a:r>
              <a:rPr lang="en-US" sz="1600" dirty="0" smtClean="0"/>
              <a:t>, J Man Care Pharm, 2000</a:t>
            </a:r>
          </a:p>
          <a:p>
            <a:pPr eaLnBrk="1" hangingPunct="1">
              <a:buFont typeface="Wingdings" pitchFamily="2" charset="2"/>
              <a:buNone/>
              <a:defRPr/>
            </a:pPr>
            <a:r>
              <a:rPr lang="en-US" sz="1600" dirty="0" smtClean="0"/>
              <a:t>Brown &amp; </a:t>
            </a:r>
            <a:r>
              <a:rPr lang="en-US" sz="1600" dirty="0" err="1" smtClean="0"/>
              <a:t>Bussell</a:t>
            </a:r>
            <a:r>
              <a:rPr lang="en-US" sz="1600" dirty="0" smtClean="0"/>
              <a:t>, May </a:t>
            </a:r>
            <a:r>
              <a:rPr lang="en-US" sz="1600" dirty="0" err="1" smtClean="0"/>
              <a:t>Clin</a:t>
            </a:r>
            <a:r>
              <a:rPr lang="en-US" sz="1600" dirty="0" smtClean="0"/>
              <a:t> </a:t>
            </a:r>
            <a:r>
              <a:rPr lang="en-US" sz="1600" dirty="0" err="1" smtClean="0"/>
              <a:t>Proc</a:t>
            </a:r>
            <a:r>
              <a:rPr lang="en-US" sz="1600" dirty="0" smtClean="0"/>
              <a:t>, 2011</a:t>
            </a:r>
          </a:p>
        </p:txBody>
      </p:sp>
    </p:spTree>
    <p:extLst>
      <p:ext uri="{BB962C8B-B14F-4D97-AF65-F5344CB8AC3E}">
        <p14:creationId xmlns:p14="http://schemas.microsoft.com/office/powerpoint/2010/main" val="9375626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Health Organization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4800" dirty="0" smtClean="0"/>
              <a:t>“Increasing the effectiveness of adherence interventions may have a far greater impact on the health of the population than any improvements in specific medical treatments”</a:t>
            </a:r>
          </a:p>
          <a:p>
            <a:pPr marL="0" indent="0">
              <a:buNone/>
            </a:pPr>
            <a:endParaRPr lang="en-US" dirty="0" smtClean="0"/>
          </a:p>
          <a:p>
            <a:pPr marL="0" indent="0">
              <a:buNone/>
            </a:pPr>
            <a:endParaRPr lang="en-US" dirty="0"/>
          </a:p>
          <a:p>
            <a:pPr marL="0" indent="0">
              <a:buNone/>
            </a:pPr>
            <a:endParaRPr lang="en-US" dirty="0"/>
          </a:p>
          <a:p>
            <a:pPr marL="0" indent="0">
              <a:buNone/>
            </a:pPr>
            <a:r>
              <a:rPr lang="en-US" sz="1600" dirty="0" err="1" smtClean="0"/>
              <a:t>Sabate</a:t>
            </a:r>
            <a:r>
              <a:rPr lang="en-US" sz="1600" dirty="0" smtClean="0"/>
              <a:t>, Adherence to Long-Term Therapies: Evidence for Action, 2003</a:t>
            </a:r>
            <a:endParaRPr lang="en-US" sz="1600" dirty="0"/>
          </a:p>
        </p:txBody>
      </p:sp>
    </p:spTree>
    <p:extLst>
      <p:ext uri="{BB962C8B-B14F-4D97-AF65-F5344CB8AC3E}">
        <p14:creationId xmlns:p14="http://schemas.microsoft.com/office/powerpoint/2010/main" val="119203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eaLnBrk="1" hangingPunct="1">
              <a:defRPr/>
            </a:pPr>
            <a:r>
              <a:rPr lang="en-US" smtClean="0"/>
              <a:t>The costs of nonadherence	</a:t>
            </a:r>
          </a:p>
        </p:txBody>
      </p:sp>
      <p:sp>
        <p:nvSpPr>
          <p:cNvPr id="427011" name="Rectangle 3"/>
          <p:cNvSpPr>
            <a:spLocks noGrp="1" noChangeArrowheads="1"/>
          </p:cNvSpPr>
          <p:nvPr>
            <p:ph type="body" idx="1"/>
          </p:nvPr>
        </p:nvSpPr>
        <p:spPr/>
        <p:txBody>
          <a:bodyPr>
            <a:normAutofit fontScale="92500" lnSpcReduction="20000"/>
          </a:bodyPr>
          <a:lstStyle/>
          <a:p>
            <a:pPr eaLnBrk="1" hangingPunct="1">
              <a:defRPr/>
            </a:pPr>
            <a:r>
              <a:rPr lang="en-US" dirty="0" smtClean="0"/>
              <a:t>Over $100-105 billion dollars annually</a:t>
            </a:r>
          </a:p>
          <a:p>
            <a:pPr marL="0" indent="0" eaLnBrk="1" hangingPunct="1">
              <a:buNone/>
              <a:defRPr/>
            </a:pPr>
            <a:endParaRPr lang="en-US" dirty="0" smtClean="0"/>
          </a:p>
          <a:p>
            <a:pPr eaLnBrk="1" hangingPunct="1">
              <a:defRPr/>
            </a:pPr>
            <a:r>
              <a:rPr lang="en-US" dirty="0" smtClean="0"/>
              <a:t>125,000 lives every year</a:t>
            </a:r>
          </a:p>
          <a:p>
            <a:pPr eaLnBrk="1" hangingPunct="1">
              <a:defRPr/>
            </a:pPr>
            <a:endParaRPr lang="en-US" dirty="0" smtClean="0"/>
          </a:p>
          <a:p>
            <a:pPr eaLnBrk="1" hangingPunct="1">
              <a:defRPr/>
            </a:pPr>
            <a:r>
              <a:rPr lang="en-US" dirty="0" smtClean="0"/>
              <a:t>83.7 million additional prescriptions costing $3.52 billion.</a:t>
            </a:r>
          </a:p>
          <a:p>
            <a:pPr eaLnBrk="1" hangingPunct="1">
              <a:defRPr/>
            </a:pPr>
            <a:endParaRPr lang="en-US" dirty="0" smtClean="0"/>
          </a:p>
          <a:p>
            <a:pPr eaLnBrk="1" hangingPunct="1">
              <a:defRPr/>
            </a:pPr>
            <a:r>
              <a:rPr lang="en-US" dirty="0" smtClean="0"/>
              <a:t>50% of all medication use</a:t>
            </a:r>
          </a:p>
          <a:p>
            <a:pPr eaLnBrk="1" hangingPunct="1">
              <a:buFont typeface="Wingdings" pitchFamily="2" charset="2"/>
              <a:buNone/>
              <a:defRPr/>
            </a:pPr>
            <a:endParaRPr lang="en-US" dirty="0" smtClean="0"/>
          </a:p>
          <a:p>
            <a:pPr eaLnBrk="1" hangingPunct="1">
              <a:buFont typeface="Wingdings" pitchFamily="2" charset="2"/>
              <a:buNone/>
              <a:defRPr/>
            </a:pPr>
            <a:r>
              <a:rPr lang="en-US" sz="1600" dirty="0" err="1" smtClean="0"/>
              <a:t>Osterberg</a:t>
            </a:r>
            <a:r>
              <a:rPr lang="en-US" sz="1600" dirty="0" smtClean="0"/>
              <a:t> &amp; </a:t>
            </a:r>
            <a:r>
              <a:rPr lang="en-US" sz="1600" dirty="0" err="1" smtClean="0"/>
              <a:t>Blaschke</a:t>
            </a:r>
            <a:r>
              <a:rPr lang="en-US" sz="1600" dirty="0" smtClean="0"/>
              <a:t>, N </a:t>
            </a:r>
            <a:r>
              <a:rPr lang="en-US" sz="1600" dirty="0" err="1" smtClean="0"/>
              <a:t>Engl</a:t>
            </a:r>
            <a:r>
              <a:rPr lang="en-US" sz="1600" dirty="0" smtClean="0"/>
              <a:t> J Med, 2005</a:t>
            </a:r>
          </a:p>
          <a:p>
            <a:pPr eaLnBrk="1" hangingPunct="1">
              <a:buFont typeface="Wingdings" pitchFamily="2" charset="2"/>
              <a:buNone/>
              <a:defRPr/>
            </a:pPr>
            <a:r>
              <a:rPr lang="en-US" sz="1600" dirty="0" smtClean="0"/>
              <a:t>Amos Adler, 2008</a:t>
            </a:r>
          </a:p>
          <a:p>
            <a:pPr eaLnBrk="1" hangingPunct="1">
              <a:buFont typeface="Wingdings" pitchFamily="2" charset="2"/>
              <a:buNone/>
              <a:defRPr/>
            </a:pPr>
            <a:r>
              <a:rPr lang="en-US" sz="1600" dirty="0" smtClean="0"/>
              <a:t>IMS , 2013</a:t>
            </a:r>
          </a:p>
        </p:txBody>
      </p:sp>
    </p:spTree>
    <p:extLst>
      <p:ext uri="{BB962C8B-B14F-4D97-AF65-F5344CB8AC3E}">
        <p14:creationId xmlns:p14="http://schemas.microsoft.com/office/powerpoint/2010/main" val="231093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9E14FDF4DD304F88E63900ECEA33B6" ma:contentTypeVersion="0" ma:contentTypeDescription="Create a new document." ma:contentTypeScope="" ma:versionID="f9752076ef442a043fb1d7ec75e6651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E8D6E7-F749-466D-A538-6CC537184F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9B5B1F8D-EF02-446F-A78A-5BA3389B706F}">
  <ds:schemaRefs>
    <ds:schemaRef ds:uri="http://schemas.openxmlformats.org/package/2006/metadata/core-properties"/>
    <ds:schemaRef ds:uri="http://schemas.microsoft.com/office/2006/documentManagement/types"/>
    <ds:schemaRef ds:uri="http://www.w3.org/XML/1998/namespace"/>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DE550A3-6BB0-4FDD-8E74-8506DDCA45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90004</TotalTime>
  <Words>1547</Words>
  <Application>Microsoft Office PowerPoint</Application>
  <PresentationFormat>Custom</PresentationFormat>
  <Paragraphs>187</Paragraphs>
  <Slides>31</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Arial Black</vt:lpstr>
      <vt:lpstr>Calibri</vt:lpstr>
      <vt:lpstr>Tahoma</vt:lpstr>
      <vt:lpstr>Times New Roman</vt:lpstr>
      <vt:lpstr>Wingdings</vt:lpstr>
      <vt:lpstr>Office Theme</vt:lpstr>
      <vt:lpstr>Chart</vt:lpstr>
      <vt:lpstr>    Medication Adherence: Identifying Barriers and Advancing Adherence to Improve Health Outcomes  USPHS Scientific and Training Symposium May 20th 2015, Atlanta, GA  CAPT Carmen C. Clelland, PharmD, MPA Associate Director, Tribal Support Unit Centers for Disease Control and Prevention</vt:lpstr>
      <vt:lpstr>Objectives</vt:lpstr>
      <vt:lpstr>PowerPoint Presentation</vt:lpstr>
      <vt:lpstr>PowerPoint Presentation</vt:lpstr>
      <vt:lpstr>PowerPoint Presentation</vt:lpstr>
      <vt:lpstr>Surgeon General Perspective</vt:lpstr>
      <vt:lpstr>Adherence</vt:lpstr>
      <vt:lpstr>World Health Organization</vt:lpstr>
      <vt:lpstr>The costs of nonadherence </vt:lpstr>
      <vt:lpstr>Adherence Generalization</vt:lpstr>
      <vt:lpstr>Adherence Generalization (cont)</vt:lpstr>
      <vt:lpstr>Polypharmacy</vt:lpstr>
      <vt:lpstr>PowerPoint Presentation</vt:lpstr>
      <vt:lpstr>Drug Adherence</vt:lpstr>
      <vt:lpstr>Persistence of Therapy - Diabetes Medications (IHS)</vt:lpstr>
      <vt:lpstr>Persistence of Therapy - Cardiovascular Medications (IHS)</vt:lpstr>
      <vt:lpstr>Comparison of Adherence for MPR at 90, 180 and 270 Days for CV Meds</vt:lpstr>
      <vt:lpstr>Comparison of MPR LOT ranges and mean LDLc (mg/dL)</vt:lpstr>
      <vt:lpstr>Comparison of adherence and likelihood of LDLc measure, at Goal, and Avg LDLc</vt:lpstr>
      <vt:lpstr>PowerPoint Presentation</vt:lpstr>
      <vt:lpstr>PowerPoint Presentation</vt:lpstr>
      <vt:lpstr>Patients at higher risk (summary)</vt:lpstr>
      <vt:lpstr>Older Adult Medication Compliance</vt:lpstr>
      <vt:lpstr>Pharmacists and Healthcare Team Impact (cont)</vt:lpstr>
      <vt:lpstr>Pharmacists and Healthcare Team Impact (cont)</vt:lpstr>
      <vt:lpstr>Pharmacists and Healthcare Team Impact (cont)</vt:lpstr>
      <vt:lpstr>PHS Pharmacy Report to the U.S. Surgeon General</vt:lpstr>
      <vt:lpstr>Public Health Response</vt:lpstr>
      <vt:lpstr>Public Health Response</vt:lpstr>
      <vt:lpstr>Public Health Response</vt:lpstr>
      <vt:lpstr>PowerPoint Presentation</vt:lpstr>
    </vt:vector>
  </TitlesOfParts>
  <Company>Sony Electronics,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Julee Hillyard</dc:creator>
  <cp:lastModifiedBy>Clelland, Carmen (CDC/OSTLTS/OD)</cp:lastModifiedBy>
  <cp:revision>1228</cp:revision>
  <cp:lastPrinted>2011-07-08T17:42:51Z</cp:lastPrinted>
  <dcterms:created xsi:type="dcterms:W3CDTF">2009-01-27T17:45:27Z</dcterms:created>
  <dcterms:modified xsi:type="dcterms:W3CDTF">2015-07-23T19:40:43Z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0x010100209E14FDF4DD304F88E63900ECEA33B6</vt:lpwstr>
  </property>
</Properties>
</file>