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1"/>
  </p:notesMasterIdLst>
  <p:sldIdLst>
    <p:sldId id="256" r:id="rId3"/>
    <p:sldId id="257" r:id="rId4"/>
    <p:sldId id="258" r:id="rId5"/>
    <p:sldId id="259" r:id="rId6"/>
    <p:sldId id="269" r:id="rId7"/>
    <p:sldId id="268" r:id="rId8"/>
    <p:sldId id="272" r:id="rId9"/>
    <p:sldId id="27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3"/>
    <p:restoredTop sz="69379"/>
  </p:normalViewPr>
  <p:slideViewPr>
    <p:cSldViewPr snapToGrid="0" snapToObjects="1">
      <p:cViewPr>
        <p:scale>
          <a:sx n="164" d="100"/>
          <a:sy n="164" d="100"/>
        </p:scale>
        <p:origin x="312" y="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Hi, I’m </a:t>
            </a:r>
            <a:r>
              <a:rPr lang="en-US" dirty="0" smtClean="0"/>
              <a:t>Dominick</a:t>
            </a:r>
            <a:r>
              <a:rPr lang="en-US" baseline="0" dirty="0" smtClean="0"/>
              <a:t> </a:t>
            </a:r>
            <a:r>
              <a:rPr lang="en-US" baseline="0" dirty="0" err="1" smtClean="0"/>
              <a:t>Roselli</a:t>
            </a:r>
            <a:r>
              <a:rPr lang="en-US" baseline="0" dirty="0" smtClean="0"/>
              <a:t> </a:t>
            </a:r>
            <a:r>
              <a:rPr lang="en-US" dirty="0" smtClean="0"/>
              <a:t>with </a:t>
            </a:r>
            <a:r>
              <a:rPr lang="en-US" dirty="0" smtClean="0"/>
              <a:t>Team FHIR Stop, and this is our Progress Report.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a:p>
            <a:pPr lvl="0">
              <a:spcBef>
                <a:spcPts val="0"/>
              </a:spcBef>
              <a:buNone/>
            </a:pPr>
            <a:r>
              <a:rPr lang="en-US" dirty="0" smtClean="0"/>
              <a:t>We’re </a:t>
            </a:r>
            <a:r>
              <a:rPr lang="en" dirty="0" smtClean="0"/>
              <a:t>working </a:t>
            </a:r>
            <a:r>
              <a:rPr lang="en" dirty="0"/>
              <a:t>on the Medication Adherence problem.</a:t>
            </a:r>
          </a:p>
          <a:p>
            <a:pPr lvl="0">
              <a:spcBef>
                <a:spcPts val="0"/>
              </a:spcBef>
              <a:buNone/>
            </a:pPr>
            <a:endParaRPr dirty="0"/>
          </a:p>
          <a:p>
            <a:pPr lvl="0">
              <a:spcBef>
                <a:spcPts val="0"/>
              </a:spcBef>
              <a:buNone/>
            </a:pPr>
            <a:r>
              <a:rPr lang="en" dirty="0"/>
              <a:t>People not taking their meds as prescribed </a:t>
            </a:r>
            <a:r>
              <a:rPr lang="en" dirty="0" smtClean="0"/>
              <a:t>costs</a:t>
            </a:r>
            <a:r>
              <a:rPr lang="en-US" baseline="0" dirty="0" smtClean="0"/>
              <a:t> </a:t>
            </a:r>
            <a:r>
              <a:rPr lang="en" dirty="0" smtClean="0"/>
              <a:t>lives </a:t>
            </a:r>
            <a:r>
              <a:rPr lang="en" dirty="0"/>
              <a:t>and money.  </a:t>
            </a:r>
            <a:r>
              <a:rPr lang="en-US" dirty="0" smtClean="0"/>
              <a:t>It </a:t>
            </a:r>
            <a:r>
              <a:rPr lang="en" dirty="0" smtClean="0"/>
              <a:t>causes </a:t>
            </a:r>
            <a:r>
              <a:rPr lang="en-US" dirty="0" smtClean="0"/>
              <a:t>medical </a:t>
            </a:r>
            <a:r>
              <a:rPr lang="en" dirty="0" smtClean="0"/>
              <a:t>complication</a:t>
            </a:r>
            <a:r>
              <a:rPr lang="en-US" dirty="0" smtClean="0"/>
              <a:t>s and even death.</a:t>
            </a:r>
            <a:r>
              <a:rPr lang="en-US" baseline="0" dirty="0" smtClean="0"/>
              <a:t> It also drives up health care costs in a number of ways including </a:t>
            </a:r>
            <a:r>
              <a:rPr lang="en-US" dirty="0" smtClean="0"/>
              <a:t>increasing the number</a:t>
            </a:r>
            <a:r>
              <a:rPr lang="en-US" baseline="0" dirty="0" smtClean="0"/>
              <a:t> of </a:t>
            </a:r>
            <a:endParaRPr lang="en-US" dirty="0" smtClean="0"/>
          </a:p>
          <a:p>
            <a:pPr lvl="0">
              <a:spcBef>
                <a:spcPts val="0"/>
              </a:spcBef>
              <a:buNone/>
            </a:pPr>
            <a:r>
              <a:rPr lang="en-US" dirty="0" smtClean="0"/>
              <a:t>Hospitalizations</a:t>
            </a:r>
            <a:r>
              <a:rPr lang="en-US" baseline="0" dirty="0" smtClean="0"/>
              <a:t> </a:t>
            </a:r>
            <a:r>
              <a:rPr lang="en" dirty="0" smtClean="0"/>
              <a:t>and </a:t>
            </a:r>
            <a:r>
              <a:rPr lang="en" dirty="0"/>
              <a:t>nursing home admissions.</a:t>
            </a:r>
          </a:p>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US" sz="900" dirty="0" smtClean="0">
                <a:solidFill>
                  <a:srgbClr val="454545"/>
                </a:solidFill>
              </a:rPr>
              <a:t>It's </a:t>
            </a:r>
            <a:r>
              <a:rPr lang="en" sz="900" dirty="0" smtClean="0">
                <a:solidFill>
                  <a:srgbClr val="454545"/>
                </a:solidFill>
              </a:rPr>
              <a:t>is </a:t>
            </a:r>
            <a:r>
              <a:rPr lang="en" sz="900" dirty="0">
                <a:solidFill>
                  <a:srgbClr val="454545"/>
                </a:solidFill>
              </a:rPr>
              <a:t>a big, multi-part </a:t>
            </a:r>
            <a:r>
              <a:rPr lang="en" sz="900" dirty="0" smtClean="0">
                <a:solidFill>
                  <a:srgbClr val="454545"/>
                </a:solidFill>
              </a:rPr>
              <a:t>problem</a:t>
            </a:r>
            <a:r>
              <a:rPr lang="mr-IN" sz="900" dirty="0" smtClean="0">
                <a:solidFill>
                  <a:srgbClr val="454545"/>
                </a:solidFill>
              </a:rPr>
              <a:t>…</a:t>
            </a:r>
            <a:r>
              <a:rPr lang="en-US" sz="900" dirty="0" smtClean="0">
                <a:solidFill>
                  <a:srgbClr val="454545"/>
                </a:solidFill>
              </a:rPr>
              <a:t> and t</a:t>
            </a:r>
            <a:r>
              <a:rPr lang="en" sz="900" dirty="0" smtClean="0">
                <a:solidFill>
                  <a:srgbClr val="454545"/>
                </a:solidFill>
              </a:rPr>
              <a:t>here’s </a:t>
            </a:r>
            <a:r>
              <a:rPr lang="en" sz="900" dirty="0">
                <a:solidFill>
                  <a:srgbClr val="454545"/>
                </a:solidFill>
              </a:rPr>
              <a:t>lots of value </a:t>
            </a:r>
            <a:r>
              <a:rPr lang="en-US" sz="900" dirty="0" smtClean="0">
                <a:solidFill>
                  <a:srgbClr val="454545"/>
                </a:solidFill>
              </a:rPr>
              <a:t>in solving it.</a:t>
            </a:r>
            <a:endParaRPr lang="en" sz="900" dirty="0">
              <a:solidFill>
                <a:srgbClr val="454545"/>
              </a:solidFill>
            </a:endParaRPr>
          </a:p>
          <a:p>
            <a:pPr lvl="0" rtl="0">
              <a:lnSpc>
                <a:spcPct val="115000"/>
              </a:lnSpc>
              <a:spcBef>
                <a:spcPts val="0"/>
              </a:spcBef>
              <a:buNone/>
            </a:pPr>
            <a:endParaRPr sz="900" dirty="0">
              <a:solidFill>
                <a:srgbClr val="454545"/>
              </a:solidFill>
            </a:endParaRPr>
          </a:p>
          <a:p>
            <a:pPr lvl="0" rtl="0">
              <a:lnSpc>
                <a:spcPct val="115000"/>
              </a:lnSpc>
              <a:spcBef>
                <a:spcPts val="0"/>
              </a:spcBef>
              <a:buNone/>
            </a:pPr>
            <a:r>
              <a:rPr lang="en-US" sz="900" dirty="0" smtClean="0">
                <a:solidFill>
                  <a:srgbClr val="454545"/>
                </a:solidFill>
              </a:rPr>
              <a:t>So some folks from the Centers</a:t>
            </a:r>
            <a:r>
              <a:rPr lang="en-US" sz="900" baseline="0" dirty="0" smtClean="0">
                <a:solidFill>
                  <a:srgbClr val="454545"/>
                </a:solidFill>
              </a:rPr>
              <a:t> </a:t>
            </a:r>
            <a:r>
              <a:rPr lang="en-US" sz="900" dirty="0" smtClean="0">
                <a:solidFill>
                  <a:srgbClr val="454545"/>
                </a:solidFill>
              </a:rPr>
              <a:t>for Disease Control wrote a</a:t>
            </a:r>
            <a:r>
              <a:rPr lang="en" sz="900" dirty="0" smtClean="0">
                <a:solidFill>
                  <a:srgbClr val="454545"/>
                </a:solidFill>
              </a:rPr>
              <a:t> </a:t>
            </a:r>
            <a:r>
              <a:rPr lang="en" sz="900" dirty="0">
                <a:solidFill>
                  <a:srgbClr val="454545"/>
                </a:solidFill>
              </a:rPr>
              <a:t>project proposal to </a:t>
            </a:r>
            <a:r>
              <a:rPr lang="en" sz="900" dirty="0" smtClean="0">
                <a:solidFill>
                  <a:srgbClr val="454545"/>
                </a:solidFill>
              </a:rPr>
              <a:t>help </a:t>
            </a:r>
            <a:r>
              <a:rPr lang="en-US" sz="900" dirty="0" smtClean="0">
                <a:solidFill>
                  <a:srgbClr val="454545"/>
                </a:solidFill>
              </a:rPr>
              <a:t>do that.</a:t>
            </a:r>
            <a:r>
              <a:rPr lang="en-US" sz="900" baseline="0" dirty="0" smtClean="0">
                <a:solidFill>
                  <a:srgbClr val="454545"/>
                </a:solidFill>
              </a:rPr>
              <a:t> We </a:t>
            </a:r>
            <a:r>
              <a:rPr lang="en" sz="900" dirty="0" smtClean="0">
                <a:solidFill>
                  <a:srgbClr val="454545"/>
                </a:solidFill>
              </a:rPr>
              <a:t>took </a:t>
            </a:r>
            <a:r>
              <a:rPr lang="en-US" sz="900" dirty="0" smtClean="0">
                <a:solidFill>
                  <a:srgbClr val="454545"/>
                </a:solidFill>
              </a:rPr>
              <a:t>their </a:t>
            </a:r>
            <a:r>
              <a:rPr lang="en-US" sz="900" baseline="0" dirty="0" smtClean="0">
                <a:solidFill>
                  <a:srgbClr val="454545"/>
                </a:solidFill>
              </a:rPr>
              <a:t>proposal </a:t>
            </a:r>
            <a:r>
              <a:rPr lang="en" sz="900" dirty="0" smtClean="0">
                <a:solidFill>
                  <a:srgbClr val="454545"/>
                </a:solidFill>
              </a:rPr>
              <a:t>as </a:t>
            </a:r>
            <a:r>
              <a:rPr lang="en" sz="900" dirty="0">
                <a:solidFill>
                  <a:srgbClr val="454545"/>
                </a:solidFill>
              </a:rPr>
              <a:t>our challenge and developed </a:t>
            </a:r>
            <a:r>
              <a:rPr lang="en" sz="900" dirty="0" smtClean="0">
                <a:solidFill>
                  <a:srgbClr val="454545"/>
                </a:solidFill>
              </a:rPr>
              <a:t>the </a:t>
            </a:r>
            <a:r>
              <a:rPr lang="en" sz="900" dirty="0">
                <a:solidFill>
                  <a:srgbClr val="454545"/>
                </a:solidFill>
              </a:rPr>
              <a:t>conceptual </a:t>
            </a:r>
            <a:r>
              <a:rPr lang="en" sz="900" dirty="0" smtClean="0">
                <a:solidFill>
                  <a:srgbClr val="454545"/>
                </a:solidFill>
              </a:rPr>
              <a:t>architecture</a:t>
            </a:r>
            <a:r>
              <a:rPr lang="en-US" sz="900" dirty="0" smtClean="0">
                <a:solidFill>
                  <a:srgbClr val="454545"/>
                </a:solidFill>
              </a:rPr>
              <a:t> you see here</a:t>
            </a:r>
            <a:r>
              <a:rPr lang="en" sz="900" dirty="0" smtClean="0">
                <a:solidFill>
                  <a:srgbClr val="454545"/>
                </a:solidFill>
              </a:rPr>
              <a:t>.</a:t>
            </a:r>
            <a:r>
              <a:rPr lang="en-US" sz="900" dirty="0" smtClean="0">
                <a:solidFill>
                  <a:srgbClr val="454545"/>
                </a:solidFill>
              </a:rPr>
              <a:t>  This</a:t>
            </a:r>
            <a:r>
              <a:rPr lang="en-US" sz="900" baseline="0" dirty="0" smtClean="0">
                <a:solidFill>
                  <a:srgbClr val="454545"/>
                </a:solidFill>
              </a:rPr>
              <a:t> </a:t>
            </a:r>
            <a:r>
              <a:rPr lang="en-US" sz="900" baseline="0" dirty="0" smtClean="0">
                <a:solidFill>
                  <a:srgbClr val="454545"/>
                </a:solidFill>
              </a:rPr>
              <a:t>was discussed </a:t>
            </a:r>
            <a:r>
              <a:rPr lang="en-US" sz="900" baseline="0" dirty="0" smtClean="0">
                <a:solidFill>
                  <a:srgbClr val="454545"/>
                </a:solidFill>
              </a:rPr>
              <a:t>in detail in our Technical </a:t>
            </a:r>
            <a:r>
              <a:rPr lang="en-US" sz="900" baseline="0" dirty="0" smtClean="0">
                <a:solidFill>
                  <a:srgbClr val="454545"/>
                </a:solidFill>
              </a:rPr>
              <a:t>Presentation, so we won’t spend much time on this slide today. </a:t>
            </a:r>
          </a:p>
          <a:p>
            <a:pPr lvl="0" rtl="0">
              <a:lnSpc>
                <a:spcPct val="115000"/>
              </a:lnSpc>
              <a:spcBef>
                <a:spcPts val="0"/>
              </a:spcBef>
              <a:buNone/>
            </a:pPr>
            <a:endParaRPr lang="en-US" sz="900" baseline="0" dirty="0" smtClean="0">
              <a:solidFill>
                <a:srgbClr val="454545"/>
              </a:solidFill>
            </a:endParaRPr>
          </a:p>
          <a:p>
            <a:pPr lvl="0" rtl="0">
              <a:lnSpc>
                <a:spcPct val="115000"/>
              </a:lnSpc>
              <a:spcBef>
                <a:spcPts val="0"/>
              </a:spcBef>
              <a:buNone/>
            </a:pPr>
            <a:r>
              <a:rPr lang="en-US" sz="900" baseline="0" dirty="0" smtClean="0">
                <a:solidFill>
                  <a:srgbClr val="454545"/>
                </a:solidFill>
              </a:rPr>
              <a:t>There is one update which came out of further discussions with Skip Cleland and Renee Robinson at the CDC since our technical presentation.  That was the addition of a Public Health Professional UI to allow them to inspect </a:t>
            </a:r>
            <a:r>
              <a:rPr lang="en-US" sz="900" baseline="0" dirty="0" smtClean="0">
                <a:solidFill>
                  <a:srgbClr val="454545"/>
                </a:solidFill>
              </a:rPr>
              <a:t>medication </a:t>
            </a:r>
            <a:r>
              <a:rPr lang="en-US" sz="900" baseline="0" dirty="0" smtClean="0">
                <a:solidFill>
                  <a:srgbClr val="454545"/>
                </a:solidFill>
              </a:rPr>
              <a:t>adherence propensity and key </a:t>
            </a:r>
            <a:r>
              <a:rPr lang="en-US" sz="900" baseline="0" dirty="0" smtClean="0">
                <a:solidFill>
                  <a:srgbClr val="454545"/>
                </a:solidFill>
              </a:rPr>
              <a:t>factors that influence it </a:t>
            </a:r>
            <a:r>
              <a:rPr lang="en-US" sz="900" baseline="0" dirty="0" smtClean="0">
                <a:solidFill>
                  <a:srgbClr val="454545"/>
                </a:solidFill>
              </a:rPr>
              <a:t>at the community level with no </a:t>
            </a:r>
            <a:r>
              <a:rPr lang="en-US" sz="900" baseline="0" dirty="0" smtClean="0">
                <a:solidFill>
                  <a:srgbClr val="454545"/>
                </a:solidFill>
              </a:rPr>
              <a:t>individually </a:t>
            </a:r>
            <a:r>
              <a:rPr lang="en-US" sz="900" baseline="0" dirty="0" smtClean="0">
                <a:solidFill>
                  <a:srgbClr val="454545"/>
                </a:solidFill>
              </a:rPr>
              <a:t>identifiable information (that’s component #6 in this diagram). Now this new component</a:t>
            </a:r>
            <a:r>
              <a:rPr lang="mr-IN" sz="900" baseline="0" dirty="0" smtClean="0">
                <a:solidFill>
                  <a:srgbClr val="454545"/>
                </a:solidFill>
              </a:rPr>
              <a:t>…</a:t>
            </a:r>
            <a:r>
              <a:rPr lang="en-US" sz="900" baseline="0" dirty="0" smtClean="0">
                <a:solidFill>
                  <a:srgbClr val="454545"/>
                </a:solidFill>
              </a:rPr>
              <a:t>and in fact, most of </a:t>
            </a:r>
            <a:r>
              <a:rPr lang="en-US" sz="900" baseline="0" dirty="0" smtClean="0">
                <a:solidFill>
                  <a:srgbClr val="454545"/>
                </a:solidFill>
              </a:rPr>
              <a:t>what’s on </a:t>
            </a:r>
            <a:r>
              <a:rPr lang="en-US" sz="900" baseline="0" dirty="0" smtClean="0">
                <a:solidFill>
                  <a:srgbClr val="454545"/>
                </a:solidFill>
              </a:rPr>
              <a:t>the diagram... </a:t>
            </a:r>
            <a:r>
              <a:rPr lang="en-US" sz="900" baseline="0" dirty="0" smtClean="0">
                <a:solidFill>
                  <a:srgbClr val="454545"/>
                </a:solidFill>
              </a:rPr>
              <a:t>is out </a:t>
            </a:r>
            <a:r>
              <a:rPr lang="en-US" sz="900" baseline="0" dirty="0" smtClean="0">
                <a:solidFill>
                  <a:srgbClr val="454545"/>
                </a:solidFill>
              </a:rPr>
              <a:t>of scope for this semester.  But we think it’s important to consider this context when looking at our work, which will focus exclusively on the patient facing app </a:t>
            </a:r>
            <a:r>
              <a:rPr lang="en-US" sz="900" baseline="0" dirty="0" smtClean="0">
                <a:solidFill>
                  <a:srgbClr val="454545"/>
                </a:solidFill>
              </a:rPr>
              <a:t>(that’s #1 </a:t>
            </a:r>
            <a:r>
              <a:rPr lang="en-US" sz="900" baseline="0" dirty="0" smtClean="0">
                <a:solidFill>
                  <a:srgbClr val="454545"/>
                </a:solidFill>
              </a:rPr>
              <a:t>on this diagram).  We did want to highlight that </a:t>
            </a:r>
            <a:r>
              <a:rPr lang="en-US" sz="900" baseline="0" dirty="0" smtClean="0">
                <a:solidFill>
                  <a:srgbClr val="454545"/>
                </a:solidFill>
              </a:rPr>
              <a:t>we’ve spent some </a:t>
            </a:r>
            <a:r>
              <a:rPr lang="en-US" sz="900" baseline="0" dirty="0" smtClean="0">
                <a:solidFill>
                  <a:srgbClr val="454545"/>
                </a:solidFill>
              </a:rPr>
              <a:t>time on this overall </a:t>
            </a:r>
            <a:r>
              <a:rPr lang="en-US" sz="900" baseline="0" dirty="0" smtClean="0">
                <a:solidFill>
                  <a:srgbClr val="454545"/>
                </a:solidFill>
              </a:rPr>
              <a:t>architecture.  The CDC </a:t>
            </a:r>
            <a:r>
              <a:rPr lang="en-US" sz="900" baseline="0" dirty="0" smtClean="0">
                <a:solidFill>
                  <a:srgbClr val="454545"/>
                </a:solidFill>
              </a:rPr>
              <a:t>folks have told us that they find this very useful and plan to use it to inform future development projects, so we’re happy with the progress </a:t>
            </a:r>
            <a:r>
              <a:rPr lang="en-US" sz="900" baseline="0" dirty="0" smtClean="0">
                <a:solidFill>
                  <a:srgbClr val="454545"/>
                </a:solidFill>
              </a:rPr>
              <a:t>on this and it represents a significant amount of work.</a:t>
            </a:r>
            <a:endParaRPr lang="en" sz="900" dirty="0">
              <a:solidFill>
                <a:srgbClr val="454545"/>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Here’s </a:t>
            </a:r>
            <a:r>
              <a:rPr lang="en" dirty="0" smtClean="0"/>
              <a:t>what </a:t>
            </a:r>
            <a:r>
              <a:rPr lang="en" dirty="0"/>
              <a:t>the patient </a:t>
            </a:r>
            <a:r>
              <a:rPr lang="en" dirty="0" smtClean="0"/>
              <a:t>app </a:t>
            </a:r>
            <a:r>
              <a:rPr lang="en" dirty="0"/>
              <a:t>architecture looks </a:t>
            </a:r>
            <a:r>
              <a:rPr lang="en" dirty="0" smtClean="0"/>
              <a:t>like</a:t>
            </a:r>
            <a:r>
              <a:rPr lang="mr-IN" dirty="0" smtClean="0"/>
              <a:t>…</a:t>
            </a:r>
            <a:r>
              <a:rPr lang="en" dirty="0" smtClean="0"/>
              <a:t>as </a:t>
            </a:r>
            <a:r>
              <a:rPr lang="en" dirty="0"/>
              <a:t>I said, this is </a:t>
            </a:r>
            <a:r>
              <a:rPr lang="en-US" dirty="0" smtClean="0"/>
              <a:t>this semester's focus.</a:t>
            </a:r>
            <a:r>
              <a:rPr lang="en-US" baseline="0" dirty="0" smtClean="0"/>
              <a:t> We want to note that we will not have time to implement the hosted central database shown on this slide (that’s #5 on </a:t>
            </a:r>
            <a:r>
              <a:rPr lang="en-US" baseline="0" dirty="0" smtClean="0"/>
              <a:t>the diagram</a:t>
            </a:r>
            <a:r>
              <a:rPr lang="en-US" baseline="0" dirty="0" smtClean="0"/>
              <a:t>). </a:t>
            </a:r>
            <a:r>
              <a:rPr lang="en-US" baseline="0" dirty="0" smtClean="0"/>
              <a:t>There </a:t>
            </a:r>
            <a:r>
              <a:rPr lang="en-US" baseline="0" dirty="0" smtClean="0"/>
              <a:t>will still be a local database on the Android client and the app will get medication orders from, and push information via FHIR to, simulated provider EMR systems.</a:t>
            </a:r>
            <a:endParaRPr lang="e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The</a:t>
            </a:r>
            <a:r>
              <a:rPr lang="en-US" baseline="0" dirty="0" smtClean="0"/>
              <a:t> Diagram on this slide catalogs the Patient Facing App’s Use cases. </a:t>
            </a:r>
          </a:p>
          <a:p>
            <a:pPr lvl="0">
              <a:spcBef>
                <a:spcPts val="0"/>
              </a:spcBef>
              <a:buNone/>
            </a:pPr>
            <a:endParaRPr lang="en-US" baseline="0" dirty="0" smtClean="0"/>
          </a:p>
          <a:p>
            <a:pPr lvl="0">
              <a:spcBef>
                <a:spcPts val="0"/>
              </a:spcBef>
              <a:buNone/>
            </a:pPr>
            <a:r>
              <a:rPr lang="en-US" dirty="0" smtClean="0"/>
              <a:t>Details</a:t>
            </a:r>
            <a:r>
              <a:rPr lang="en-US" baseline="0" dirty="0" smtClean="0"/>
              <a:t> about these are included in our GitHub Repo in a markdown file called </a:t>
            </a:r>
            <a:r>
              <a:rPr lang="en-US" baseline="0" dirty="0" err="1" smtClean="0"/>
              <a:t>UseCaseModel.md</a:t>
            </a:r>
            <a:r>
              <a:rPr lang="en-US" baseline="0" dirty="0" smtClean="0"/>
              <a:t> in the Technical Presentation Folder.  Since we shared our technical presentation, we added another Use Case at the request of Renee Robinson at the CDC. </a:t>
            </a:r>
            <a:r>
              <a:rPr lang="en-US" baseline="0" dirty="0" smtClean="0"/>
              <a:t>She </a:t>
            </a:r>
            <a:r>
              <a:rPr lang="en-US" baseline="0" dirty="0" smtClean="0"/>
              <a:t>thought it would be a good idea to gather demographic information from the patients using the app in order to help better </a:t>
            </a:r>
            <a:r>
              <a:rPr lang="en-US" baseline="0" dirty="0" smtClean="0"/>
              <a:t>understand factors influence medication </a:t>
            </a:r>
            <a:r>
              <a:rPr lang="en-US" baseline="0" dirty="0" smtClean="0"/>
              <a:t>adherence, and to augment data available from sources like Census information. The information she asked we gather are things like How many people are in their household, how many jobs they might have, Education, Primary Language (if not English), and Visual hearing or mobility impairment.  That information will be sent back to the MASS central database. We think this is a great idea, but we may not have the time to get to it in the next three weeks, which is a great segue into </a:t>
            </a:r>
            <a:r>
              <a:rPr lang="en-US" baseline="0" dirty="0" smtClean="0"/>
              <a:t>a detailed discussion about our current status.  Note </a:t>
            </a:r>
            <a:r>
              <a:rPr lang="en-US" baseline="0" dirty="0" smtClean="0"/>
              <a:t>on this slide that the use cases in Blue have been prioritized for development this semester</a:t>
            </a:r>
            <a:endParaRPr dirty="0"/>
          </a:p>
          <a:p>
            <a:pPr lvl="0">
              <a:spcBef>
                <a:spcPts val="0"/>
              </a:spcBef>
              <a:buNone/>
            </a:pPr>
            <a:endParaRPr dirty="0"/>
          </a:p>
        </p:txBody>
      </p:sp>
    </p:spTree>
    <p:extLst>
      <p:ext uri="{BB962C8B-B14F-4D97-AF65-F5344CB8AC3E}">
        <p14:creationId xmlns:p14="http://schemas.microsoft.com/office/powerpoint/2010/main" val="74435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Here’s our current Project Plan.  </a:t>
            </a:r>
            <a:r>
              <a:rPr lang="en-US" dirty="0" smtClean="0"/>
              <a:t>We said in our last update that we were following an Agile process and that we wouldn't</a:t>
            </a:r>
            <a:r>
              <a:rPr lang="en" dirty="0" smtClean="0"/>
              <a:t> </a:t>
            </a:r>
            <a:r>
              <a:rPr lang="en" dirty="0"/>
              <a:t>know exactly how far </a:t>
            </a:r>
            <a:r>
              <a:rPr lang="en-US" dirty="0" smtClean="0"/>
              <a:t>we’d </a:t>
            </a:r>
            <a:r>
              <a:rPr lang="en" dirty="0" smtClean="0"/>
              <a:t>get </a:t>
            </a:r>
            <a:r>
              <a:rPr lang="en" dirty="0"/>
              <a:t>with the features until </a:t>
            </a:r>
            <a:r>
              <a:rPr lang="en-US" dirty="0" smtClean="0"/>
              <a:t>we were </a:t>
            </a:r>
            <a:r>
              <a:rPr lang="en" dirty="0" smtClean="0"/>
              <a:t>another </a:t>
            </a:r>
            <a:r>
              <a:rPr lang="en" dirty="0"/>
              <a:t>week or two in and </a:t>
            </a:r>
            <a:r>
              <a:rPr lang="en-US" dirty="0" smtClean="0"/>
              <a:t>could </a:t>
            </a:r>
            <a:r>
              <a:rPr lang="en" dirty="0" smtClean="0"/>
              <a:t>measure </a:t>
            </a:r>
            <a:r>
              <a:rPr lang="en" dirty="0"/>
              <a:t>our </a:t>
            </a:r>
            <a:r>
              <a:rPr lang="en" dirty="0" smtClean="0"/>
              <a:t>velocity</a:t>
            </a:r>
            <a:r>
              <a:rPr lang="en-US" dirty="0" smtClean="0"/>
              <a:t>.</a:t>
            </a:r>
            <a:r>
              <a:rPr lang="en-US" baseline="0" dirty="0" smtClean="0"/>
              <a:t>  We’re </a:t>
            </a:r>
            <a:r>
              <a:rPr lang="en-US" baseline="0" dirty="0" smtClean="0"/>
              <a:t>finally </a:t>
            </a:r>
            <a:r>
              <a:rPr lang="en-US" baseline="0" dirty="0" smtClean="0"/>
              <a:t>getting down to being productive with the actual construction and we have two use cases well underway.</a:t>
            </a:r>
          </a:p>
          <a:p>
            <a:pPr lvl="0">
              <a:spcBef>
                <a:spcPts val="0"/>
              </a:spcBef>
              <a:buNone/>
            </a:pPr>
            <a:endParaRPr lang="en-US" dirty="0" smtClean="0"/>
          </a:p>
          <a:p>
            <a:pPr lvl="0">
              <a:spcBef>
                <a:spcPts val="0"/>
              </a:spcBef>
              <a:buNone/>
            </a:pPr>
            <a:r>
              <a:rPr lang="en-US" dirty="0" smtClean="0"/>
              <a:t>So</a:t>
            </a:r>
            <a:r>
              <a:rPr lang="en-US" baseline="0" dirty="0" smtClean="0"/>
              <a:t> we’ve made progress more or less according to our schedule, but this project plan has been updated since our last briefing. </a:t>
            </a:r>
          </a:p>
          <a:p>
            <a:pPr lvl="0">
              <a:spcBef>
                <a:spcPts val="0"/>
              </a:spcBef>
              <a:buNone/>
            </a:pPr>
            <a:endParaRPr lang="en-US" baseline="0" dirty="0" smtClean="0"/>
          </a:p>
          <a:p>
            <a:pPr lvl="0">
              <a:spcBef>
                <a:spcPts val="0"/>
              </a:spcBef>
              <a:buNone/>
            </a:pPr>
            <a:r>
              <a:rPr lang="en-US" baseline="0" dirty="0" smtClean="0"/>
              <a:t>In summary, we’ve</a:t>
            </a:r>
            <a:r>
              <a:rPr lang="mr-IN" baseline="0" dirty="0" smtClean="0"/>
              <a:t>…</a:t>
            </a:r>
            <a:r>
              <a:rPr lang="en-US" baseline="0" dirty="0" smtClean="0"/>
              <a:t> </a:t>
            </a:r>
          </a:p>
          <a:p>
            <a:pPr lvl="0">
              <a:spcBef>
                <a:spcPts val="0"/>
              </a:spcBef>
              <a:buNone/>
            </a:pPr>
            <a:endParaRPr lang="en-US" baseline="0" dirty="0" smtClean="0"/>
          </a:p>
          <a:p>
            <a:pPr marL="285750" indent="-285750">
              <a:buFont typeface="Arial" charset="0"/>
              <a:buChar char="•"/>
            </a:pPr>
            <a:r>
              <a:rPr lang="en-US" dirty="0" smtClean="0"/>
              <a:t>Further refined </a:t>
            </a:r>
            <a:r>
              <a:rPr lang="en-US" dirty="0" smtClean="0"/>
              <a:t>our</a:t>
            </a:r>
            <a:r>
              <a:rPr lang="en-US" baseline="0" dirty="0" smtClean="0"/>
              <a:t> </a:t>
            </a:r>
            <a:r>
              <a:rPr lang="en-US" dirty="0" smtClean="0"/>
              <a:t>Conceptual </a:t>
            </a:r>
            <a:r>
              <a:rPr lang="en-US" dirty="0" smtClean="0"/>
              <a:t>Architecture</a:t>
            </a:r>
          </a:p>
          <a:p>
            <a:pPr marL="285750" indent="-285750">
              <a:buFont typeface="Arial" charset="0"/>
              <a:buChar char="•"/>
            </a:pPr>
            <a:r>
              <a:rPr lang="en-US" dirty="0" smtClean="0"/>
              <a:t>Further refined and </a:t>
            </a:r>
            <a:r>
              <a:rPr lang="en-US" dirty="0" smtClean="0"/>
              <a:t>prioritized the </a:t>
            </a:r>
            <a:r>
              <a:rPr lang="en-US" dirty="0" smtClean="0"/>
              <a:t>Use Cases</a:t>
            </a:r>
          </a:p>
          <a:p>
            <a:pPr marL="285750" indent="-285750">
              <a:buFont typeface="Arial" charset="0"/>
              <a:buChar char="•"/>
            </a:pPr>
            <a:r>
              <a:rPr lang="en-US" dirty="0" smtClean="0"/>
              <a:t>Worked through technical difficulties of setting up a FHIR server</a:t>
            </a:r>
          </a:p>
          <a:p>
            <a:pPr marL="285750" indent="-285750">
              <a:buFont typeface="Arial" charset="0"/>
              <a:buChar char="•"/>
            </a:pPr>
            <a:r>
              <a:rPr lang="en-US" dirty="0" smtClean="0"/>
              <a:t>Setup Android Studio Project Structure in our repo</a:t>
            </a:r>
          </a:p>
          <a:p>
            <a:pPr marL="285750" indent="-285750">
              <a:buFont typeface="Arial" charset="0"/>
              <a:buChar char="•"/>
            </a:pPr>
            <a:r>
              <a:rPr lang="en-US" dirty="0" smtClean="0"/>
              <a:t>Refined our class diagram</a:t>
            </a:r>
            <a:r>
              <a:rPr lang="en-US" baseline="0" dirty="0" smtClean="0"/>
              <a:t> and started implementing the classes we identified in it.</a:t>
            </a:r>
          </a:p>
          <a:p>
            <a:pPr marL="285750" indent="-285750">
              <a:buFont typeface="Arial" charset="0"/>
              <a:buChar char="•"/>
            </a:pPr>
            <a:r>
              <a:rPr lang="en-US" dirty="0" smtClean="0"/>
              <a:t>Made good progress on two use cases</a:t>
            </a:r>
          </a:p>
          <a:p>
            <a:pPr marL="285750" indent="-285750">
              <a:buFont typeface="Arial" charset="0"/>
              <a:buChar char="•"/>
            </a:pPr>
            <a:endParaRPr lang="en-US" dirty="0" smtClean="0"/>
          </a:p>
          <a:p>
            <a:pPr marL="0" indent="0">
              <a:buFont typeface="Arial" charset="0"/>
              <a:buNone/>
            </a:pPr>
            <a:r>
              <a:rPr lang="en-US" baseline="0" dirty="0" smtClean="0"/>
              <a:t>We’ve still got one big </a:t>
            </a:r>
            <a:r>
              <a:rPr lang="en-US" baseline="0" dirty="0" smtClean="0"/>
              <a:t>challenge, </a:t>
            </a:r>
            <a:r>
              <a:rPr lang="en-US" dirty="0" smtClean="0"/>
              <a:t>and </a:t>
            </a:r>
            <a:r>
              <a:rPr lang="en-US" dirty="0" smtClean="0"/>
              <a:t>that’s that we’re making very slow progress in figuring out how to extend FHIR resources. To work through this, we’ve posted on Piazza and will continue research on how to best implement extensions.</a:t>
            </a:r>
          </a:p>
          <a:p>
            <a:pPr marL="0" indent="0">
              <a:buFont typeface="Arial" charset="0"/>
              <a:buNone/>
            </a:pPr>
            <a:endParaRPr lang="en-US" dirty="0" smtClean="0"/>
          </a:p>
          <a:p>
            <a:pPr marL="0" indent="0">
              <a:buFont typeface="Arial" charset="0"/>
              <a:buNone/>
            </a:pPr>
            <a:r>
              <a:rPr lang="en-US" dirty="0" smtClean="0"/>
              <a:t>Overall velocity is</a:t>
            </a:r>
            <a:r>
              <a:rPr lang="en-US" baseline="0" dirty="0" smtClean="0"/>
              <a:t> ramping quickly and should pick up quite a bit next week.</a:t>
            </a:r>
            <a:endParaRPr lang="en-US" dirty="0" smtClean="0"/>
          </a:p>
          <a:p>
            <a:pPr lvl="0">
              <a:spcBef>
                <a:spcPts val="0"/>
              </a:spcBef>
              <a:buNone/>
            </a:pPr>
            <a:endParaRPr lang="en-US" baseline="0" dirty="0" smtClean="0"/>
          </a:p>
          <a:p>
            <a:pPr lvl="0">
              <a:spcBef>
                <a:spcPts val="0"/>
              </a:spcBef>
              <a:buNone/>
            </a:pPr>
            <a:endParaRPr dirty="0"/>
          </a:p>
        </p:txBody>
      </p:sp>
    </p:spTree>
    <p:extLst>
      <p:ext uri="{BB962C8B-B14F-4D97-AF65-F5344CB8AC3E}">
        <p14:creationId xmlns:p14="http://schemas.microsoft.com/office/powerpoint/2010/main" val="957978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This slide will help us get</a:t>
            </a:r>
            <a:r>
              <a:rPr lang="en-US" baseline="0" dirty="0" smtClean="0"/>
              <a:t> more specific about exactly what’s going on over the next few weeks and how far we plan to get with the Patient Facing App </a:t>
            </a:r>
            <a:r>
              <a:rPr lang="en-US" baseline="0" dirty="0" smtClean="0"/>
              <a:t>including </a:t>
            </a:r>
            <a:r>
              <a:rPr lang="en-US" baseline="0" dirty="0" smtClean="0"/>
              <a:t>where we plan to be when we wrap up the project.</a:t>
            </a:r>
          </a:p>
          <a:p>
            <a:pPr lvl="0">
              <a:spcBef>
                <a:spcPts val="0"/>
              </a:spcBef>
              <a:buNone/>
            </a:pPr>
            <a:endParaRPr lang="en-US" baseline="0" dirty="0" smtClean="0"/>
          </a:p>
          <a:p>
            <a:pPr lvl="0">
              <a:spcBef>
                <a:spcPts val="0"/>
              </a:spcBef>
              <a:buNone/>
            </a:pPr>
            <a:r>
              <a:rPr lang="en-US" baseline="0" dirty="0" smtClean="0"/>
              <a:t>The use cases shown here are all of the ones that were highlighted in “Blue” in the use case diagram a few slides back—these are what we plan to get done from a coding perspective this semester.  You can see here how the development will be progressing. You can check out our GitHub repo to track the latest updates and see how the code base is developing.  There is still some risk that we won’t get through all of these depending on velocity, but we’re all committed to working hard to get through these and will do our best.</a:t>
            </a:r>
            <a:endParaRPr lang="en" dirty="0"/>
          </a:p>
          <a:p>
            <a:pPr lvl="0">
              <a:spcBef>
                <a:spcPts val="0"/>
              </a:spcBef>
              <a:buNone/>
            </a:pPr>
            <a:endParaRPr dirty="0"/>
          </a:p>
        </p:txBody>
      </p:sp>
    </p:spTree>
    <p:extLst>
      <p:ext uri="{BB962C8B-B14F-4D97-AF65-F5344CB8AC3E}">
        <p14:creationId xmlns:p14="http://schemas.microsoft.com/office/powerpoint/2010/main" val="212820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As mentioned,</a:t>
            </a:r>
            <a:r>
              <a:rPr lang="en-US" baseline="0" dirty="0" smtClean="0"/>
              <a:t> we’ve </a:t>
            </a:r>
            <a:r>
              <a:rPr lang="en-US" dirty="0" smtClean="0"/>
              <a:t>made a lot of progress in setting things up and getting going, but we’re just starting to see the fruits of that labor in terms of actual code construction.</a:t>
            </a:r>
            <a:r>
              <a:rPr lang="en-US" baseline="0" dirty="0" smtClean="0"/>
              <a:t> </a:t>
            </a:r>
          </a:p>
          <a:p>
            <a:pPr lvl="0">
              <a:spcBef>
                <a:spcPts val="0"/>
              </a:spcBef>
              <a:buNone/>
            </a:pPr>
            <a:endParaRPr lang="en-US" baseline="0" dirty="0" smtClean="0"/>
          </a:p>
          <a:p>
            <a:pPr lvl="0">
              <a:spcBef>
                <a:spcPts val="0"/>
              </a:spcBef>
              <a:buNone/>
            </a:pPr>
            <a:r>
              <a:rPr lang="en-US" baseline="0" dirty="0" smtClean="0"/>
              <a:t>Here are a few screenshots from our app.  These look different than the mock-ups we did previously, because these are actually live (and we’ve been challenged a little bit in making Android do what we’d like since none of us are Android developers!)  Right now, the use case that is closest to being completed is the Link to Provider EMR Systems shown above.  The rest of the work has been backend planning, research and setup.  But we are expecting that to pick up quite a bit next week, and plan to come close to the use case implementation that we showed on the last slide.  It’s actually taken quite a bit of work to get the scope and the development platform figured out</a:t>
            </a:r>
            <a:r>
              <a:rPr lang="mr-IN" baseline="0" dirty="0" smtClean="0"/>
              <a:t>…</a:t>
            </a:r>
            <a:r>
              <a:rPr lang="en-US" baseline="0" dirty="0" smtClean="0"/>
              <a:t> and frankly, there’s still work left there.  But it’s going along well now and we’re looking forward to ending with a good demo that shows how FHIR resources can be used to help improve medication adherence.  Given our clear focus on implementing Use Cases, we expect things to pick up quite a bit next week.</a:t>
            </a:r>
          </a:p>
          <a:p>
            <a:pPr lvl="0">
              <a:spcBef>
                <a:spcPts val="0"/>
              </a:spcBef>
              <a:buNone/>
            </a:pPr>
            <a:endParaRPr lang="en-US" baseline="0" dirty="0" smtClean="0"/>
          </a:p>
          <a:p>
            <a:pPr lvl="0">
              <a:spcBef>
                <a:spcPts val="0"/>
              </a:spcBef>
              <a:buNone/>
            </a:pPr>
            <a:r>
              <a:rPr lang="en-US" baseline="0" dirty="0" smtClean="0"/>
              <a:t>That’s all we had to share with you.  We hope you found that at least a little bit interesting.</a:t>
            </a:r>
          </a:p>
          <a:p>
            <a:pPr lvl="0">
              <a:spcBef>
                <a:spcPts val="0"/>
              </a:spcBef>
              <a:buNone/>
            </a:pPr>
            <a:endParaRPr lang="en-US" baseline="0" dirty="0" smtClean="0"/>
          </a:p>
          <a:p>
            <a:pPr lvl="0">
              <a:spcBef>
                <a:spcPts val="0"/>
              </a:spcBef>
              <a:buNone/>
            </a:pPr>
            <a:endParaRPr lang="en-US" baseline="0" dirty="0" smtClean="0"/>
          </a:p>
          <a:p>
            <a:pPr lvl="0">
              <a:spcBef>
                <a:spcPts val="0"/>
              </a:spcBef>
              <a:buNone/>
            </a:pPr>
            <a:endParaRPr lang="en-US" baseline="0" dirty="0" smtClean="0"/>
          </a:p>
          <a:p>
            <a:pPr lvl="0">
              <a:spcBef>
                <a:spcPts val="0"/>
              </a:spcBef>
              <a:buNone/>
            </a:pPr>
            <a:endParaRPr lang="en-US" baseline="0" dirty="0" smtClean="0"/>
          </a:p>
          <a:p>
            <a:pPr lvl="0">
              <a:spcBef>
                <a:spcPts val="0"/>
              </a:spcBef>
              <a:buNone/>
            </a:pPr>
            <a:endParaRPr lang="en" dirty="0"/>
          </a:p>
          <a:p>
            <a:pPr lvl="0">
              <a:spcBef>
                <a:spcPts val="0"/>
              </a:spcBef>
              <a:buNone/>
            </a:pPr>
            <a:endParaRPr dirty="0"/>
          </a:p>
        </p:txBody>
      </p:sp>
    </p:spTree>
    <p:extLst>
      <p:ext uri="{BB962C8B-B14F-4D97-AF65-F5344CB8AC3E}">
        <p14:creationId xmlns:p14="http://schemas.microsoft.com/office/powerpoint/2010/main" val="1390776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54"/>
        <p:cNvGrpSpPr/>
        <p:nvPr/>
      </p:nvGrpSpPr>
      <p:grpSpPr>
        <a:xfrm>
          <a:off x="0" y="0"/>
          <a:ext cx="0" cy="0"/>
          <a:chOff x="0" y="0"/>
          <a:chExt cx="0" cy="0"/>
        </a:xfrm>
      </p:grpSpPr>
      <p:grpSp>
        <p:nvGrpSpPr>
          <p:cNvPr id="55" name="Shape 55"/>
          <p:cNvGrpSpPr/>
          <p:nvPr/>
        </p:nvGrpSpPr>
        <p:grpSpPr>
          <a:xfrm>
            <a:off x="6098378" y="4"/>
            <a:ext cx="3045625" cy="2030570"/>
            <a:chOff x="6098378" y="4"/>
            <a:chExt cx="3045625" cy="2030570"/>
          </a:xfrm>
        </p:grpSpPr>
        <p:sp>
          <p:nvSpPr>
            <p:cNvPr id="56" name="Shape 56"/>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61" name="Shape 61"/>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62" name="Shape 62"/>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63" name="Shape 63"/>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64"/>
        <p:cNvGrpSpPr/>
        <p:nvPr/>
      </p:nvGrpSpPr>
      <p:grpSpPr>
        <a:xfrm>
          <a:off x="0" y="0"/>
          <a:ext cx="0" cy="0"/>
          <a:chOff x="0" y="0"/>
          <a:chExt cx="0" cy="0"/>
        </a:xfrm>
      </p:grpSpPr>
      <p:grpSp>
        <p:nvGrpSpPr>
          <p:cNvPr id="65" name="Shape 65"/>
          <p:cNvGrpSpPr/>
          <p:nvPr/>
        </p:nvGrpSpPr>
        <p:grpSpPr>
          <a:xfrm>
            <a:off x="6098378" y="4"/>
            <a:ext cx="3045625" cy="2030570"/>
            <a:chOff x="6098378" y="4"/>
            <a:chExt cx="3045625" cy="2030570"/>
          </a:xfrm>
        </p:grpSpPr>
        <p:sp>
          <p:nvSpPr>
            <p:cNvPr id="66" name="Shape 66"/>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69" name="Shape 69"/>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0" name="Shape 70"/>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1" name="Shape 71"/>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72" name="Shape 7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3"/>
        <p:cNvGrpSpPr/>
        <p:nvPr/>
      </p:nvGrpSpPr>
      <p:grpSpPr>
        <a:xfrm>
          <a:off x="0" y="0"/>
          <a:ext cx="0" cy="0"/>
          <a:chOff x="0" y="0"/>
          <a:chExt cx="0" cy="0"/>
        </a:xfrm>
      </p:grpSpPr>
      <p:grpSp>
        <p:nvGrpSpPr>
          <p:cNvPr id="74" name="Shape 74"/>
          <p:cNvGrpSpPr/>
          <p:nvPr/>
        </p:nvGrpSpPr>
        <p:grpSpPr>
          <a:xfrm>
            <a:off x="0" y="3903669"/>
            <a:ext cx="9144000" cy="1239925"/>
            <a:chOff x="0" y="3903669"/>
            <a:chExt cx="9144000" cy="1239925"/>
          </a:xfrm>
        </p:grpSpPr>
        <p:sp>
          <p:nvSpPr>
            <p:cNvPr id="75" name="Shape 75"/>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78" name="Shape 78"/>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79" name="Shape 79"/>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80" name="Shape 80"/>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1" name="Shape 81"/>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2" name="Shape 8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5" name="Shape 85"/>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86" name="Shape 86"/>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87" name="Shape 8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93" name="Shape 93"/>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94" name="Shape 94"/>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95"/>
        <p:cNvGrpSpPr/>
        <p:nvPr/>
      </p:nvGrpSpPr>
      <p:grpSpPr>
        <a:xfrm>
          <a:off x="0" y="0"/>
          <a:ext cx="0" cy="0"/>
          <a:chOff x="0" y="0"/>
          <a:chExt cx="0" cy="0"/>
        </a:xfrm>
      </p:grpSpPr>
      <p:grpSp>
        <p:nvGrpSpPr>
          <p:cNvPr id="96" name="Shape 96"/>
          <p:cNvGrpSpPr/>
          <p:nvPr/>
        </p:nvGrpSpPr>
        <p:grpSpPr>
          <a:xfrm>
            <a:off x="6098378" y="4"/>
            <a:ext cx="3045625" cy="2030570"/>
            <a:chOff x="6098378" y="4"/>
            <a:chExt cx="3045625" cy="2030570"/>
          </a:xfrm>
        </p:grpSpPr>
        <p:sp>
          <p:nvSpPr>
            <p:cNvPr id="97" name="Shape 97"/>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102" name="Shape 102"/>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03" name="Shape 103"/>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104"/>
        <p:cNvGrpSpPr/>
        <p:nvPr/>
      </p:nvGrpSpPr>
      <p:grpSpPr>
        <a:xfrm>
          <a:off x="0" y="0"/>
          <a:ext cx="0" cy="0"/>
          <a:chOff x="0" y="0"/>
          <a:chExt cx="0" cy="0"/>
        </a:xfrm>
      </p:grpSpPr>
      <p:sp>
        <p:nvSpPr>
          <p:cNvPr id="105" name="Shape 105"/>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106" name="Shape 106"/>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107" name="Shape 107"/>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108" name="Shape 108"/>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09" name="Shape 10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110" name="Shape 11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ption">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113" name="Shape 113"/>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114"/>
        <p:cNvGrpSpPr/>
        <p:nvPr/>
      </p:nvGrpSpPr>
      <p:grpSpPr>
        <a:xfrm>
          <a:off x="0" y="0"/>
          <a:ext cx="0" cy="0"/>
          <a:chOff x="0" y="0"/>
          <a:chExt cx="0" cy="0"/>
        </a:xfrm>
      </p:grpSpPr>
      <p:grpSp>
        <p:nvGrpSpPr>
          <p:cNvPr id="115" name="Shape 115"/>
          <p:cNvGrpSpPr/>
          <p:nvPr/>
        </p:nvGrpSpPr>
        <p:grpSpPr>
          <a:xfrm>
            <a:off x="6098378" y="4"/>
            <a:ext cx="3045625" cy="2030570"/>
            <a:chOff x="6098378" y="4"/>
            <a:chExt cx="3045625" cy="2030570"/>
          </a:xfrm>
        </p:grpSpPr>
        <p:sp>
          <p:nvSpPr>
            <p:cNvPr id="116" name="Shape 116"/>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21" name="Shape 121"/>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122" name="Shape 122"/>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123" name="Shape 123"/>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4"/>
        <p:cNvGrpSpPr/>
        <p:nvPr/>
      </p:nvGrpSpPr>
      <p:grpSpPr>
        <a:xfrm>
          <a:off x="0" y="0"/>
          <a:ext cx="0" cy="0"/>
          <a:chOff x="0" y="0"/>
          <a:chExt cx="0" cy="0"/>
        </a:xfrm>
      </p:grpSpPr>
      <p:sp>
        <p:nvSpPr>
          <p:cNvPr id="125" name="Shape 12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52" name="Shape 52"/>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53" name="Shape 53"/>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p:nvPr>
        </p:nvSpPr>
        <p:spPr>
          <a:xfrm>
            <a:off x="140900" y="1927622"/>
            <a:ext cx="9003100" cy="838800"/>
          </a:xfrm>
          <a:prstGeom prst="rect">
            <a:avLst/>
          </a:prstGeom>
        </p:spPr>
        <p:txBody>
          <a:bodyPr lIns="91425" tIns="91425" rIns="91425" bIns="91425" anchor="b" anchorCtr="0">
            <a:noAutofit/>
          </a:bodyPr>
          <a:lstStyle/>
          <a:p>
            <a:pPr lvl="0" rtl="0">
              <a:spcBef>
                <a:spcPts val="0"/>
              </a:spcBef>
              <a:buNone/>
            </a:pPr>
            <a:r>
              <a:rPr lang="en" sz="3600" dirty="0"/>
              <a:t>Medication Adherence </a:t>
            </a:r>
            <a:r>
              <a:rPr lang="en" sz="3600" dirty="0" smtClean="0"/>
              <a:t>Support</a:t>
            </a:r>
            <a:r>
              <a:rPr lang="en-US" sz="3600" dirty="0" smtClean="0"/>
              <a:t> </a:t>
            </a:r>
            <a:r>
              <a:rPr lang="en" sz="3600" dirty="0" smtClean="0"/>
              <a:t>System</a:t>
            </a:r>
            <a:endParaRPr lang="en" sz="3600" dirty="0"/>
          </a:p>
          <a:p>
            <a:pPr lvl="0">
              <a:spcBef>
                <a:spcPts val="0"/>
              </a:spcBef>
              <a:buNone/>
            </a:pPr>
            <a:r>
              <a:rPr lang="en" sz="3600" dirty="0"/>
              <a:t>Patient-Facing </a:t>
            </a:r>
            <a:r>
              <a:rPr lang="en" sz="3600" dirty="0" smtClean="0"/>
              <a:t>App</a:t>
            </a:r>
            <a:r>
              <a:rPr lang="en-US" sz="3600" dirty="0" smtClean="0"/>
              <a:t>  </a:t>
            </a:r>
            <a:br>
              <a:rPr lang="en-US" sz="3600" dirty="0" smtClean="0"/>
            </a:br>
            <a:r>
              <a:rPr lang="en-US" sz="3600" dirty="0" smtClean="0"/>
              <a:t>Progress Report</a:t>
            </a:r>
            <a:endParaRPr lang="en" sz="3600" dirty="0"/>
          </a:p>
        </p:txBody>
      </p:sp>
      <p:sp>
        <p:nvSpPr>
          <p:cNvPr id="131" name="Shape 131"/>
          <p:cNvSpPr txBox="1">
            <a:spLocks noGrp="1"/>
          </p:cNvSpPr>
          <p:nvPr>
            <p:ph type="subTitle" idx="1"/>
          </p:nvPr>
        </p:nvSpPr>
        <p:spPr>
          <a:xfrm>
            <a:off x="195238" y="3105112"/>
            <a:ext cx="8222100" cy="432899"/>
          </a:xfrm>
          <a:prstGeom prst="rect">
            <a:avLst/>
          </a:prstGeom>
        </p:spPr>
        <p:txBody>
          <a:bodyPr lIns="91425" tIns="91425" rIns="91425" bIns="91425" anchor="t" anchorCtr="0">
            <a:noAutofit/>
          </a:bodyPr>
          <a:lstStyle/>
          <a:p>
            <a:pPr lvl="0" rtl="0">
              <a:spcBef>
                <a:spcPts val="0"/>
              </a:spcBef>
              <a:buClr>
                <a:srgbClr val="000000"/>
              </a:buClr>
              <a:buSzPct val="61111"/>
              <a:buFont typeface="Arial"/>
              <a:buNone/>
            </a:pPr>
            <a:r>
              <a:rPr lang="en" sz="1800" dirty="0"/>
              <a:t>FHIR STOP is...</a:t>
            </a:r>
          </a:p>
          <a:p>
            <a:pPr marL="457200" lvl="0" indent="-342900" rtl="0">
              <a:spcBef>
                <a:spcPts val="0"/>
              </a:spcBef>
              <a:buSzPct val="100000"/>
              <a:buChar char="-"/>
            </a:pPr>
            <a:r>
              <a:rPr lang="en" sz="1800" dirty="0"/>
              <a:t>Arnab </a:t>
            </a:r>
            <a:r>
              <a:rPr lang="en" sz="1800" dirty="0" err="1"/>
              <a:t>Barua</a:t>
            </a:r>
            <a:endParaRPr lang="en" sz="1800" dirty="0"/>
          </a:p>
          <a:p>
            <a:pPr marL="457200" lvl="0" indent="-342900" rtl="0">
              <a:spcBef>
                <a:spcPts val="0"/>
              </a:spcBef>
              <a:buSzPct val="100000"/>
              <a:buChar char="-"/>
            </a:pPr>
            <a:r>
              <a:rPr lang="en" sz="1800" dirty="0"/>
              <a:t>Adam </a:t>
            </a:r>
            <a:r>
              <a:rPr lang="en" sz="1800" dirty="0" err="1"/>
              <a:t>Hachey</a:t>
            </a:r>
            <a:r>
              <a:rPr lang="en" sz="1800" dirty="0"/>
              <a:t> </a:t>
            </a:r>
          </a:p>
          <a:p>
            <a:pPr marL="457200" lvl="0" indent="-342900" rtl="0">
              <a:spcBef>
                <a:spcPts val="0"/>
              </a:spcBef>
              <a:buSzPct val="100000"/>
              <a:buChar char="-"/>
            </a:pPr>
            <a:r>
              <a:rPr lang="en" sz="1800" dirty="0"/>
              <a:t>Mark Mullison </a:t>
            </a:r>
          </a:p>
          <a:p>
            <a:pPr marL="457200" lvl="0" indent="-342900" rtl="0">
              <a:spcBef>
                <a:spcPts val="0"/>
              </a:spcBef>
              <a:buSzPct val="100000"/>
              <a:buChar char="-"/>
            </a:pPr>
            <a:r>
              <a:rPr lang="en" sz="1800" dirty="0"/>
              <a:t>Dominick </a:t>
            </a:r>
            <a:r>
              <a:rPr lang="en" sz="1800" dirty="0" err="1" smtClean="0"/>
              <a:t>Roselli</a:t>
            </a:r>
            <a:r>
              <a:rPr lang="en-US" sz="1800" dirty="0" smtClean="0"/>
              <a:t> (Narrator)</a:t>
            </a:r>
            <a:endParaRPr lang="en" sz="1800" dirty="0"/>
          </a:p>
          <a:p>
            <a:pPr marL="457200" lvl="0" indent="-342900" rtl="0">
              <a:spcBef>
                <a:spcPts val="0"/>
              </a:spcBef>
              <a:buSzPct val="100000"/>
              <a:buChar char="-"/>
            </a:pPr>
            <a:r>
              <a:rPr lang="en" sz="1800" dirty="0" err="1"/>
              <a:t>Jiankun</a:t>
            </a:r>
            <a:r>
              <a:rPr lang="en" sz="1800" dirty="0"/>
              <a:t> </a:t>
            </a:r>
            <a:r>
              <a:rPr lang="en" sz="1800" dirty="0" smtClean="0"/>
              <a:t>Sun</a:t>
            </a:r>
            <a:endParaRPr lang="en" sz="1800" dirty="0"/>
          </a:p>
        </p:txBody>
      </p:sp>
      <p:sp>
        <p:nvSpPr>
          <p:cNvPr id="132" name="Shape 132"/>
          <p:cNvSpPr txBox="1"/>
          <p:nvPr/>
        </p:nvSpPr>
        <p:spPr>
          <a:xfrm>
            <a:off x="195238" y="2662917"/>
            <a:ext cx="5037600" cy="545700"/>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lt1"/>
                </a:solidFill>
              </a:rPr>
              <a:t>CS 6440: Introduction to Health Informatics - Fall 2016 - Georgia Tech</a:t>
            </a:r>
          </a:p>
          <a:p>
            <a:pPr lvl="0" rtl="0">
              <a:spcBef>
                <a:spcPts val="0"/>
              </a:spcBef>
              <a:buNone/>
            </a:pPr>
            <a:endParaRPr sz="1200" dirty="0">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Tm="12316">
        <p:fade/>
      </p:transition>
    </mc:Choice>
    <mc:Fallback xmlns="">
      <p:transition spd="med" advTm="12316">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233350"/>
            <a:ext cx="8520600" cy="607800"/>
          </a:xfrm>
          <a:prstGeom prst="rect">
            <a:avLst/>
          </a:prstGeom>
        </p:spPr>
        <p:txBody>
          <a:bodyPr lIns="91425" tIns="91425" rIns="91425" bIns="91425" anchor="t" anchorCtr="0">
            <a:noAutofit/>
          </a:bodyPr>
          <a:lstStyle/>
          <a:p>
            <a:pPr lvl="0" rtl="0">
              <a:spcBef>
                <a:spcPts val="0"/>
              </a:spcBef>
              <a:buNone/>
            </a:pPr>
            <a:r>
              <a:rPr lang="en"/>
              <a:t>Medication Adherence - What’s the Problem?</a:t>
            </a:r>
          </a:p>
        </p:txBody>
      </p:sp>
      <p:sp>
        <p:nvSpPr>
          <p:cNvPr id="138" name="Shape 138"/>
          <p:cNvSpPr txBox="1">
            <a:spLocks noGrp="1"/>
          </p:cNvSpPr>
          <p:nvPr>
            <p:ph type="body" idx="1"/>
          </p:nvPr>
        </p:nvSpPr>
        <p:spPr>
          <a:xfrm>
            <a:off x="311700" y="1229875"/>
            <a:ext cx="3904200" cy="3004800"/>
          </a:xfrm>
          <a:prstGeom prst="rect">
            <a:avLst/>
          </a:prstGeom>
        </p:spPr>
        <p:txBody>
          <a:bodyPr lIns="91425" tIns="91425" rIns="91425" bIns="91425" anchor="t" anchorCtr="0">
            <a:noAutofit/>
          </a:bodyPr>
          <a:lstStyle/>
          <a:p>
            <a:pPr marL="457200" lvl="0" indent="-228600" rtl="0">
              <a:spcBef>
                <a:spcPts val="0"/>
              </a:spcBef>
              <a:buChar char="●"/>
            </a:pPr>
            <a:r>
              <a:rPr lang="en" b="1"/>
              <a:t>Medication Adherence</a:t>
            </a:r>
            <a:r>
              <a:rPr lang="en"/>
              <a:t> is the degree to which a patient adheres to a prescribed medication regimen.</a:t>
            </a:r>
          </a:p>
          <a:p>
            <a:pPr marL="457200" lvl="0" indent="-228600" rtl="0">
              <a:spcBef>
                <a:spcPts val="0"/>
              </a:spcBef>
              <a:buChar char="●"/>
            </a:pPr>
            <a:r>
              <a:rPr lang="en"/>
              <a:t>In 2010, </a:t>
            </a:r>
            <a:r>
              <a:rPr lang="en" b="1"/>
              <a:t>Non/Low-Adherence </a:t>
            </a:r>
            <a:r>
              <a:rPr lang="en"/>
              <a:t>caused an estimated 125,000 deaths and cost US$290 billion*</a:t>
            </a:r>
          </a:p>
          <a:p>
            <a:pPr lvl="0" rtl="0">
              <a:spcBef>
                <a:spcPts val="0"/>
              </a:spcBef>
              <a:buNone/>
            </a:pPr>
            <a:endParaRPr/>
          </a:p>
        </p:txBody>
      </p:sp>
      <p:sp>
        <p:nvSpPr>
          <p:cNvPr id="140" name="Shape 140"/>
          <p:cNvSpPr txBox="1"/>
          <p:nvPr/>
        </p:nvSpPr>
        <p:spPr>
          <a:xfrm>
            <a:off x="4884675" y="841150"/>
            <a:ext cx="3767100" cy="428700"/>
          </a:xfrm>
          <a:prstGeom prst="rect">
            <a:avLst/>
          </a:prstGeom>
          <a:noFill/>
          <a:ln>
            <a:noFill/>
          </a:ln>
        </p:spPr>
        <p:txBody>
          <a:bodyPr lIns="91425" tIns="91425" rIns="91425" bIns="91425" anchor="t" anchorCtr="0">
            <a:noAutofit/>
          </a:bodyPr>
          <a:lstStyle/>
          <a:p>
            <a:pPr lvl="0">
              <a:spcBef>
                <a:spcPts val="0"/>
              </a:spcBef>
              <a:buNone/>
            </a:pPr>
            <a:r>
              <a:rPr lang="en" sz="1200"/>
              <a:t>“Drugs don’t work in patients that don’t take them.” </a:t>
            </a:r>
            <a:br>
              <a:rPr lang="en" sz="1200"/>
            </a:br>
            <a:r>
              <a:rPr lang="en" sz="1200"/>
              <a:t>              </a:t>
            </a:r>
            <a:r>
              <a:rPr lang="en" sz="1000" i="1"/>
              <a:t>- Former US Surgeon General Dr. C. Everett Koop</a:t>
            </a:r>
          </a:p>
        </p:txBody>
      </p:sp>
      <p:sp>
        <p:nvSpPr>
          <p:cNvPr id="141" name="Shape 141"/>
          <p:cNvSpPr txBox="1"/>
          <p:nvPr/>
        </p:nvSpPr>
        <p:spPr>
          <a:xfrm>
            <a:off x="59825" y="4617125"/>
            <a:ext cx="6520800" cy="369900"/>
          </a:xfrm>
          <a:prstGeom prst="rect">
            <a:avLst/>
          </a:prstGeom>
          <a:noFill/>
          <a:ln>
            <a:noFill/>
          </a:ln>
        </p:spPr>
        <p:txBody>
          <a:bodyPr lIns="91425" tIns="91425" rIns="91425" bIns="91425" anchor="t" anchorCtr="0">
            <a:noAutofit/>
          </a:bodyPr>
          <a:lstStyle/>
          <a:p>
            <a:pPr lvl="0" rtl="0">
              <a:spcBef>
                <a:spcPts val="0"/>
              </a:spcBef>
              <a:buNone/>
            </a:pPr>
            <a:r>
              <a:rPr lang="en" sz="700"/>
              <a:t>*</a:t>
            </a:r>
            <a:r>
              <a:rPr lang="en" sz="700" i="1" u="sng"/>
              <a:t>The 21st Century Intelligent Pharmacy Project: The Importance of Medication Adherence</a:t>
            </a:r>
            <a:r>
              <a:rPr lang="en" sz="700" i="1"/>
              <a:t>, 2010, Center for Health Transformation, page 1.</a:t>
            </a:r>
          </a:p>
        </p:txBody>
      </p:sp>
      <p:pic>
        <p:nvPicPr>
          <p:cNvPr id="8" name="Shape 139"/>
          <p:cNvPicPr preferRelativeResize="0"/>
          <p:nvPr/>
        </p:nvPicPr>
        <p:blipFill rotWithShape="1">
          <a:blip r:embed="rId3">
            <a:alphaModFix/>
          </a:blip>
          <a:srcRect l="27969"/>
          <a:stretch/>
        </p:blipFill>
        <p:spPr>
          <a:xfrm>
            <a:off x="4166600" y="1396950"/>
            <a:ext cx="4328700" cy="3004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advTm="18309">
        <p:fade/>
      </p:transition>
    </mc:Choice>
    <mc:Fallback xmlns="">
      <p:transition spd="med" advTm="18309">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7750" y="79575"/>
            <a:ext cx="8520600" cy="607800"/>
          </a:xfrm>
          <a:prstGeom prst="rect">
            <a:avLst/>
          </a:prstGeom>
        </p:spPr>
        <p:txBody>
          <a:bodyPr lIns="91425" tIns="91425" rIns="91425" bIns="91425" anchor="t" anchorCtr="0">
            <a:noAutofit/>
          </a:bodyPr>
          <a:lstStyle/>
          <a:p>
            <a:pPr lvl="0">
              <a:spcBef>
                <a:spcPts val="0"/>
              </a:spcBef>
              <a:buNone/>
            </a:pPr>
            <a:r>
              <a:rPr lang="en" sz="1800"/>
              <a:t>Medication Adherence Support System (MASS): Conceptual Architecture</a:t>
            </a:r>
          </a:p>
        </p:txBody>
      </p:sp>
      <p:pic>
        <p:nvPicPr>
          <p:cNvPr id="2" name="Picture 1"/>
          <p:cNvPicPr>
            <a:picLocks noChangeAspect="1"/>
          </p:cNvPicPr>
          <p:nvPr/>
        </p:nvPicPr>
        <p:blipFill>
          <a:blip r:embed="rId3"/>
          <a:stretch>
            <a:fillRect/>
          </a:stretch>
        </p:blipFill>
        <p:spPr>
          <a:xfrm>
            <a:off x="661856" y="443535"/>
            <a:ext cx="6521297" cy="43570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87497">
        <p:fade/>
      </p:transition>
    </mc:Choice>
    <mc:Fallback xmlns="">
      <p:transition spd="med" advTm="87497">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68925" y="10950"/>
            <a:ext cx="7469700" cy="607800"/>
          </a:xfrm>
          <a:prstGeom prst="rect">
            <a:avLst/>
          </a:prstGeom>
        </p:spPr>
        <p:txBody>
          <a:bodyPr lIns="91425" tIns="91425" rIns="91425" bIns="91425" anchor="t" anchorCtr="0">
            <a:noAutofit/>
          </a:bodyPr>
          <a:lstStyle/>
          <a:p>
            <a:pPr lvl="0" rtl="0">
              <a:spcBef>
                <a:spcPts val="0"/>
              </a:spcBef>
              <a:buNone/>
            </a:pPr>
            <a:r>
              <a:rPr lang="en" sz="2400"/>
              <a:t>MASS Patient Facing App - Architectural Overview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204"/>
            <a:ext cx="9144000" cy="43030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24751">
        <p:fade/>
      </p:transition>
    </mc:Choice>
    <mc:Fallback xmlns="">
      <p:transition spd="med" advTm="24751">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Shape 159"/>
          <p:cNvSpPr txBox="1">
            <a:spLocks noGrp="1"/>
          </p:cNvSpPr>
          <p:nvPr>
            <p:ph type="title"/>
          </p:nvPr>
        </p:nvSpPr>
        <p:spPr>
          <a:xfrm>
            <a:off x="7124100" y="278100"/>
            <a:ext cx="2019900" cy="607800"/>
          </a:xfrm>
          <a:prstGeom prst="rect">
            <a:avLst/>
          </a:prstGeom>
        </p:spPr>
        <p:txBody>
          <a:bodyPr lIns="91425" tIns="91425" rIns="91425" bIns="91425" anchor="t" anchorCtr="0">
            <a:noAutofit/>
          </a:bodyPr>
          <a:lstStyle/>
          <a:p>
            <a:pPr lvl="0" rtl="0">
              <a:spcBef>
                <a:spcPts val="0"/>
              </a:spcBef>
              <a:buNone/>
            </a:pPr>
            <a:r>
              <a:rPr lang="en"/>
              <a:t>Use Case Diagram</a:t>
            </a:r>
          </a:p>
        </p:txBody>
      </p:sp>
      <p:sp>
        <p:nvSpPr>
          <p:cNvPr id="4" name="TextBox 3"/>
          <p:cNvSpPr txBox="1"/>
          <p:nvPr/>
        </p:nvSpPr>
        <p:spPr>
          <a:xfrm>
            <a:off x="6641392" y="1402080"/>
            <a:ext cx="2481770" cy="954107"/>
          </a:xfrm>
          <a:prstGeom prst="rect">
            <a:avLst/>
          </a:prstGeom>
          <a:noFill/>
        </p:spPr>
        <p:txBody>
          <a:bodyPr wrap="none" rtlCol="0">
            <a:spAutoFit/>
          </a:bodyPr>
          <a:lstStyle/>
          <a:p>
            <a:r>
              <a:rPr lang="en-US" dirty="0" smtClean="0"/>
              <a:t>12 Use Cases</a:t>
            </a:r>
          </a:p>
          <a:p>
            <a:endParaRPr lang="en-US" dirty="0" smtClean="0"/>
          </a:p>
          <a:p>
            <a:r>
              <a:rPr lang="en-US" dirty="0" smtClean="0"/>
              <a:t>7 prioritized for this semester</a:t>
            </a:r>
          </a:p>
          <a:p>
            <a:r>
              <a:rPr lang="en-US" dirty="0" smtClean="0"/>
              <a:t>(in </a:t>
            </a:r>
            <a:r>
              <a:rPr lang="en-US" dirty="0" smtClean="0">
                <a:solidFill>
                  <a:schemeClr val="accent1">
                    <a:lumMod val="60000"/>
                    <a:lumOff val="40000"/>
                  </a:schemeClr>
                </a:solidFill>
              </a:rPr>
              <a:t>Blue</a:t>
            </a:r>
            <a:r>
              <a:rPr lang="en-US"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1" y="0"/>
            <a:ext cx="7138301" cy="4991100"/>
          </a:xfrm>
          <a:prstGeom prst="rect">
            <a:avLst/>
          </a:prstGeom>
        </p:spPr>
      </p:pic>
    </p:spTree>
    <p:extLst>
      <p:ext uri="{BB962C8B-B14F-4D97-AF65-F5344CB8AC3E}">
        <p14:creationId xmlns:p14="http://schemas.microsoft.com/office/powerpoint/2010/main" val="661525983"/>
      </p:ext>
    </p:extLst>
  </p:cSld>
  <p:clrMapOvr>
    <a:masterClrMapping/>
  </p:clrMapOvr>
  <mc:AlternateContent xmlns:mc="http://schemas.openxmlformats.org/markup-compatibility/2006" xmlns:p14="http://schemas.microsoft.com/office/powerpoint/2010/main">
    <mc:Choice Requires="p14">
      <p:transition spd="med" p14:dur="700" advTm="60637">
        <p:fade/>
      </p:transition>
    </mc:Choice>
    <mc:Fallback xmlns="">
      <p:transition spd="med" advTm="60637">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83" y="0"/>
            <a:ext cx="7010231" cy="4889715"/>
          </a:xfrm>
          <a:prstGeom prst="rect">
            <a:avLst/>
          </a:prstGeom>
        </p:spPr>
      </p:pic>
    </p:spTree>
    <p:extLst>
      <p:ext uri="{BB962C8B-B14F-4D97-AF65-F5344CB8AC3E}">
        <p14:creationId xmlns:p14="http://schemas.microsoft.com/office/powerpoint/2010/main" val="1133021686"/>
      </p:ext>
    </p:extLst>
  </p:cSld>
  <p:clrMapOvr>
    <a:masterClrMapping/>
  </p:clrMapOvr>
  <mc:AlternateContent xmlns:mc="http://schemas.openxmlformats.org/markup-compatibility/2006" xmlns:p14="http://schemas.microsoft.com/office/powerpoint/2010/main">
    <mc:Choice Requires="p14">
      <p:transition spd="slow" p14:dur="2000" advTm="44852"/>
    </mc:Choice>
    <mc:Fallback xmlns="">
      <p:transition spd="slow" advTm="44852"/>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4278"/>
            <a:ext cx="9144000" cy="2587256"/>
          </a:xfrm>
          <a:prstGeom prst="rect">
            <a:avLst/>
          </a:prstGeom>
        </p:spPr>
      </p:pic>
    </p:spTree>
    <p:extLst>
      <p:ext uri="{BB962C8B-B14F-4D97-AF65-F5344CB8AC3E}">
        <p14:creationId xmlns:p14="http://schemas.microsoft.com/office/powerpoint/2010/main" val="753349456"/>
      </p:ext>
    </p:extLst>
  </p:cSld>
  <p:clrMapOvr>
    <a:masterClrMapping/>
  </p:clrMapOvr>
  <mc:AlternateContent xmlns:mc="http://schemas.openxmlformats.org/markup-compatibility/2006" xmlns:p14="http://schemas.microsoft.com/office/powerpoint/2010/main">
    <mc:Choice Requires="p14">
      <p:transition spd="slow" p14:dur="2000" advTm="44852"/>
    </mc:Choice>
    <mc:Fallback xmlns="">
      <p:transition spd="slow" advTm="4485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191" y="976393"/>
            <a:ext cx="1726124" cy="306866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8960" y="976393"/>
            <a:ext cx="1726124" cy="306866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6729" y="976393"/>
            <a:ext cx="1726124" cy="3068664"/>
          </a:xfrm>
          <a:prstGeom prst="rect">
            <a:avLst/>
          </a:prstGeom>
        </p:spPr>
      </p:pic>
      <p:sp>
        <p:nvSpPr>
          <p:cNvPr id="7" name="Shape 152"/>
          <p:cNvSpPr txBox="1">
            <a:spLocks noGrp="1"/>
          </p:cNvSpPr>
          <p:nvPr>
            <p:ph type="title"/>
          </p:nvPr>
        </p:nvSpPr>
        <p:spPr>
          <a:xfrm>
            <a:off x="292910" y="173682"/>
            <a:ext cx="8603115" cy="607800"/>
          </a:xfrm>
          <a:prstGeom prst="rect">
            <a:avLst/>
          </a:prstGeom>
        </p:spPr>
        <p:txBody>
          <a:bodyPr lIns="91425" tIns="91425" rIns="91425" bIns="91425" anchor="t" anchorCtr="0">
            <a:noAutofit/>
          </a:bodyPr>
          <a:lstStyle/>
          <a:p>
            <a:pPr lvl="0" rtl="0">
              <a:spcBef>
                <a:spcPts val="0"/>
              </a:spcBef>
              <a:buNone/>
            </a:pPr>
            <a:r>
              <a:rPr lang="en" sz="2400" dirty="0"/>
              <a:t>MASS Patient </a:t>
            </a:r>
            <a:r>
              <a:rPr lang="en-US" sz="2400" dirty="0" smtClean="0"/>
              <a:t>App - Link to Provider EMR Use Case Screens</a:t>
            </a:r>
            <a:endParaRPr lang="en" sz="2400" dirty="0"/>
          </a:p>
        </p:txBody>
      </p:sp>
    </p:spTree>
    <p:extLst>
      <p:ext uri="{BB962C8B-B14F-4D97-AF65-F5344CB8AC3E}">
        <p14:creationId xmlns:p14="http://schemas.microsoft.com/office/powerpoint/2010/main" val="924010533"/>
      </p:ext>
    </p:extLst>
  </p:cSld>
  <p:clrMapOvr>
    <a:masterClrMapping/>
  </p:clrMapOvr>
  <mc:AlternateContent xmlns:mc="http://schemas.openxmlformats.org/markup-compatibility/2006" xmlns:p14="http://schemas.microsoft.com/office/powerpoint/2010/main">
    <mc:Choice Requires="p14">
      <p:transition spd="slow" p14:dur="2000" advTm="44852"/>
    </mc:Choice>
    <mc:Fallback xmlns="">
      <p:transition spd="slow" advTm="44852"/>
    </mc:Fallback>
  </mc:AlternateContent>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1356</Words>
  <Application>Microsoft Macintosh PowerPoint</Application>
  <PresentationFormat>On-screen Show (16:9)</PresentationFormat>
  <Paragraphs>65</Paragraphs>
  <Slides>8</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Mangal</vt:lpstr>
      <vt:lpstr>Roboto</vt:lpstr>
      <vt:lpstr>Arial</vt:lpstr>
      <vt:lpstr>simple-light-2</vt:lpstr>
      <vt:lpstr>geometric</vt:lpstr>
      <vt:lpstr>Medication Adherence Support System Patient-Facing App   Progress Report</vt:lpstr>
      <vt:lpstr>Medication Adherence - What’s the Problem?</vt:lpstr>
      <vt:lpstr>Medication Adherence Support System (MASS): Conceptual Architecture</vt:lpstr>
      <vt:lpstr>MASS Patient Facing App - Architectural Overview</vt:lpstr>
      <vt:lpstr>Use Case Diagram</vt:lpstr>
      <vt:lpstr>PowerPoint Presentation</vt:lpstr>
      <vt:lpstr>PowerPoint Presentation</vt:lpstr>
      <vt:lpstr>MASS Patient App - Link to Provider EMR Use Case Screens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Medication Adherence Support System Patient-Facing App Technical Presentation</dc:title>
  <cp:lastModifiedBy>Mark Mullison</cp:lastModifiedBy>
  <cp:revision>34</cp:revision>
  <dcterms:modified xsi:type="dcterms:W3CDTF">2016-11-14T04:51:01Z</dcterms:modified>
</cp:coreProperties>
</file>