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4"/>
  </p:notesMasterIdLst>
  <p:handoutMasterIdLst>
    <p:handoutMasterId r:id="rId5"/>
  </p:handoutMasterIdLst>
  <p:sldIdLst>
    <p:sldId id="479" r:id="rId2"/>
    <p:sldId id="480" r:id="rId3"/>
  </p:sldIdLst>
  <p:sldSz cx="9144000" cy="6858000" type="screen4x3"/>
  <p:notesSz cx="7010400" cy="9296400"/>
  <p:custDataLst>
    <p:tags r:id="rId6"/>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97AD439-CE09-4B25-BE71-B69932C3D414}">
          <p14:sldIdLst>
            <p14:sldId id="479"/>
            <p14:sldId id="480"/>
          </p14:sldIdLst>
        </p14:section>
      </p14:sectionLst>
    </p:ext>
    <p:ext uri="{EFAFB233-063F-42B5-8137-9DF3F51BA10A}">
      <p15:sldGuideLst xmlns:p15="http://schemas.microsoft.com/office/powerpoint/2012/main">
        <p15:guide id="1" orient="horz" pos="4319"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a Hwang" initials="M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B3BC"/>
    <a:srgbClr val="D6D6D6"/>
    <a:srgbClr val="0067B1"/>
    <a:srgbClr val="D8D8D8"/>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21" autoAdjust="0"/>
    <p:restoredTop sz="95448" autoAdjust="0"/>
  </p:normalViewPr>
  <p:slideViewPr>
    <p:cSldViewPr snapToGrid="0" snapToObjects="1">
      <p:cViewPr>
        <p:scale>
          <a:sx n="216" d="100"/>
          <a:sy n="216" d="100"/>
        </p:scale>
        <p:origin x="1432" y="184"/>
      </p:cViewPr>
      <p:guideLst>
        <p:guide orient="horz" pos="4319"/>
        <p:guide/>
      </p:guideLst>
    </p:cSldViewPr>
  </p:slideViewPr>
  <p:notesTextViewPr>
    <p:cViewPr>
      <p:scale>
        <a:sx n="1" d="1"/>
        <a:sy n="1" d="1"/>
      </p:scale>
      <p:origin x="0" y="0"/>
    </p:cViewPr>
  </p:notesTextViewPr>
  <p:sorterViewPr>
    <p:cViewPr varScale="1">
      <p:scale>
        <a:sx n="1" d="1"/>
        <a:sy n="1" d="1"/>
      </p:scale>
      <p:origin x="0" y="-15960"/>
    </p:cViewPr>
  </p:sorterViewPr>
  <p:notesViewPr>
    <p:cSldViewPr snapToGrid="0" snapToObjects="1">
      <p:cViewPr varScale="1">
        <p:scale>
          <a:sx n="88" d="100"/>
          <a:sy n="88" d="100"/>
        </p:scale>
        <p:origin x="-381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tags" Target="tags/tag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777875" y="582613"/>
            <a:ext cx="5454650" cy="4090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483534" y="4995326"/>
            <a:ext cx="604333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339317" y="8928488"/>
            <a:ext cx="18755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526803" y="9589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0</a:t>
            </a:fld>
            <a:endParaRPr lang="en-US" dirty="0"/>
          </a:p>
        </p:txBody>
      </p:sp>
    </p:spTree>
    <p:extLst>
      <p:ext uri="{BB962C8B-B14F-4D97-AF65-F5344CB8AC3E}">
        <p14:creationId xmlns:p14="http://schemas.microsoft.com/office/powerpoint/2010/main" val="116512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a:t>
            </a:fld>
            <a:endParaRPr lang="en-US" dirty="0"/>
          </a:p>
        </p:txBody>
      </p:sp>
    </p:spTree>
    <p:extLst>
      <p:ext uri="{BB962C8B-B14F-4D97-AF65-F5344CB8AC3E}">
        <p14:creationId xmlns:p14="http://schemas.microsoft.com/office/powerpoint/2010/main" val="164917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Left">
    <p:spTree>
      <p:nvGrpSpPr>
        <p:cNvPr id="1" name=""/>
        <p:cNvGrpSpPr/>
        <p:nvPr/>
      </p:nvGrpSpPr>
      <p:grpSpPr>
        <a:xfrm>
          <a:off x="0" y="0"/>
          <a:ext cx="0" cy="0"/>
          <a:chOff x="0" y="0"/>
          <a:chExt cx="0" cy="0"/>
        </a:xfrm>
      </p:grpSpPr>
      <p:sp>
        <p:nvSpPr>
          <p:cNvPr id="4" name="Title 3"/>
          <p:cNvSpPr>
            <a:spLocks noGrp="1"/>
          </p:cNvSpPr>
          <p:nvPr>
            <p:ph type="title"/>
          </p:nvPr>
        </p:nvSpPr>
        <p:spPr>
          <a:xfrm>
            <a:off x="0" y="2"/>
            <a:ext cx="9144000" cy="115452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36" lvl="0" indent="-91436" algn="ctr" defTabSz="914364" fontAlgn="auto">
              <a:spcBef>
                <a:spcPts val="1200"/>
              </a:spcBef>
              <a:buClr>
                <a:schemeClr val="tx2"/>
              </a:buClr>
            </a:pPr>
            <a:r>
              <a:rPr lang="en-US" dirty="0" smtClean="0"/>
              <a:t>Click to edit Master title style</a:t>
            </a:r>
            <a:endParaRPr lang="en-US" dirty="0"/>
          </a:p>
        </p:txBody>
      </p:sp>
      <p:sp>
        <p:nvSpPr>
          <p:cNvPr id="7" name="Text Placeholder 6"/>
          <p:cNvSpPr>
            <a:spLocks noGrp="1"/>
          </p:cNvSpPr>
          <p:nvPr>
            <p:ph type="body" sz="quarter" idx="12"/>
          </p:nvPr>
        </p:nvSpPr>
        <p:spPr>
          <a:xfrm>
            <a:off x="320047" y="1422859"/>
            <a:ext cx="4051663" cy="4962852"/>
          </a:xfrm>
          <a:prstGeom prst="rect">
            <a:avLst/>
          </a:prstGeom>
        </p:spPr>
        <p:txBody>
          <a:bodyPr>
            <a:normAutofit/>
          </a:bodyPr>
          <a:lstStyle>
            <a:lvl1pPr marL="169856" indent="-169856">
              <a:spcBef>
                <a:spcPts val="600"/>
              </a:spcBef>
              <a:spcAft>
                <a:spcPts val="600"/>
              </a:spcAft>
              <a:defRPr sz="2000"/>
            </a:lvl1pPr>
            <a:lvl2pPr marL="457182" indent="-228590">
              <a:spcBef>
                <a:spcPts val="0"/>
              </a:spcBef>
              <a:spcAft>
                <a:spcPts val="600"/>
              </a:spcAft>
              <a:buFont typeface="Arial" panose="020B0604020202020204" pitchFamily="34" charset="0"/>
              <a:buChar char="‒"/>
              <a:defRPr sz="1600"/>
            </a:lvl2pPr>
            <a:lvl3pPr marL="574652" indent="-176206">
              <a:spcBef>
                <a:spcPts val="0"/>
              </a:spcBef>
              <a:spcAft>
                <a:spcPts val="600"/>
              </a:spcAft>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738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ags" Target="../tags/tag7.xml"/><Relationship Id="rId20" Type="http://schemas.openxmlformats.org/officeDocument/2006/relationships/oleObject" Target="../embeddings/oleObject1.bin"/><Relationship Id="rId21" Type="http://schemas.openxmlformats.org/officeDocument/2006/relationships/image" Target="../media/image1.emf"/><Relationship Id="rId22" Type="http://schemas.openxmlformats.org/officeDocument/2006/relationships/image" Target="../media/image2.png"/><Relationship Id="rId23" Type="http://schemas.openxmlformats.org/officeDocument/2006/relationships/image" Target="../media/image3.png"/><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tags" Target="../tags/tag10.xml"/><Relationship Id="rId13" Type="http://schemas.openxmlformats.org/officeDocument/2006/relationships/tags" Target="../tags/tag11.xml"/><Relationship Id="rId14" Type="http://schemas.openxmlformats.org/officeDocument/2006/relationships/tags" Target="../tags/tag12.xml"/><Relationship Id="rId15" Type="http://schemas.openxmlformats.org/officeDocument/2006/relationships/tags" Target="../tags/tag13.xml"/><Relationship Id="rId16" Type="http://schemas.openxmlformats.org/officeDocument/2006/relationships/tags" Target="../tags/tag14.xml"/><Relationship Id="rId17" Type="http://schemas.openxmlformats.org/officeDocument/2006/relationships/tags" Target="../tags/tag15.xml"/><Relationship Id="rId18" Type="http://schemas.openxmlformats.org/officeDocument/2006/relationships/tags" Target="../tags/tag16.xml"/><Relationship Id="rId19" Type="http://schemas.openxmlformats.org/officeDocument/2006/relationships/tags" Target="../tags/tag17.xml"/><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377412638"/>
              </p:ext>
            </p:extLst>
          </p:nvPr>
        </p:nvGraphicFramePr>
        <p:xfrm>
          <a:off x="0" y="3"/>
          <a:ext cx="161984" cy="161975"/>
        </p:xfrm>
        <a:graphic>
          <a:graphicData uri="http://schemas.openxmlformats.org/presentationml/2006/ole">
            <mc:AlternateContent xmlns:mc="http://schemas.openxmlformats.org/markup-compatibility/2006">
              <mc:Choice xmlns:v="urn:schemas-microsoft-com:vml" Requires="v">
                <p:oleObj spid="_x0000_s13216"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3"/>
                        <a:ext cx="161984" cy="161975"/>
                      </a:xfrm>
                      <a:prstGeom prst="rect">
                        <a:avLst/>
                      </a:prstGeom>
                    </p:spPr>
                  </p:pic>
                </p:oleObj>
              </mc:Fallback>
            </mc:AlternateContent>
          </a:graphicData>
        </a:graphic>
      </p:graphicFrame>
      <p:grpSp>
        <p:nvGrpSpPr>
          <p:cNvPr id="4" name="Group 3"/>
          <p:cNvGrpSpPr/>
          <p:nvPr/>
        </p:nvGrpSpPr>
        <p:grpSpPr>
          <a:xfrm>
            <a:off x="0" y="6766564"/>
            <a:ext cx="9144000" cy="91439"/>
            <a:chOff x="0" y="6766562"/>
            <a:chExt cx="9144000" cy="91438"/>
          </a:xfrm>
        </p:grpSpPr>
        <p:pic>
          <p:nvPicPr>
            <p:cNvPr id="12321" name="Picture 33"/>
            <p:cNvPicPr>
              <a:picLocks noChangeArrowheads="1"/>
            </p:cNvPicPr>
            <p:nvPr userDrawn="1"/>
          </p:nvPicPr>
          <p:blipFill rotWithShape="1">
            <a:blip r:embed="rId22">
              <a:extLst>
                <a:ext uri="{28A0092B-C50C-407E-A947-70E740481C1C}">
                  <a14:useLocalDpi xmlns:a14="http://schemas.microsoft.com/office/drawing/2010/main" val="0"/>
                </a:ext>
              </a:extLst>
            </a:blip>
            <a:srcRect t="99334"/>
            <a:stretch/>
          </p:blipFill>
          <p:spPr bwMode="ltGray">
            <a:xfrm>
              <a:off x="0" y="6812281"/>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2" name="Picture 34"/>
            <p:cNvPicPr>
              <a:picLocks noChangeAspect="1" noChangeArrowheads="1"/>
            </p:cNvPicPr>
            <p:nvPr userDrawn="1"/>
          </p:nvPicPr>
          <p:blipFill rotWithShape="1">
            <a:blip r:embed="rId23">
              <a:extLst>
                <a:ext uri="{28A0092B-C50C-407E-A947-70E740481C1C}">
                  <a14:useLocalDpi xmlns:a14="http://schemas.microsoft.com/office/drawing/2010/main" val="0"/>
                </a:ext>
              </a:extLst>
            </a:blip>
            <a:srcRect t="98644"/>
            <a:stretch/>
          </p:blipFill>
          <p:spPr bwMode="invGray">
            <a:xfrm>
              <a:off x="0" y="6766562"/>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McK 1. On-page tracker" hidden="1"/>
          <p:cNvSpPr>
            <a:spLocks noChangeArrowheads="1"/>
          </p:cNvSpPr>
          <p:nvPr/>
        </p:nvSpPr>
        <p:spPr bwMode="auto">
          <a:xfrm>
            <a:off x="174945" y="5051"/>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n-ea"/>
              </a:rPr>
              <a:t>TRACKER</a:t>
            </a:r>
          </a:p>
        </p:txBody>
      </p:sp>
      <p:sp>
        <p:nvSpPr>
          <p:cNvPr id="11" name="McK 3. Unit of measure" hidden="1"/>
          <p:cNvSpPr txBox="1">
            <a:spLocks noChangeArrowheads="1"/>
          </p:cNvSpPr>
          <p:nvPr/>
        </p:nvSpPr>
        <p:spPr bwMode="auto">
          <a:xfrm>
            <a:off x="174950" y="520134"/>
            <a:ext cx="87941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5" name="ACET" hidden="1"/>
          <p:cNvGrpSpPr>
            <a:grpSpLocks/>
          </p:cNvGrpSpPr>
          <p:nvPr/>
        </p:nvGrpSpPr>
        <p:grpSpPr bwMode="auto">
          <a:xfrm>
            <a:off x="1482155" y="1420491"/>
            <a:ext cx="4389768"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24" name="LegendBoxes" hidden="1"/>
          <p:cNvGrpSpPr>
            <a:grpSpLocks/>
          </p:cNvGrpSpPr>
          <p:nvPr/>
        </p:nvGrpSpPr>
        <p:grpSpPr bwMode="auto">
          <a:xfrm>
            <a:off x="8205470" y="286628"/>
            <a:ext cx="763588" cy="996949"/>
            <a:chOff x="4936" y="176"/>
            <a:chExt cx="481" cy="628"/>
          </a:xfrm>
        </p:grpSpPr>
        <p:sp>
          <p:nvSpPr>
            <p:cNvPr id="25"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6"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7"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8"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9"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0"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31"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2"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33" name="LegendLines" hidden="1"/>
          <p:cNvGrpSpPr>
            <a:grpSpLocks/>
          </p:cNvGrpSpPr>
          <p:nvPr/>
        </p:nvGrpSpPr>
        <p:grpSpPr bwMode="auto">
          <a:xfrm>
            <a:off x="7897499" y="286625"/>
            <a:ext cx="1071563" cy="730250"/>
            <a:chOff x="4750" y="176"/>
            <a:chExt cx="675" cy="460"/>
          </a:xfrm>
        </p:grpSpPr>
        <p:sp>
          <p:nvSpPr>
            <p:cNvPr id="34"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5"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6"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7"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8"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9"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grpSp>
        <p:nvGrpSpPr>
          <p:cNvPr id="40" name="McKSticker" hidden="1"/>
          <p:cNvGrpSpPr/>
          <p:nvPr/>
        </p:nvGrpSpPr>
        <p:grpSpPr bwMode="auto">
          <a:xfrm>
            <a:off x="7902165" y="286625"/>
            <a:ext cx="1066894" cy="212366"/>
            <a:chOff x="7673881" y="285750"/>
            <a:chExt cx="1066894" cy="212365"/>
          </a:xfrm>
        </p:grpSpPr>
        <p:sp>
          <p:nvSpPr>
            <p:cNvPr id="41" name="StickerRectangle"/>
            <p:cNvSpPr>
              <a:spLocks noChangeArrowheads="1"/>
            </p:cNvSpPr>
            <p:nvPr/>
          </p:nvSpPr>
          <p:spPr bwMode="auto">
            <a:xfrm>
              <a:off x="7673881" y="285750"/>
              <a:ext cx="1066894"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14">
                <a:buClr>
                  <a:schemeClr val="tx2"/>
                </a:buClr>
              </a:pPr>
              <a:r>
                <a:rPr lang="en-US" sz="1200" dirty="0">
                  <a:solidFill>
                    <a:srgbClr val="808080"/>
                  </a:solidFill>
                  <a:latin typeface="+mn-lt"/>
                </a:rPr>
                <a:t>PRELIMINARY</a:t>
              </a:r>
            </a:p>
          </p:txBody>
        </p:sp>
        <p:cxnSp>
          <p:nvCxnSpPr>
            <p:cNvPr id="42" name="AutoShape 31"/>
            <p:cNvCxnSpPr>
              <a:cxnSpLocks noChangeShapeType="1"/>
              <a:stCxn id="41" idx="2"/>
              <a:endCxn id="41" idx="4"/>
            </p:cNvCxnSpPr>
            <p:nvPr/>
          </p:nvCxnSpPr>
          <p:spPr bwMode="auto">
            <a:xfrm>
              <a:off x="7673881"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3" name="AutoShape 32"/>
            <p:cNvCxnSpPr>
              <a:cxnSpLocks noChangeShapeType="1"/>
              <a:stCxn id="41" idx="4"/>
              <a:endCxn id="41" idx="6"/>
            </p:cNvCxnSpPr>
            <p:nvPr/>
          </p:nvCxnSpPr>
          <p:spPr bwMode="auto">
            <a:xfrm>
              <a:off x="7673881" y="498115"/>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4" name="LegendMoons" hidden="1"/>
          <p:cNvGrpSpPr/>
          <p:nvPr/>
        </p:nvGrpSpPr>
        <p:grpSpPr>
          <a:xfrm>
            <a:off x="8138627" y="286628"/>
            <a:ext cx="830430" cy="1306515"/>
            <a:chOff x="7875175" y="286625"/>
            <a:chExt cx="830430" cy="1306516"/>
          </a:xfrm>
        </p:grpSpPr>
        <p:grpSp>
          <p:nvGrpSpPr>
            <p:cNvPr id="45" name="MoonLegend2"/>
            <p:cNvGrpSpPr>
              <a:grpSpLocks noChangeAspect="1"/>
            </p:cNvGrpSpPr>
            <p:nvPr>
              <p:custDataLst>
                <p:tags r:id="rId5"/>
              </p:custDataLst>
            </p:nvPr>
          </p:nvGrpSpPr>
          <p:grpSpPr bwMode="auto">
            <a:xfrm>
              <a:off x="7875175" y="560866"/>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4"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6" name="MoonLegend4"/>
            <p:cNvGrpSpPr>
              <a:grpSpLocks noChangeAspect="1"/>
            </p:cNvGrpSpPr>
            <p:nvPr>
              <p:custDataLst>
                <p:tags r:id="rId6"/>
              </p:custDataLst>
            </p:nvPr>
          </p:nvGrpSpPr>
          <p:grpSpPr bwMode="auto">
            <a:xfrm>
              <a:off x="7875175" y="1109348"/>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7" name="MoonLegend5"/>
            <p:cNvGrpSpPr>
              <a:grpSpLocks noChangeAspect="1"/>
            </p:cNvGrpSpPr>
            <p:nvPr>
              <p:custDataLst>
                <p:tags r:id="rId7"/>
              </p:custDataLst>
            </p:nvPr>
          </p:nvGrpSpPr>
          <p:grpSpPr bwMode="auto">
            <a:xfrm>
              <a:off x="7875175" y="1383590"/>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sp>
          <p:nvSpPr>
            <p:cNvPr id="48" name="Legend1"/>
            <p:cNvSpPr>
              <a:spLocks noChangeArrowheads="1"/>
            </p:cNvSpPr>
            <p:nvPr/>
          </p:nvSpPr>
          <p:spPr bwMode="auto">
            <a:xfrm>
              <a:off x="8195850" y="2993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49" name="Legend2"/>
            <p:cNvSpPr>
              <a:spLocks noChangeArrowheads="1"/>
            </p:cNvSpPr>
            <p:nvPr/>
          </p:nvSpPr>
          <p:spPr bwMode="auto">
            <a:xfrm>
              <a:off x="8195850" y="573964"/>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0" name="Legend3"/>
            <p:cNvSpPr>
              <a:spLocks noChangeArrowheads="1"/>
            </p:cNvSpPr>
            <p:nvPr/>
          </p:nvSpPr>
          <p:spPr bwMode="auto">
            <a:xfrm>
              <a:off x="8195850" y="8486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1" name="Legend4"/>
            <p:cNvSpPr>
              <a:spLocks noChangeArrowheads="1"/>
            </p:cNvSpPr>
            <p:nvPr/>
          </p:nvSpPr>
          <p:spPr bwMode="auto">
            <a:xfrm>
              <a:off x="8195850" y="11200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2" name="Legend5"/>
            <p:cNvSpPr>
              <a:spLocks noChangeArrowheads="1"/>
            </p:cNvSpPr>
            <p:nvPr/>
          </p:nvSpPr>
          <p:spPr bwMode="auto">
            <a:xfrm>
              <a:off x="8195850" y="139629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nvGrpSpPr>
            <p:cNvPr id="53" name="MoonLegend3"/>
            <p:cNvGrpSpPr>
              <a:grpSpLocks noChangeAspect="1"/>
            </p:cNvGrpSpPr>
            <p:nvPr>
              <p:custDataLst>
                <p:tags r:id="rId8"/>
              </p:custDataLst>
            </p:nvPr>
          </p:nvGrpSpPr>
          <p:grpSpPr bwMode="auto">
            <a:xfrm>
              <a:off x="7875175" y="835107"/>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54" name="MoonLegend1"/>
            <p:cNvGrpSpPr>
              <a:grpSpLocks noChangeAspect="1"/>
            </p:cNvGrpSpPr>
            <p:nvPr userDrawn="1">
              <p:custDataLst>
                <p:tags r:id="rId9"/>
              </p:custDataLst>
            </p:nvPr>
          </p:nvGrpSpPr>
          <p:grpSpPr bwMode="auto">
            <a:xfrm>
              <a:off x="7875175" y="286625"/>
              <a:ext cx="209550" cy="209551"/>
              <a:chOff x="1694" y="2044"/>
              <a:chExt cx="160" cy="160"/>
            </a:xfrm>
          </p:grpSpPr>
          <p:sp>
            <p:nvSpPr>
              <p:cNvPr id="55" name="Oval 41"/>
              <p:cNvSpPr>
                <a:spLocks noChangeAspect="1" noChangeArrowheads="1"/>
              </p:cNvSpPr>
              <p:nvPr>
                <p:custDataLst>
                  <p:tags r:id="rId1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6" name="Arc 42" hidden="1"/>
              <p:cNvSpPr>
                <a:spLocks noChangeAspect="1"/>
              </p:cNvSpPr>
              <p:nvPr>
                <p:custDataLst>
                  <p:tags r:id="rId11"/>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grpSp>
        <p:nvGrpSpPr>
          <p:cNvPr id="65" name="Slide Elements" hidden="1"/>
          <p:cNvGrpSpPr>
            <a:grpSpLocks/>
          </p:cNvGrpSpPr>
          <p:nvPr/>
        </p:nvGrpSpPr>
        <p:grpSpPr bwMode="auto">
          <a:xfrm>
            <a:off x="174944" y="6354746"/>
            <a:ext cx="6578124" cy="360363"/>
            <a:chOff x="75" y="3941"/>
            <a:chExt cx="5133" cy="227"/>
          </a:xfrm>
        </p:grpSpPr>
        <p:sp>
          <p:nvSpPr>
            <p:cNvPr id="66" name="4. Footnote"/>
            <p:cNvSpPr txBox="1">
              <a:spLocks noChangeArrowheads="1"/>
            </p:cNvSpPr>
            <p:nvPr/>
          </p:nvSpPr>
          <p:spPr bwMode="auto">
            <a:xfrm>
              <a:off x="75" y="394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67" name="5. Source"/>
            <p:cNvSpPr>
              <a:spLocks noChangeArrowheads="1"/>
            </p:cNvSpPr>
            <p:nvPr/>
          </p:nvSpPr>
          <p:spPr bwMode="auto">
            <a:xfrm>
              <a:off x="75" y="407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09576" indent="-609576" defTabSz="895314">
                <a:tabLst>
                  <a:tab pos="612750" algn="l"/>
                </a:tabLst>
              </a:pPr>
              <a:r>
                <a:rPr lang="en-US" sz="1000" baseline="0" noProof="0" dirty="0">
                  <a:solidFill>
                    <a:schemeClr val="tx1"/>
                  </a:solidFill>
                  <a:latin typeface="+mn-lt"/>
                </a:rPr>
                <a:t>SOURCE: Source</a:t>
              </a:r>
            </a:p>
          </p:txBody>
        </p:sp>
      </p:grpSp>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l" defTabSz="913489" rtl="0" eaLnBrk="1" fontAlgn="base" hangingPunct="1">
        <a:spcBef>
          <a:spcPct val="0"/>
        </a:spcBef>
        <a:spcAft>
          <a:spcPct val="0"/>
        </a:spcAft>
        <a:tabLst>
          <a:tab pos="275342" algn="l"/>
        </a:tabLst>
        <a:defRPr sz="1900" b="1" baseline="0">
          <a:solidFill>
            <a:schemeClr val="tx2"/>
          </a:solidFill>
          <a:latin typeface="+mj-lt"/>
          <a:ea typeface="+mj-ea"/>
          <a:cs typeface="+mj-cs"/>
        </a:defRPr>
      </a:lvl1pPr>
      <a:lvl2pPr algn="l" defTabSz="913489" rtl="0" eaLnBrk="1" fontAlgn="base" hangingPunct="1">
        <a:spcBef>
          <a:spcPct val="0"/>
        </a:spcBef>
        <a:spcAft>
          <a:spcPct val="0"/>
        </a:spcAft>
        <a:defRPr sz="1900" b="1">
          <a:solidFill>
            <a:schemeClr val="tx2"/>
          </a:solidFill>
          <a:latin typeface="Arial" charset="0"/>
        </a:defRPr>
      </a:lvl2pPr>
      <a:lvl3pPr algn="l" defTabSz="913489" rtl="0" eaLnBrk="1" fontAlgn="base" hangingPunct="1">
        <a:spcBef>
          <a:spcPct val="0"/>
        </a:spcBef>
        <a:spcAft>
          <a:spcPct val="0"/>
        </a:spcAft>
        <a:defRPr sz="1900" b="1">
          <a:solidFill>
            <a:schemeClr val="tx2"/>
          </a:solidFill>
          <a:latin typeface="Arial" charset="0"/>
        </a:defRPr>
      </a:lvl3pPr>
      <a:lvl4pPr algn="l" defTabSz="913489" rtl="0" eaLnBrk="1" fontAlgn="base" hangingPunct="1">
        <a:spcBef>
          <a:spcPct val="0"/>
        </a:spcBef>
        <a:spcAft>
          <a:spcPct val="0"/>
        </a:spcAft>
        <a:defRPr sz="1900" b="1">
          <a:solidFill>
            <a:schemeClr val="tx2"/>
          </a:solidFill>
          <a:latin typeface="Arial" charset="0"/>
        </a:defRPr>
      </a:lvl4pPr>
      <a:lvl5pPr algn="l" defTabSz="913489" rtl="0" eaLnBrk="1" fontAlgn="base" hangingPunct="1">
        <a:spcBef>
          <a:spcPct val="0"/>
        </a:spcBef>
        <a:spcAft>
          <a:spcPct val="0"/>
        </a:spcAft>
        <a:defRPr sz="1900" b="1">
          <a:solidFill>
            <a:schemeClr val="tx2"/>
          </a:solidFill>
          <a:latin typeface="Arial" charset="0"/>
        </a:defRPr>
      </a:lvl5pPr>
      <a:lvl6pPr marL="466463" algn="l" defTabSz="913489" rtl="0" eaLnBrk="1" fontAlgn="base" hangingPunct="1">
        <a:spcBef>
          <a:spcPct val="0"/>
        </a:spcBef>
        <a:spcAft>
          <a:spcPct val="0"/>
        </a:spcAft>
        <a:defRPr sz="1900" b="1">
          <a:solidFill>
            <a:schemeClr val="tx2"/>
          </a:solidFill>
          <a:latin typeface="Arial" charset="0"/>
        </a:defRPr>
      </a:lvl6pPr>
      <a:lvl7pPr marL="932924" algn="l" defTabSz="913489" rtl="0" eaLnBrk="1" fontAlgn="base" hangingPunct="1">
        <a:spcBef>
          <a:spcPct val="0"/>
        </a:spcBef>
        <a:spcAft>
          <a:spcPct val="0"/>
        </a:spcAft>
        <a:defRPr sz="1900" b="1">
          <a:solidFill>
            <a:schemeClr val="tx2"/>
          </a:solidFill>
          <a:latin typeface="Arial" charset="0"/>
        </a:defRPr>
      </a:lvl7pPr>
      <a:lvl8pPr marL="1399387" algn="l" defTabSz="913489" rtl="0" eaLnBrk="1" fontAlgn="base" hangingPunct="1">
        <a:spcBef>
          <a:spcPct val="0"/>
        </a:spcBef>
        <a:spcAft>
          <a:spcPct val="0"/>
        </a:spcAft>
        <a:defRPr sz="1900" b="1">
          <a:solidFill>
            <a:schemeClr val="tx2"/>
          </a:solidFill>
          <a:latin typeface="Arial" charset="0"/>
        </a:defRPr>
      </a:lvl8pPr>
      <a:lvl9pPr marL="1865850" algn="l" defTabSz="913489" rtl="0" eaLnBrk="1" fontAlgn="base" hangingPunct="1">
        <a:spcBef>
          <a:spcPct val="0"/>
        </a:spcBef>
        <a:spcAft>
          <a:spcPct val="0"/>
        </a:spcAft>
        <a:defRPr sz="1900" b="1">
          <a:solidFill>
            <a:schemeClr val="tx2"/>
          </a:solidFill>
          <a:latin typeface="Arial" charset="0"/>
        </a:defRPr>
      </a:lvl9pPr>
    </p:titleStyle>
    <p:bodyStyle>
      <a:lvl1pPr marL="0" indent="0" algn="l" defTabSz="91348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9" indent="-195979" algn="l" defTabSz="91348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63" indent="-267245"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10" indent="-158726"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24" rtl="0" eaLnBrk="1" latinLnBrk="0" hangingPunct="1">
        <a:defRPr sz="1800" kern="1200">
          <a:solidFill>
            <a:schemeClr val="tx1"/>
          </a:solidFill>
          <a:latin typeface="+mn-lt"/>
          <a:ea typeface="+mn-ea"/>
          <a:cs typeface="+mn-cs"/>
        </a:defRPr>
      </a:lvl1pPr>
      <a:lvl2pPr marL="466463" algn="l" defTabSz="932924" rtl="0" eaLnBrk="1" latinLnBrk="0" hangingPunct="1">
        <a:defRPr sz="1800" kern="1200">
          <a:solidFill>
            <a:schemeClr val="tx1"/>
          </a:solidFill>
          <a:latin typeface="+mn-lt"/>
          <a:ea typeface="+mn-ea"/>
          <a:cs typeface="+mn-cs"/>
        </a:defRPr>
      </a:lvl2pPr>
      <a:lvl3pPr marL="932924" algn="l" defTabSz="932924" rtl="0" eaLnBrk="1" latinLnBrk="0" hangingPunct="1">
        <a:defRPr sz="1800" kern="1200">
          <a:solidFill>
            <a:schemeClr val="tx1"/>
          </a:solidFill>
          <a:latin typeface="+mn-lt"/>
          <a:ea typeface="+mn-ea"/>
          <a:cs typeface="+mn-cs"/>
        </a:defRPr>
      </a:lvl3pPr>
      <a:lvl4pPr marL="1399387" algn="l" defTabSz="932924" rtl="0" eaLnBrk="1" latinLnBrk="0" hangingPunct="1">
        <a:defRPr sz="1800" kern="1200">
          <a:solidFill>
            <a:schemeClr val="tx1"/>
          </a:solidFill>
          <a:latin typeface="+mn-lt"/>
          <a:ea typeface="+mn-ea"/>
          <a:cs typeface="+mn-cs"/>
        </a:defRPr>
      </a:lvl4pPr>
      <a:lvl5pPr marL="1865850" algn="l" defTabSz="932924" rtl="0" eaLnBrk="1" latinLnBrk="0" hangingPunct="1">
        <a:defRPr sz="1800" kern="1200">
          <a:solidFill>
            <a:schemeClr val="tx1"/>
          </a:solidFill>
          <a:latin typeface="+mn-lt"/>
          <a:ea typeface="+mn-ea"/>
          <a:cs typeface="+mn-cs"/>
        </a:defRPr>
      </a:lvl5pPr>
      <a:lvl6pPr marL="2332313" algn="l" defTabSz="932924" rtl="0" eaLnBrk="1" latinLnBrk="0" hangingPunct="1">
        <a:defRPr sz="1800" kern="1200">
          <a:solidFill>
            <a:schemeClr val="tx1"/>
          </a:solidFill>
          <a:latin typeface="+mn-lt"/>
          <a:ea typeface="+mn-ea"/>
          <a:cs typeface="+mn-cs"/>
        </a:defRPr>
      </a:lvl6pPr>
      <a:lvl7pPr marL="2798776" algn="l" defTabSz="932924" rtl="0" eaLnBrk="1" latinLnBrk="0" hangingPunct="1">
        <a:defRPr sz="1800" kern="1200">
          <a:solidFill>
            <a:schemeClr val="tx1"/>
          </a:solidFill>
          <a:latin typeface="+mn-lt"/>
          <a:ea typeface="+mn-ea"/>
          <a:cs typeface="+mn-cs"/>
        </a:defRPr>
      </a:lvl7pPr>
      <a:lvl8pPr marL="3265237" algn="l" defTabSz="932924" rtl="0" eaLnBrk="1" latinLnBrk="0" hangingPunct="1">
        <a:defRPr sz="1800" kern="1200">
          <a:solidFill>
            <a:schemeClr val="tx1"/>
          </a:solidFill>
          <a:latin typeface="+mn-lt"/>
          <a:ea typeface="+mn-ea"/>
          <a:cs typeface="+mn-cs"/>
        </a:defRPr>
      </a:lvl8pPr>
      <a:lvl9pPr marL="3731700" algn="l" defTabSz="9329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g"/><Relationship Id="rId5" Type="http://schemas.openxmlformats.org/officeDocument/2006/relationships/image" Target="../media/image5.tiff"/><Relationship Id="rId6" Type="http://schemas.openxmlformats.org/officeDocument/2006/relationships/image" Target="../media/image6.tiff"/><Relationship Id="rId7" Type="http://schemas.openxmlformats.org/officeDocument/2006/relationships/image" Target="../media/image7.tiff"/><Relationship Id="rId8" Type="http://schemas.openxmlformats.org/officeDocument/2006/relationships/image" Target="../media/image8.jpg"/><Relationship Id="rId9" Type="http://schemas.openxmlformats.org/officeDocument/2006/relationships/image" Target="../media/image9.tiff"/><Relationship Id="rId10" Type="http://schemas.openxmlformats.org/officeDocument/2006/relationships/image" Target="../media/image10.jpg"/><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9.tiff"/><Relationship Id="rId7" Type="http://schemas.openxmlformats.org/officeDocument/2006/relationships/image" Target="../media/image6.tiff"/><Relationship Id="rId8" Type="http://schemas.openxmlformats.org/officeDocument/2006/relationships/image" Target="../media/image10.jpg"/><Relationship Id="rId9" Type="http://schemas.openxmlformats.org/officeDocument/2006/relationships/image" Target="../media/image11.tiff"/><Relationship Id="rId1" Type="http://schemas.openxmlformats.org/officeDocument/2006/relationships/tags" Target="../tags/tag19.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011936" y="5461381"/>
            <a:ext cx="5164353" cy="1081595"/>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6" name="Rectangle 65"/>
          <p:cNvSpPr/>
          <p:nvPr/>
        </p:nvSpPr>
        <p:spPr>
          <a:xfrm>
            <a:off x="3764295" y="2552105"/>
            <a:ext cx="1631392" cy="2208282"/>
          </a:xfrm>
          <a:prstGeom prst="rect">
            <a:avLst/>
          </a:pr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255357" y="218714"/>
            <a:ext cx="8675926" cy="369332"/>
          </a:xfrm>
          <a:prstGeom prst="rect">
            <a:avLst/>
          </a:prstGeom>
          <a:noFill/>
        </p:spPr>
        <p:txBody>
          <a:bodyPr wrap="square" rtlCol="0">
            <a:spAutoFit/>
          </a:bodyPr>
          <a:lstStyle/>
          <a:p>
            <a:r>
              <a:rPr lang="en-US" sz="1800" b="1" dirty="0" smtClean="0">
                <a:solidFill>
                  <a:schemeClr val="tx2"/>
                </a:solidFill>
              </a:rPr>
              <a:t>Medication Adherence Support System (MASS): </a:t>
            </a:r>
            <a:r>
              <a:rPr lang="en-US" sz="1800" b="1">
                <a:solidFill>
                  <a:schemeClr val="tx2"/>
                </a:solidFill>
              </a:rPr>
              <a:t>Conceptual </a:t>
            </a:r>
            <a:r>
              <a:rPr lang="en-US" sz="1800" b="1" smtClean="0">
                <a:solidFill>
                  <a:schemeClr val="tx2"/>
                </a:solidFill>
              </a:rPr>
              <a:t>Architecture</a:t>
            </a:r>
            <a:endParaRPr lang="en-US" sz="1800" b="1" dirty="0" smtClean="0">
              <a:solidFill>
                <a:schemeClr val="tx2"/>
              </a:solidFill>
            </a:endParaRPr>
          </a:p>
        </p:txBody>
      </p:sp>
      <p:pic>
        <p:nvPicPr>
          <p:cNvPr id="4" name="Picture 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569" y="5508737"/>
            <a:ext cx="643004" cy="641150"/>
          </a:xfrm>
          <a:prstGeom prst="rect">
            <a:avLst/>
          </a:prstGeom>
          <a:ln>
            <a:solidFill>
              <a:schemeClr val="tx2"/>
            </a:solidFill>
          </a:ln>
        </p:spPr>
      </p:pic>
      <p:sp>
        <p:nvSpPr>
          <p:cNvPr id="7" name="TextBox 6"/>
          <p:cNvSpPr txBox="1"/>
          <p:nvPr/>
        </p:nvSpPr>
        <p:spPr>
          <a:xfrm>
            <a:off x="3333512" y="6147456"/>
            <a:ext cx="780983" cy="215444"/>
          </a:xfrm>
          <a:prstGeom prst="rect">
            <a:avLst/>
          </a:prstGeom>
          <a:noFill/>
        </p:spPr>
        <p:txBody>
          <a:bodyPr wrap="none" rtlCol="0">
            <a:spAutoFit/>
          </a:bodyPr>
          <a:lstStyle/>
          <a:p>
            <a:pPr algn="ctr"/>
            <a:r>
              <a:rPr lang="en-US" sz="800" dirty="0" smtClean="0"/>
              <a:t>Census Data</a:t>
            </a:r>
            <a:endParaRPr lang="en-US" sz="800" dirty="0"/>
          </a:p>
        </p:txBody>
      </p:sp>
      <p:pic>
        <p:nvPicPr>
          <p:cNvPr id="8" name="Picture 7"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282" y="5508737"/>
            <a:ext cx="635134" cy="633302"/>
          </a:xfrm>
          <a:prstGeom prst="rect">
            <a:avLst/>
          </a:prstGeom>
          <a:ln>
            <a:solidFill>
              <a:schemeClr val="tx2"/>
            </a:solidFill>
          </a:ln>
        </p:spPr>
      </p:pic>
      <p:sp>
        <p:nvSpPr>
          <p:cNvPr id="9" name="TextBox 8"/>
          <p:cNvSpPr txBox="1"/>
          <p:nvPr/>
        </p:nvSpPr>
        <p:spPr>
          <a:xfrm>
            <a:off x="2371932" y="6155325"/>
            <a:ext cx="752129" cy="338554"/>
          </a:xfrm>
          <a:prstGeom prst="rect">
            <a:avLst/>
          </a:prstGeom>
          <a:noFill/>
        </p:spPr>
        <p:txBody>
          <a:bodyPr wrap="none" rtlCol="0">
            <a:spAutoFit/>
          </a:bodyPr>
          <a:lstStyle/>
          <a:p>
            <a:pPr algn="ctr"/>
            <a:r>
              <a:rPr lang="en-US" sz="800" dirty="0" smtClean="0"/>
              <a:t>Patient EHR</a:t>
            </a:r>
            <a:br>
              <a:rPr lang="en-US" sz="800" dirty="0" smtClean="0"/>
            </a:br>
            <a:r>
              <a:rPr lang="en-US" sz="800" dirty="0" smtClean="0"/>
              <a:t>Information</a:t>
            </a:r>
            <a:endParaRPr lang="en-US" sz="800" dirty="0"/>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858" y="5508737"/>
            <a:ext cx="635134" cy="633302"/>
          </a:xfrm>
          <a:prstGeom prst="rect">
            <a:avLst/>
          </a:prstGeom>
          <a:ln>
            <a:solidFill>
              <a:schemeClr val="tx2"/>
            </a:solidFill>
          </a:ln>
        </p:spPr>
      </p:pic>
      <p:sp>
        <p:nvSpPr>
          <p:cNvPr id="11" name="TextBox 10"/>
          <p:cNvSpPr txBox="1"/>
          <p:nvPr/>
        </p:nvSpPr>
        <p:spPr>
          <a:xfrm>
            <a:off x="5579292" y="6167422"/>
            <a:ext cx="301686" cy="215444"/>
          </a:xfrm>
          <a:prstGeom prst="rect">
            <a:avLst/>
          </a:prstGeom>
          <a:noFill/>
        </p:spPr>
        <p:txBody>
          <a:bodyPr wrap="none" rtlCol="0">
            <a:spAutoFit/>
          </a:bodyPr>
          <a:lstStyle/>
          <a:p>
            <a:pPr algn="ctr"/>
            <a:r>
              <a:rPr lang="en-US" sz="800" dirty="0" smtClean="0"/>
              <a:t>+?</a:t>
            </a:r>
            <a:endParaRPr lang="en-US" sz="800" dirty="0"/>
          </a:p>
        </p:txBody>
      </p:sp>
      <p:pic>
        <p:nvPicPr>
          <p:cNvPr id="12" name="Picture 11"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85" y="5508737"/>
            <a:ext cx="635134" cy="633302"/>
          </a:xfrm>
          <a:prstGeom prst="rect">
            <a:avLst/>
          </a:prstGeom>
          <a:ln>
            <a:solidFill>
              <a:schemeClr val="tx2"/>
            </a:solidFill>
          </a:ln>
        </p:spPr>
      </p:pic>
      <p:sp>
        <p:nvSpPr>
          <p:cNvPr id="13" name="TextBox 12"/>
          <p:cNvSpPr txBox="1"/>
          <p:nvPr/>
        </p:nvSpPr>
        <p:spPr>
          <a:xfrm>
            <a:off x="4221029" y="6142039"/>
            <a:ext cx="1035861" cy="338554"/>
          </a:xfrm>
          <a:prstGeom prst="rect">
            <a:avLst/>
          </a:prstGeom>
          <a:noFill/>
        </p:spPr>
        <p:txBody>
          <a:bodyPr wrap="none" rtlCol="0">
            <a:spAutoFit/>
          </a:bodyPr>
          <a:lstStyle/>
          <a:p>
            <a:pPr algn="ctr"/>
            <a:r>
              <a:rPr lang="en-US" sz="800" dirty="0" smtClean="0"/>
              <a:t>MASS App </a:t>
            </a:r>
            <a:br>
              <a:rPr lang="en-US" sz="800" dirty="0" smtClean="0"/>
            </a:br>
            <a:r>
              <a:rPr lang="en-US" sz="800" dirty="0" smtClean="0"/>
              <a:t>Patient Usage Info</a:t>
            </a:r>
            <a:endParaRPr lang="en-US" sz="800" dirty="0"/>
          </a:p>
        </p:txBody>
      </p:sp>
      <p:pic>
        <p:nvPicPr>
          <p:cNvPr id="14" name="Picture 1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70" y="5508737"/>
            <a:ext cx="635134" cy="633302"/>
          </a:xfrm>
          <a:prstGeom prst="rect">
            <a:avLst/>
          </a:prstGeom>
          <a:ln>
            <a:solidFill>
              <a:schemeClr val="tx2"/>
            </a:solidFill>
          </a:ln>
        </p:spPr>
      </p:pic>
      <p:sp>
        <p:nvSpPr>
          <p:cNvPr id="15" name="TextBox 14"/>
          <p:cNvSpPr txBox="1"/>
          <p:nvPr/>
        </p:nvSpPr>
        <p:spPr>
          <a:xfrm>
            <a:off x="6424954" y="6157427"/>
            <a:ext cx="301686" cy="215444"/>
          </a:xfrm>
          <a:prstGeom prst="rect">
            <a:avLst/>
          </a:prstGeom>
          <a:noFill/>
        </p:spPr>
        <p:txBody>
          <a:bodyPr wrap="none" rtlCol="0">
            <a:spAutoFit/>
          </a:bodyPr>
          <a:lstStyle/>
          <a:p>
            <a:pPr algn="ctr"/>
            <a:r>
              <a:rPr lang="en-US" sz="800" dirty="0" smtClean="0"/>
              <a:t>+?</a:t>
            </a:r>
            <a:endParaRPr lang="en-US" sz="800" dirty="0"/>
          </a:p>
        </p:txBody>
      </p:sp>
      <p:sp>
        <p:nvSpPr>
          <p:cNvPr id="3" name="Rectangle 2"/>
          <p:cNvSpPr/>
          <p:nvPr/>
        </p:nvSpPr>
        <p:spPr>
          <a:xfrm>
            <a:off x="2025188" y="5209701"/>
            <a:ext cx="5151101" cy="19302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Extract, Transform, Load and Enrich (Daily)</a:t>
            </a:r>
          </a:p>
        </p:txBody>
      </p:sp>
      <p:pic>
        <p:nvPicPr>
          <p:cNvPr id="16" name="Picture 15"/>
          <p:cNvPicPr>
            <a:picLocks noChangeAspect="1"/>
          </p:cNvPicPr>
          <p:nvPr/>
        </p:nvPicPr>
        <p:blipFill>
          <a:blip r:embed="rId5"/>
          <a:stretch>
            <a:fillRect/>
          </a:stretch>
        </p:blipFill>
        <p:spPr>
          <a:xfrm>
            <a:off x="4215059" y="3623200"/>
            <a:ext cx="853806" cy="865294"/>
          </a:xfrm>
          <a:prstGeom prst="rect">
            <a:avLst/>
          </a:prstGeom>
          <a:ln>
            <a:solidFill>
              <a:schemeClr val="tx2"/>
            </a:solidFill>
          </a:ln>
        </p:spPr>
      </p:pic>
      <p:pic>
        <p:nvPicPr>
          <p:cNvPr id="17" name="Picture 16"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36" y="2639344"/>
            <a:ext cx="638779" cy="636938"/>
          </a:xfrm>
          <a:prstGeom prst="rect">
            <a:avLst/>
          </a:prstGeom>
          <a:ln>
            <a:solidFill>
              <a:schemeClr val="tx2"/>
            </a:solidFill>
          </a:ln>
        </p:spPr>
      </p:pic>
      <p:sp>
        <p:nvSpPr>
          <p:cNvPr id="19" name="TextBox 18"/>
          <p:cNvSpPr txBox="1"/>
          <p:nvPr/>
        </p:nvSpPr>
        <p:spPr>
          <a:xfrm>
            <a:off x="4051173" y="3256683"/>
            <a:ext cx="1200971" cy="338554"/>
          </a:xfrm>
          <a:prstGeom prst="rect">
            <a:avLst/>
          </a:prstGeom>
          <a:noFill/>
        </p:spPr>
        <p:txBody>
          <a:bodyPr wrap="none" rtlCol="0">
            <a:spAutoFit/>
          </a:bodyPr>
          <a:lstStyle/>
          <a:p>
            <a:pPr algn="ctr"/>
            <a:r>
              <a:rPr lang="en-US" sz="800" dirty="0" smtClean="0"/>
              <a:t>Adherence Propensity</a:t>
            </a:r>
            <a:endParaRPr lang="en-US" sz="800" dirty="0"/>
          </a:p>
          <a:p>
            <a:pPr algn="ctr"/>
            <a:r>
              <a:rPr lang="en-US" sz="800" dirty="0"/>
              <a:t>Model Results</a:t>
            </a:r>
          </a:p>
        </p:txBody>
      </p:sp>
      <p:sp>
        <p:nvSpPr>
          <p:cNvPr id="20" name="TextBox 19"/>
          <p:cNvSpPr txBox="1"/>
          <p:nvPr/>
        </p:nvSpPr>
        <p:spPr>
          <a:xfrm>
            <a:off x="3753828" y="4510586"/>
            <a:ext cx="1678985" cy="215444"/>
          </a:xfrm>
          <a:prstGeom prst="rect">
            <a:avLst/>
          </a:prstGeom>
          <a:noFill/>
        </p:spPr>
        <p:txBody>
          <a:bodyPr wrap="square" rtlCol="0">
            <a:spAutoFit/>
          </a:bodyPr>
          <a:lstStyle/>
          <a:p>
            <a:pPr algn="ctr"/>
            <a:r>
              <a:rPr lang="en-US" sz="800" b="1" dirty="0"/>
              <a:t>Two Part Predictive </a:t>
            </a:r>
            <a:r>
              <a:rPr lang="en-US" sz="800" b="1" dirty="0" smtClean="0"/>
              <a:t>Model</a:t>
            </a:r>
            <a:endParaRPr lang="en-US" sz="800" b="1" dirty="0"/>
          </a:p>
        </p:txBody>
      </p:sp>
      <p:grpSp>
        <p:nvGrpSpPr>
          <p:cNvPr id="75" name="Group 74"/>
          <p:cNvGrpSpPr/>
          <p:nvPr/>
        </p:nvGrpSpPr>
        <p:grpSpPr>
          <a:xfrm>
            <a:off x="6108615" y="1760879"/>
            <a:ext cx="742511" cy="774643"/>
            <a:chOff x="6839312" y="749327"/>
            <a:chExt cx="742511" cy="774643"/>
          </a:xfrm>
        </p:grpSpPr>
        <p:pic>
          <p:nvPicPr>
            <p:cNvPr id="21" name="Picture 20"/>
            <p:cNvPicPr>
              <a:picLocks noChangeAspect="1"/>
            </p:cNvPicPr>
            <p:nvPr/>
          </p:nvPicPr>
          <p:blipFill>
            <a:blip r:embed="rId6"/>
            <a:stretch>
              <a:fillRect/>
            </a:stretch>
          </p:blipFill>
          <p:spPr>
            <a:xfrm>
              <a:off x="6853772" y="749327"/>
              <a:ext cx="528082" cy="528082"/>
            </a:xfrm>
            <a:prstGeom prst="rect">
              <a:avLst/>
            </a:prstGeom>
          </p:spPr>
        </p:pic>
        <p:sp>
          <p:nvSpPr>
            <p:cNvPr id="24" name="TextBox 23"/>
            <p:cNvSpPr txBox="1"/>
            <p:nvPr/>
          </p:nvSpPr>
          <p:spPr>
            <a:xfrm>
              <a:off x="6839312" y="1246971"/>
              <a:ext cx="742511" cy="276999"/>
            </a:xfrm>
            <a:prstGeom prst="rect">
              <a:avLst/>
            </a:prstGeom>
            <a:noFill/>
          </p:spPr>
          <p:txBody>
            <a:bodyPr wrap="none" rtlCol="0">
              <a:spAutoFit/>
            </a:bodyPr>
            <a:lstStyle/>
            <a:p>
              <a:pPr algn="ctr"/>
              <a:r>
                <a:rPr lang="en-US" sz="600" dirty="0" smtClean="0"/>
                <a:t>Provider UI </a:t>
              </a:r>
              <a:r>
                <a:rPr lang="en-US" sz="600" dirty="0"/>
                <a:t>and </a:t>
              </a:r>
              <a:br>
                <a:rPr lang="en-US" sz="600" dirty="0"/>
              </a:br>
              <a:r>
                <a:rPr lang="en-US" sz="600" dirty="0"/>
                <a:t>Alert Console</a:t>
              </a:r>
            </a:p>
          </p:txBody>
        </p:sp>
      </p:grpSp>
      <p:pic>
        <p:nvPicPr>
          <p:cNvPr id="41" name="Picture 40"/>
          <p:cNvPicPr>
            <a:picLocks noChangeAspect="1"/>
          </p:cNvPicPr>
          <p:nvPr/>
        </p:nvPicPr>
        <p:blipFill>
          <a:blip r:embed="rId7"/>
          <a:stretch>
            <a:fillRect/>
          </a:stretch>
        </p:blipFill>
        <p:spPr>
          <a:xfrm>
            <a:off x="4246855" y="1369161"/>
            <a:ext cx="760578" cy="511313"/>
          </a:xfrm>
          <a:prstGeom prst="rect">
            <a:avLst/>
          </a:prstGeom>
        </p:spPr>
      </p:pic>
      <p:sp>
        <p:nvSpPr>
          <p:cNvPr id="42" name="TextBox 41"/>
          <p:cNvSpPr txBox="1"/>
          <p:nvPr/>
        </p:nvSpPr>
        <p:spPr>
          <a:xfrm>
            <a:off x="3712499" y="1901820"/>
            <a:ext cx="1728358" cy="215444"/>
          </a:xfrm>
          <a:prstGeom prst="rect">
            <a:avLst/>
          </a:prstGeom>
          <a:noFill/>
        </p:spPr>
        <p:txBody>
          <a:bodyPr wrap="none" rtlCol="0">
            <a:spAutoFit/>
          </a:bodyPr>
          <a:lstStyle/>
          <a:p>
            <a:pPr algn="ctr"/>
            <a:r>
              <a:rPr lang="en-US" sz="800" dirty="0"/>
              <a:t>Intervention Management System</a:t>
            </a:r>
          </a:p>
        </p:txBody>
      </p:sp>
      <p:sp>
        <p:nvSpPr>
          <p:cNvPr id="72" name="Down Arrow 71"/>
          <p:cNvSpPr/>
          <p:nvPr/>
        </p:nvSpPr>
        <p:spPr>
          <a:xfrm flipV="1">
            <a:off x="4518072" y="4773386"/>
            <a:ext cx="211264" cy="408480"/>
          </a:xfrm>
          <a:prstGeom prst="downArrow">
            <a:avLst/>
          </a:prstGeom>
          <a:solidFill>
            <a:schemeClr val="tx1">
              <a:lumMod val="50000"/>
              <a:lumOff val="50000"/>
            </a:schemeClr>
          </a:solidFill>
          <a:ln>
            <a:no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99" name="Straight Arrow Connector 98"/>
          <p:cNvCxnSpPr>
            <a:stCxn id="42" idx="3"/>
            <a:endCxn id="21" idx="1"/>
          </p:cNvCxnSpPr>
          <p:nvPr/>
        </p:nvCxnSpPr>
        <p:spPr>
          <a:xfrm>
            <a:off x="5440857" y="2009542"/>
            <a:ext cx="682218" cy="153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42" idx="2"/>
            <a:endCxn id="66" idx="0"/>
          </p:cNvCxnSpPr>
          <p:nvPr/>
        </p:nvCxnSpPr>
        <p:spPr>
          <a:xfrm>
            <a:off x="4576678" y="2117264"/>
            <a:ext cx="3313" cy="4348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449016" y="4597758"/>
            <a:ext cx="1682716" cy="598843"/>
            <a:chOff x="232350" y="4814541"/>
            <a:chExt cx="1682716" cy="598843"/>
          </a:xfrm>
        </p:grpSpPr>
        <p:sp>
          <p:nvSpPr>
            <p:cNvPr id="135" name="Oval 134"/>
            <p:cNvSpPr/>
            <p:nvPr/>
          </p:nvSpPr>
          <p:spPr>
            <a:xfrm>
              <a:off x="232350" y="4814541"/>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42" name="TextBox 141"/>
            <p:cNvSpPr txBox="1"/>
            <p:nvPr/>
          </p:nvSpPr>
          <p:spPr>
            <a:xfrm>
              <a:off x="322218" y="4890164"/>
              <a:ext cx="1592848" cy="523220"/>
            </a:xfrm>
            <a:prstGeom prst="rect">
              <a:avLst/>
            </a:prstGeom>
            <a:noFill/>
          </p:spPr>
          <p:txBody>
            <a:bodyPr wrap="square" rtlCol="0">
              <a:spAutoFit/>
            </a:bodyPr>
            <a:lstStyle/>
            <a:p>
              <a:r>
                <a:rPr lang="en-US" sz="700" dirty="0">
                  <a:solidFill>
                    <a:schemeClr val="tx1">
                      <a:lumMod val="50000"/>
                      <a:lumOff val="50000"/>
                    </a:schemeClr>
                  </a:solidFill>
                </a:rPr>
                <a:t>Logic does ETL and enrichment on key data sources </a:t>
              </a:r>
              <a:r>
                <a:rPr lang="en-US" sz="700" dirty="0" smtClean="0">
                  <a:solidFill>
                    <a:schemeClr val="tx1">
                      <a:lumMod val="50000"/>
                      <a:lumOff val="50000"/>
                    </a:schemeClr>
                  </a:solidFill>
                </a:rPr>
                <a:t>daily and provides a rich data set for inspection and use in modeling.  </a:t>
              </a:r>
              <a:endParaRPr lang="en-US" sz="700" dirty="0">
                <a:solidFill>
                  <a:schemeClr val="tx1">
                    <a:lumMod val="50000"/>
                    <a:lumOff val="50000"/>
                  </a:schemeClr>
                </a:solidFill>
              </a:endParaRPr>
            </a:p>
          </p:txBody>
        </p:sp>
      </p:grpSp>
      <p:grpSp>
        <p:nvGrpSpPr>
          <p:cNvPr id="168" name="Group 167"/>
          <p:cNvGrpSpPr/>
          <p:nvPr/>
        </p:nvGrpSpPr>
        <p:grpSpPr>
          <a:xfrm>
            <a:off x="6784504" y="2077087"/>
            <a:ext cx="2148814" cy="1061829"/>
            <a:chOff x="7306047" y="1075952"/>
            <a:chExt cx="2148814" cy="1061829"/>
          </a:xfrm>
        </p:grpSpPr>
        <p:sp>
          <p:nvSpPr>
            <p:cNvPr id="138" name="Oval 137"/>
            <p:cNvSpPr/>
            <p:nvPr/>
          </p:nvSpPr>
          <p:spPr>
            <a:xfrm>
              <a:off x="7306047" y="10759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7</a:t>
              </a:r>
              <a:endParaRPr lang="en-US" sz="800" dirty="0">
                <a:solidFill>
                  <a:schemeClr val="tx2">
                    <a:lumMod val="75000"/>
                  </a:schemeClr>
                </a:solidFill>
              </a:endParaRPr>
            </a:p>
          </p:txBody>
        </p:sp>
        <p:sp>
          <p:nvSpPr>
            <p:cNvPr id="145" name="TextBox 144"/>
            <p:cNvSpPr txBox="1"/>
            <p:nvPr/>
          </p:nvSpPr>
          <p:spPr>
            <a:xfrm>
              <a:off x="7426582" y="1075952"/>
              <a:ext cx="2028279" cy="1061829"/>
            </a:xfrm>
            <a:prstGeom prst="rect">
              <a:avLst/>
            </a:prstGeom>
            <a:noFill/>
          </p:spPr>
          <p:txBody>
            <a:bodyPr wrap="square" rtlCol="0">
              <a:spAutoFit/>
            </a:bodyPr>
            <a:lstStyle/>
            <a:p>
              <a:r>
                <a:rPr lang="en-US" sz="700" dirty="0" smtClean="0">
                  <a:solidFill>
                    <a:schemeClr val="tx1">
                      <a:lumMod val="50000"/>
                      <a:lumOff val="50000"/>
                    </a:schemeClr>
                  </a:solidFill>
                </a:rPr>
                <a:t>Providers can look at the model to see what their patients’ adherence propensity is and why. They can receive alerts suggesting interventions and record that they’re complete. Additionally, community level information is available for communities they’re serving so they can see factors that are relevant to medication adherence. </a:t>
              </a:r>
              <a:r>
                <a:rPr lang="en-US" sz="700" dirty="0">
                  <a:solidFill>
                    <a:schemeClr val="tx1">
                      <a:lumMod val="50000"/>
                      <a:lumOff val="50000"/>
                    </a:schemeClr>
                  </a:solidFill>
                </a:rPr>
                <a:t>U</a:t>
              </a:r>
              <a:r>
                <a:rPr lang="en-US" sz="700" dirty="0" smtClean="0">
                  <a:solidFill>
                    <a:schemeClr val="tx1">
                      <a:lumMod val="50000"/>
                      <a:lumOff val="50000"/>
                    </a:schemeClr>
                  </a:solidFill>
                </a:rPr>
                <a:t>X simplicity is key to adoption.</a:t>
              </a:r>
              <a:endParaRPr lang="en-US" sz="700" dirty="0">
                <a:solidFill>
                  <a:schemeClr val="tx1">
                    <a:lumMod val="50000"/>
                    <a:lumOff val="50000"/>
                  </a:schemeClr>
                </a:solidFill>
              </a:endParaRPr>
            </a:p>
          </p:txBody>
        </p:sp>
      </p:grpSp>
      <p:grpSp>
        <p:nvGrpSpPr>
          <p:cNvPr id="175" name="Group 174"/>
          <p:cNvGrpSpPr/>
          <p:nvPr/>
        </p:nvGrpSpPr>
        <p:grpSpPr>
          <a:xfrm>
            <a:off x="5035511" y="976773"/>
            <a:ext cx="3611071" cy="630942"/>
            <a:chOff x="4702242" y="408774"/>
            <a:chExt cx="3611071" cy="630942"/>
          </a:xfrm>
        </p:grpSpPr>
        <p:cxnSp>
          <p:nvCxnSpPr>
            <p:cNvPr id="131" name="Straight Arrow Connector 130"/>
            <p:cNvCxnSpPr/>
            <p:nvPr/>
          </p:nvCxnSpPr>
          <p:spPr>
            <a:xfrm flipH="1">
              <a:off x="4702242" y="560020"/>
              <a:ext cx="658041" cy="29616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5452665" y="408774"/>
              <a:ext cx="2860648" cy="630942"/>
              <a:chOff x="5452665" y="408774"/>
              <a:chExt cx="2860648" cy="630942"/>
            </a:xfrm>
          </p:grpSpPr>
          <p:sp>
            <p:nvSpPr>
              <p:cNvPr id="137" name="Oval 136"/>
              <p:cNvSpPr/>
              <p:nvPr/>
            </p:nvSpPr>
            <p:spPr>
              <a:xfrm>
                <a:off x="5452665" y="408774"/>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8</a:t>
                </a:r>
              </a:p>
            </p:txBody>
          </p:sp>
          <p:sp>
            <p:nvSpPr>
              <p:cNvPr id="146" name="TextBox 145"/>
              <p:cNvSpPr txBox="1"/>
              <p:nvPr/>
            </p:nvSpPr>
            <p:spPr>
              <a:xfrm>
                <a:off x="5595949" y="408774"/>
                <a:ext cx="2717364" cy="630942"/>
              </a:xfrm>
              <a:prstGeom prst="rect">
                <a:avLst/>
              </a:prstGeom>
              <a:noFill/>
            </p:spPr>
            <p:txBody>
              <a:bodyPr wrap="square" rtlCol="0">
                <a:spAutoFit/>
              </a:bodyPr>
              <a:lstStyle/>
              <a:p>
                <a:r>
                  <a:rPr lang="en-US" sz="700" dirty="0" smtClean="0">
                    <a:solidFill>
                      <a:schemeClr val="tx1">
                        <a:lumMod val="50000"/>
                        <a:lumOff val="50000"/>
                      </a:schemeClr>
                    </a:solidFill>
                  </a:rPr>
                  <a:t>The Intervention Management System tracks the interventions administered and reports back to the model when they’re complete. This is key to measuring efficacy. It can also interact with the MASS Patient App to support automated administration of certain interventions. </a:t>
                </a:r>
                <a:endParaRPr lang="en-US" sz="700" dirty="0">
                  <a:solidFill>
                    <a:schemeClr val="tx1">
                      <a:lumMod val="50000"/>
                      <a:lumOff val="50000"/>
                    </a:schemeClr>
                  </a:solidFill>
                </a:endParaRPr>
              </a:p>
            </p:txBody>
          </p:sp>
        </p:grpSp>
      </p:grpSp>
      <p:grpSp>
        <p:nvGrpSpPr>
          <p:cNvPr id="173" name="Group 172"/>
          <p:cNvGrpSpPr/>
          <p:nvPr/>
        </p:nvGrpSpPr>
        <p:grpSpPr>
          <a:xfrm>
            <a:off x="6340372" y="4432342"/>
            <a:ext cx="2428382" cy="630942"/>
            <a:chOff x="6438722" y="3897625"/>
            <a:chExt cx="2428382" cy="630942"/>
          </a:xfrm>
        </p:grpSpPr>
        <p:sp>
          <p:nvSpPr>
            <p:cNvPr id="136" name="Oval 135"/>
            <p:cNvSpPr/>
            <p:nvPr/>
          </p:nvSpPr>
          <p:spPr>
            <a:xfrm>
              <a:off x="6438722" y="389762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5</a:t>
              </a:r>
              <a:endParaRPr lang="en-US" sz="800" dirty="0">
                <a:solidFill>
                  <a:schemeClr val="tx2">
                    <a:lumMod val="75000"/>
                  </a:schemeClr>
                </a:solidFill>
              </a:endParaRPr>
            </a:p>
          </p:txBody>
        </p:sp>
        <p:sp>
          <p:nvSpPr>
            <p:cNvPr id="143" name="TextBox 142"/>
            <p:cNvSpPr txBox="1"/>
            <p:nvPr/>
          </p:nvSpPr>
          <p:spPr>
            <a:xfrm>
              <a:off x="6543372" y="3897625"/>
              <a:ext cx="2323732" cy="630942"/>
            </a:xfrm>
            <a:prstGeom prst="rect">
              <a:avLst/>
            </a:prstGeom>
            <a:noFill/>
          </p:spPr>
          <p:txBody>
            <a:bodyPr wrap="square" rtlCol="0">
              <a:spAutoFit/>
            </a:bodyPr>
            <a:lstStyle/>
            <a:p>
              <a:r>
                <a:rPr lang="en-US" sz="700" dirty="0" smtClean="0">
                  <a:solidFill>
                    <a:schemeClr val="tx1">
                      <a:lumMod val="50000"/>
                      <a:lumOff val="50000"/>
                    </a:schemeClr>
                  </a:solidFill>
                </a:rPr>
                <a:t>Adherence Propensity model starting points are informed by structural factors (survival model with mixed effects), but indexed up and down daily by machine learning algorithms whose coefficients adjust as data is processed through the model.</a:t>
              </a:r>
              <a:endParaRPr lang="en-US" sz="700" dirty="0">
                <a:solidFill>
                  <a:schemeClr val="tx1">
                    <a:lumMod val="50000"/>
                    <a:lumOff val="50000"/>
                  </a:schemeClr>
                </a:solidFill>
              </a:endParaRPr>
            </a:p>
          </p:txBody>
        </p:sp>
      </p:grpSp>
      <p:cxnSp>
        <p:nvCxnSpPr>
          <p:cNvPr id="152" name="Straight Arrow Connector 151"/>
          <p:cNvCxnSpPr/>
          <p:nvPr/>
        </p:nvCxnSpPr>
        <p:spPr>
          <a:xfrm flipH="1" flipV="1">
            <a:off x="5567825" y="4429744"/>
            <a:ext cx="577577" cy="5661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5864496" y="3278135"/>
            <a:ext cx="976550" cy="717095"/>
            <a:chOff x="6887507" y="1564589"/>
            <a:chExt cx="976550" cy="717095"/>
          </a:xfrm>
        </p:grpSpPr>
        <p:pic>
          <p:nvPicPr>
            <p:cNvPr id="81" name="Picture 80"/>
            <p:cNvPicPr>
              <a:picLocks noChangeAspect="1"/>
            </p:cNvPicPr>
            <p:nvPr/>
          </p:nvPicPr>
          <p:blipFill>
            <a:blip r:embed="rId6"/>
            <a:stretch>
              <a:fillRect/>
            </a:stretch>
          </p:blipFill>
          <p:spPr>
            <a:xfrm>
              <a:off x="7111735" y="1564589"/>
              <a:ext cx="528082" cy="528082"/>
            </a:xfrm>
            <a:prstGeom prst="rect">
              <a:avLst/>
            </a:prstGeom>
          </p:spPr>
        </p:pic>
        <p:sp>
          <p:nvSpPr>
            <p:cNvPr id="82" name="TextBox 81"/>
            <p:cNvSpPr txBox="1"/>
            <p:nvPr/>
          </p:nvSpPr>
          <p:spPr>
            <a:xfrm>
              <a:off x="6887507" y="2097018"/>
              <a:ext cx="976550" cy="184666"/>
            </a:xfrm>
            <a:prstGeom prst="rect">
              <a:avLst/>
            </a:prstGeom>
            <a:noFill/>
          </p:spPr>
          <p:txBody>
            <a:bodyPr wrap="none" rtlCol="0">
              <a:spAutoFit/>
            </a:bodyPr>
            <a:lstStyle/>
            <a:p>
              <a:pPr algn="ctr"/>
              <a:r>
                <a:rPr lang="en-US" sz="600" dirty="0" smtClean="0"/>
                <a:t>”Power User” MASS UI</a:t>
              </a:r>
              <a:endParaRPr lang="en-US" sz="600" dirty="0"/>
            </a:p>
          </p:txBody>
        </p:sp>
      </p:grpSp>
      <p:cxnSp>
        <p:nvCxnSpPr>
          <p:cNvPr id="83" name="Straight Arrow Connector 82"/>
          <p:cNvCxnSpPr>
            <a:stCxn id="42" idx="3"/>
            <a:endCxn id="81" idx="0"/>
          </p:cNvCxnSpPr>
          <p:nvPr/>
        </p:nvCxnSpPr>
        <p:spPr>
          <a:xfrm>
            <a:off x="5440857" y="2009542"/>
            <a:ext cx="911908" cy="12685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863831" y="3486171"/>
            <a:ext cx="2009572" cy="846386"/>
            <a:chOff x="7309063" y="2221130"/>
            <a:chExt cx="2009572" cy="846386"/>
          </a:xfrm>
        </p:grpSpPr>
        <p:sp>
          <p:nvSpPr>
            <p:cNvPr id="85" name="Oval 84"/>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6</a:t>
              </a:r>
              <a:endParaRPr lang="en-US" sz="800" dirty="0">
                <a:solidFill>
                  <a:schemeClr val="tx2">
                    <a:lumMod val="75000"/>
                  </a:schemeClr>
                </a:solidFill>
              </a:endParaRPr>
            </a:p>
          </p:txBody>
        </p:sp>
        <p:sp>
          <p:nvSpPr>
            <p:cNvPr id="86" name="TextBox 85"/>
            <p:cNvSpPr txBox="1"/>
            <p:nvPr/>
          </p:nvSpPr>
          <p:spPr>
            <a:xfrm>
              <a:off x="7407272" y="2221130"/>
              <a:ext cx="1911363" cy="846386"/>
            </a:xfrm>
            <a:prstGeom prst="rect">
              <a:avLst/>
            </a:prstGeom>
            <a:noFill/>
          </p:spPr>
          <p:txBody>
            <a:bodyPr wrap="square" rtlCol="0">
              <a:spAutoFit/>
            </a:bodyPr>
            <a:lstStyle/>
            <a:p>
              <a:r>
                <a:rPr lang="en-US" sz="700" dirty="0" smtClean="0">
                  <a:solidFill>
                    <a:schemeClr val="tx1">
                      <a:lumMod val="50000"/>
                      <a:lumOff val="50000"/>
                    </a:schemeClr>
                  </a:solidFill>
                </a:rPr>
                <a:t>”Power Users” can inspect the model to analyze groups of patients and make interventions available in the system.  They can also track intervention efficacy using propensity score matching once they’ve been delivered to patients, because the results will be fed back through the model.</a:t>
              </a:r>
              <a:endParaRPr lang="en-US" sz="700" dirty="0">
                <a:solidFill>
                  <a:schemeClr val="tx1">
                    <a:lumMod val="50000"/>
                    <a:lumOff val="50000"/>
                  </a:schemeClr>
                </a:solidFill>
              </a:endParaRPr>
            </a:p>
          </p:txBody>
        </p:sp>
      </p:grpSp>
      <p:grpSp>
        <p:nvGrpSpPr>
          <p:cNvPr id="87" name="Group 86"/>
          <p:cNvGrpSpPr/>
          <p:nvPr/>
        </p:nvGrpSpPr>
        <p:grpSpPr>
          <a:xfrm>
            <a:off x="1444637" y="1037172"/>
            <a:ext cx="2260384" cy="954107"/>
            <a:chOff x="7815982" y="1075952"/>
            <a:chExt cx="2360170" cy="954107"/>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9" y="1075952"/>
              <a:ext cx="2135453" cy="954107"/>
            </a:xfrm>
            <a:prstGeom prst="rect">
              <a:avLst/>
            </a:prstGeom>
            <a:noFill/>
          </p:spPr>
          <p:txBody>
            <a:bodyPr wrap="square" rtlCol="0">
              <a:spAutoFit/>
            </a:bodyPr>
            <a:lstStyle/>
            <a:p>
              <a:r>
                <a:rPr lang="en-US" sz="700" dirty="0" smtClean="0">
                  <a:solidFill>
                    <a:schemeClr val="tx1">
                      <a:lumMod val="50000"/>
                      <a:lumOff val="50000"/>
                    </a:schemeClr>
                  </a:solidFill>
                </a:rPr>
                <a:t>A patient smartphone app (Android or iOS) reminds patients when it’s time to take medications. Setting up their virtual “pill-box” is made easier by loading the patients’ prescriptions via FHIR from their electronic medical records. If a patient hasn’t taken his or her meds, the app will gently ask the patient to say why.</a:t>
              </a:r>
              <a:endParaRPr lang="en-US" sz="700" dirty="0">
                <a:solidFill>
                  <a:schemeClr val="tx1">
                    <a:lumMod val="50000"/>
                    <a:lumOff val="50000"/>
                  </a:schemeClr>
                </a:solidFill>
              </a:endParaRPr>
            </a:p>
          </p:txBody>
        </p:sp>
      </p:grpSp>
      <p:pic>
        <p:nvPicPr>
          <p:cNvPr id="94" name="Picture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969" y="1284813"/>
            <a:ext cx="587274" cy="389950"/>
          </a:xfrm>
          <a:prstGeom prst="rect">
            <a:avLst/>
          </a:prstGeom>
        </p:spPr>
      </p:pic>
      <p:pic>
        <p:nvPicPr>
          <p:cNvPr id="95" name="Picture 94"/>
          <p:cNvPicPr>
            <a:picLocks noChangeAspect="1"/>
          </p:cNvPicPr>
          <p:nvPr/>
        </p:nvPicPr>
        <p:blipFill>
          <a:blip r:embed="rId9"/>
          <a:stretch>
            <a:fillRect/>
          </a:stretch>
        </p:blipFill>
        <p:spPr>
          <a:xfrm>
            <a:off x="777568" y="1546930"/>
            <a:ext cx="371075" cy="371075"/>
          </a:xfrm>
          <a:prstGeom prst="rect">
            <a:avLst/>
          </a:prstGeom>
        </p:spPr>
      </p:pic>
      <p:sp>
        <p:nvSpPr>
          <p:cNvPr id="96" name="TextBox 95"/>
          <p:cNvSpPr txBox="1"/>
          <p:nvPr/>
        </p:nvSpPr>
        <p:spPr>
          <a:xfrm>
            <a:off x="467713" y="1931566"/>
            <a:ext cx="822661" cy="184666"/>
          </a:xfrm>
          <a:prstGeom prst="rect">
            <a:avLst/>
          </a:prstGeom>
          <a:noFill/>
        </p:spPr>
        <p:txBody>
          <a:bodyPr wrap="none" rtlCol="0">
            <a:spAutoFit/>
          </a:bodyPr>
          <a:lstStyle/>
          <a:p>
            <a:pPr algn="ctr"/>
            <a:r>
              <a:rPr lang="en-US" sz="600" dirty="0" smtClean="0"/>
              <a:t>MASS Patient App</a:t>
            </a:r>
            <a:endParaRPr lang="en-US" sz="600" dirty="0"/>
          </a:p>
        </p:txBody>
      </p:sp>
      <p:grpSp>
        <p:nvGrpSpPr>
          <p:cNvPr id="98" name="Group 97"/>
          <p:cNvGrpSpPr/>
          <p:nvPr/>
        </p:nvGrpSpPr>
        <p:grpSpPr>
          <a:xfrm>
            <a:off x="612606" y="3482655"/>
            <a:ext cx="1024640" cy="717095"/>
            <a:chOff x="6863471" y="1564589"/>
            <a:chExt cx="1024640" cy="717095"/>
          </a:xfrm>
        </p:grpSpPr>
        <p:pic>
          <p:nvPicPr>
            <p:cNvPr id="100" name="Picture 99"/>
            <p:cNvPicPr>
              <a:picLocks noChangeAspect="1"/>
            </p:cNvPicPr>
            <p:nvPr/>
          </p:nvPicPr>
          <p:blipFill>
            <a:blip r:embed="rId6"/>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1193913" y="2529720"/>
            <a:ext cx="2237206" cy="415498"/>
            <a:chOff x="7309063" y="2213500"/>
            <a:chExt cx="2237206" cy="415498"/>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15498"/>
            </a:xfrm>
            <a:prstGeom prst="rect">
              <a:avLst/>
            </a:prstGeom>
            <a:noFill/>
          </p:spPr>
          <p:txBody>
            <a:bodyPr wrap="square" rtlCol="0">
              <a:spAutoFit/>
            </a:bodyPr>
            <a:lstStyle/>
            <a:p>
              <a:r>
                <a:rPr lang="en-US" sz="700" dirty="0" smtClean="0">
                  <a:solidFill>
                    <a:schemeClr val="tx1">
                      <a:lumMod val="50000"/>
                      <a:lumOff val="50000"/>
                    </a:schemeClr>
                  </a:solidFill>
                </a:rPr>
                <a:t>FHIR ”wiring” will facilitate the exchange of information between the Patient App and the providers’ EHR system(s)</a:t>
              </a:r>
              <a:endParaRPr lang="en-US" sz="700" dirty="0">
                <a:solidFill>
                  <a:schemeClr val="tx1">
                    <a:lumMod val="50000"/>
                    <a:lumOff val="50000"/>
                  </a:schemeClr>
                </a:solidFill>
              </a:endParaRPr>
            </a:p>
          </p:txBody>
        </p:sp>
      </p:gr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5756" y="3340539"/>
            <a:ext cx="363083" cy="264748"/>
          </a:xfrm>
          <a:prstGeom prst="rect">
            <a:avLst/>
          </a:prstGeom>
        </p:spPr>
      </p:pic>
      <p:cxnSp>
        <p:nvCxnSpPr>
          <p:cNvPr id="97" name="Straight Arrow Connector 96"/>
          <p:cNvCxnSpPr/>
          <p:nvPr/>
        </p:nvCxnSpPr>
        <p:spPr>
          <a:xfrm>
            <a:off x="917307" y="2181421"/>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578319" y="2466572"/>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1457774" y="3302715"/>
            <a:ext cx="2248689" cy="954107"/>
            <a:chOff x="7531042" y="2041697"/>
            <a:chExt cx="2248689" cy="954107"/>
          </a:xfrm>
        </p:grpSpPr>
        <p:sp>
          <p:nvSpPr>
            <p:cNvPr id="108" name="Oval 107"/>
            <p:cNvSpPr/>
            <p:nvPr/>
          </p:nvSpPr>
          <p:spPr>
            <a:xfrm>
              <a:off x="7531042" y="20811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669263" y="2041697"/>
              <a:ext cx="2110468" cy="954107"/>
            </a:xfrm>
            <a:prstGeom prst="rect">
              <a:avLst/>
            </a:prstGeom>
            <a:noFill/>
          </p:spPr>
          <p:txBody>
            <a:bodyPr wrap="square" rtlCol="0">
              <a:spAutoFit/>
            </a:bodyPr>
            <a:lstStyle/>
            <a:p>
              <a:r>
                <a:rPr lang="en-US" sz="7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700" dirty="0">
                <a:solidFill>
                  <a:schemeClr val="tx1">
                    <a:lumMod val="50000"/>
                    <a:lumOff val="50000"/>
                  </a:schemeClr>
                </a:solidFill>
              </a:endParaRPr>
            </a:p>
          </p:txBody>
        </p:sp>
      </p:grpSp>
      <p:cxnSp>
        <p:nvCxnSpPr>
          <p:cNvPr id="112" name="Straight Arrow Connector 111"/>
          <p:cNvCxnSpPr/>
          <p:nvPr/>
        </p:nvCxnSpPr>
        <p:spPr>
          <a:xfrm flipH="1">
            <a:off x="961907" y="1178246"/>
            <a:ext cx="400186" cy="17107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46374" y="6542976"/>
            <a:ext cx="976549" cy="184666"/>
          </a:xfrm>
          <a:prstGeom prst="rect">
            <a:avLst/>
          </a:prstGeom>
          <a:noFill/>
        </p:spPr>
        <p:txBody>
          <a:bodyPr wrap="none" rtlCol="0">
            <a:spAutoFit/>
          </a:bodyPr>
          <a:lstStyle/>
          <a:p>
            <a:pPr algn="r"/>
            <a:r>
              <a:rPr lang="en-US" sz="600" dirty="0" smtClean="0">
                <a:solidFill>
                  <a:schemeClr val="bg1">
                    <a:lumMod val="50000"/>
                  </a:schemeClr>
                </a:solidFill>
              </a:rPr>
              <a:t>As of October 24, 2016</a:t>
            </a:r>
            <a:endParaRPr lang="en-US" sz="600" dirty="0">
              <a:solidFill>
                <a:schemeClr val="bg1">
                  <a:lumMod val="50000"/>
                </a:schemeClr>
              </a:solidFill>
            </a:endParaRPr>
          </a:p>
        </p:txBody>
      </p:sp>
    </p:spTree>
    <p:custDataLst>
      <p:tags r:id="rId1"/>
    </p:custDataLst>
    <p:extLst>
      <p:ext uri="{BB962C8B-B14F-4D97-AF65-F5344CB8AC3E}">
        <p14:creationId xmlns:p14="http://schemas.microsoft.com/office/powerpoint/2010/main" val="1873735070"/>
      </p:ext>
    </p:extLst>
  </p:cSld>
  <p:clrMapOvr>
    <a:masterClrMapping/>
  </p:clrMapOvr>
  <mc:AlternateContent xmlns:mc="http://schemas.openxmlformats.org/markup-compatibility/2006" xmlns:p14="http://schemas.microsoft.com/office/powerpoint/2010/main">
    <mc:Choice Requires="p14">
      <p:transition spd="med" p14:dur="700" advTm="4017">
        <p:fade/>
      </p:transition>
    </mc:Choice>
    <mc:Fallback xmlns="">
      <p:transition spd="med" advTm="4017">
        <p:fade/>
      </p:transition>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2608" y="308609"/>
            <a:ext cx="7621629" cy="369332"/>
          </a:xfrm>
          <a:prstGeom prst="rect">
            <a:avLst/>
          </a:prstGeom>
          <a:noFill/>
        </p:spPr>
        <p:txBody>
          <a:bodyPr wrap="square" rtlCol="0">
            <a:spAutoFit/>
          </a:bodyPr>
          <a:lstStyle/>
          <a:p>
            <a:r>
              <a:rPr lang="en-US" sz="1800" b="1" dirty="0" smtClean="0">
                <a:solidFill>
                  <a:schemeClr val="tx2"/>
                </a:solidFill>
              </a:rPr>
              <a:t>MASS Patient Facing App (PFA) </a:t>
            </a:r>
            <a:r>
              <a:rPr lang="mr-IN" sz="1800" b="1" dirty="0" smtClean="0">
                <a:solidFill>
                  <a:schemeClr val="tx2"/>
                </a:solidFill>
              </a:rPr>
              <a:t>–</a:t>
            </a:r>
            <a:r>
              <a:rPr lang="en-US" sz="1800" b="1" dirty="0" smtClean="0">
                <a:solidFill>
                  <a:schemeClr val="tx2"/>
                </a:solidFill>
              </a:rPr>
              <a:t> Macro Level Architecture</a:t>
            </a:r>
          </a:p>
        </p:txBody>
      </p:sp>
      <p:grpSp>
        <p:nvGrpSpPr>
          <p:cNvPr id="46" name="Group 45"/>
          <p:cNvGrpSpPr/>
          <p:nvPr/>
        </p:nvGrpSpPr>
        <p:grpSpPr>
          <a:xfrm>
            <a:off x="6027958" y="2438626"/>
            <a:ext cx="1585803" cy="1468515"/>
            <a:chOff x="6997766" y="2500166"/>
            <a:chExt cx="1585803" cy="1468515"/>
          </a:xfrm>
        </p:grpSpPr>
        <p:sp>
          <p:nvSpPr>
            <p:cNvPr id="90" name="Rectangle 89"/>
            <p:cNvSpPr/>
            <p:nvPr/>
          </p:nvSpPr>
          <p:spPr>
            <a:xfrm>
              <a:off x="6997766" y="2500166"/>
              <a:ext cx="1585803" cy="1468515"/>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80" y="2645665"/>
              <a:ext cx="687869" cy="685885"/>
            </a:xfrm>
            <a:prstGeom prst="rect">
              <a:avLst/>
            </a:prstGeom>
            <a:ln>
              <a:solidFill>
                <a:schemeClr val="tx2"/>
              </a:solidFill>
            </a:ln>
          </p:spPr>
        </p:pic>
        <p:sp>
          <p:nvSpPr>
            <p:cNvPr id="13" name="TextBox 12"/>
            <p:cNvSpPr txBox="1"/>
            <p:nvPr/>
          </p:nvSpPr>
          <p:spPr>
            <a:xfrm>
              <a:off x="7094059" y="3343352"/>
              <a:ext cx="1489510" cy="584775"/>
            </a:xfrm>
            <a:prstGeom prst="rect">
              <a:avLst/>
            </a:prstGeom>
            <a:noFill/>
          </p:spPr>
          <p:txBody>
            <a:bodyPr wrap="none" rtlCol="0">
              <a:spAutoFit/>
            </a:bodyPr>
            <a:lstStyle/>
            <a:p>
              <a:pPr algn="ctr"/>
              <a:r>
                <a:rPr lang="en-US" sz="800" dirty="0" smtClean="0"/>
                <a:t>MASS PFA App </a:t>
              </a:r>
              <a:br>
                <a:rPr lang="en-US" sz="800" dirty="0" smtClean="0"/>
              </a:br>
              <a:r>
                <a:rPr lang="en-US" sz="800" dirty="0" smtClean="0"/>
                <a:t>Usage Info, </a:t>
              </a:r>
              <a:br>
                <a:rPr lang="en-US" sz="800" dirty="0" smtClean="0"/>
              </a:br>
              <a:r>
                <a:rPr lang="en-US" sz="800" dirty="0" smtClean="0"/>
                <a:t>Adherence Information, and </a:t>
              </a:r>
              <a:br>
                <a:rPr lang="en-US" sz="800" dirty="0" smtClean="0"/>
              </a:br>
              <a:r>
                <a:rPr lang="en-US" sz="800" dirty="0" smtClean="0"/>
                <a:t>Medication Information</a:t>
              </a:r>
              <a:endParaRPr lang="en-US" sz="800" dirty="0"/>
            </a:p>
          </p:txBody>
        </p:sp>
      </p:grpSp>
      <p:grpSp>
        <p:nvGrpSpPr>
          <p:cNvPr id="87" name="Group 86"/>
          <p:cNvGrpSpPr/>
          <p:nvPr/>
        </p:nvGrpSpPr>
        <p:grpSpPr>
          <a:xfrm>
            <a:off x="290951" y="1256733"/>
            <a:ext cx="2678685" cy="1077218"/>
            <a:chOff x="7815982" y="1075952"/>
            <a:chExt cx="2796937" cy="1077218"/>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8" y="1075952"/>
              <a:ext cx="2572221" cy="1077218"/>
            </a:xfrm>
            <a:prstGeom prst="rect">
              <a:avLst/>
            </a:prstGeom>
            <a:noFill/>
          </p:spPr>
          <p:txBody>
            <a:bodyPr wrap="square" rtlCol="0">
              <a:spAutoFit/>
            </a:bodyPr>
            <a:lstStyle/>
            <a:p>
              <a:r>
                <a:rPr lang="en-US" sz="800" dirty="0" smtClean="0">
                  <a:solidFill>
                    <a:schemeClr val="tx1">
                      <a:lumMod val="50000"/>
                      <a:lumOff val="50000"/>
                    </a:schemeClr>
                  </a:solidFill>
                </a:rPr>
                <a:t>A patient facing smartphone Java App (Android only for this version) reminds patients when it’s time to take medications. Setting up their virtual “pill-box” is made easier by loading the patients’ prescriptions via FHIR from their electronic medical records. If a patient hasn’t taken his or her meds, the app will gently ask the patient to say why.</a:t>
              </a:r>
              <a:endParaRPr lang="en-US" sz="800" dirty="0">
                <a:solidFill>
                  <a:schemeClr val="tx1">
                    <a:lumMod val="50000"/>
                    <a:lumOff val="50000"/>
                  </a:schemeClr>
                </a:solidFill>
              </a:endParaRPr>
            </a:p>
          </p:txBody>
        </p:sp>
      </p:gr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116" y="1133310"/>
            <a:ext cx="811179" cy="538623"/>
          </a:xfrm>
          <a:prstGeom prst="rect">
            <a:avLst/>
          </a:prstGeom>
        </p:spPr>
      </p:pic>
      <p:pic>
        <p:nvPicPr>
          <p:cNvPr id="95" name="Picture 94"/>
          <p:cNvPicPr>
            <a:picLocks noChangeAspect="1"/>
          </p:cNvPicPr>
          <p:nvPr/>
        </p:nvPicPr>
        <p:blipFill>
          <a:blip r:embed="rId6"/>
          <a:stretch>
            <a:fillRect/>
          </a:stretch>
        </p:blipFill>
        <p:spPr>
          <a:xfrm>
            <a:off x="4025716" y="1395428"/>
            <a:ext cx="596448" cy="596448"/>
          </a:xfrm>
          <a:prstGeom prst="rect">
            <a:avLst/>
          </a:prstGeom>
        </p:spPr>
      </p:pic>
      <p:sp>
        <p:nvSpPr>
          <p:cNvPr id="96" name="TextBox 95"/>
          <p:cNvSpPr txBox="1"/>
          <p:nvPr/>
        </p:nvSpPr>
        <p:spPr>
          <a:xfrm>
            <a:off x="3366664" y="2005984"/>
            <a:ext cx="1675460" cy="215444"/>
          </a:xfrm>
          <a:prstGeom prst="rect">
            <a:avLst/>
          </a:prstGeom>
          <a:noFill/>
        </p:spPr>
        <p:txBody>
          <a:bodyPr wrap="none" rtlCol="0">
            <a:spAutoFit/>
          </a:bodyPr>
          <a:lstStyle/>
          <a:p>
            <a:pPr algn="ctr"/>
            <a:r>
              <a:rPr lang="en-US" sz="800" dirty="0" smtClean="0"/>
              <a:t>MASS Patient Facing App (PFA)</a:t>
            </a:r>
            <a:endParaRPr lang="en-US" sz="800" dirty="0"/>
          </a:p>
        </p:txBody>
      </p:sp>
      <p:grpSp>
        <p:nvGrpSpPr>
          <p:cNvPr id="98" name="Group 97"/>
          <p:cNvGrpSpPr/>
          <p:nvPr/>
        </p:nvGrpSpPr>
        <p:grpSpPr>
          <a:xfrm>
            <a:off x="3789483" y="4049257"/>
            <a:ext cx="1024640" cy="717095"/>
            <a:chOff x="6863471" y="1564589"/>
            <a:chExt cx="1024640" cy="717095"/>
          </a:xfrm>
        </p:grpSpPr>
        <p:pic>
          <p:nvPicPr>
            <p:cNvPr id="100" name="Picture 99"/>
            <p:cNvPicPr>
              <a:picLocks noChangeAspect="1"/>
            </p:cNvPicPr>
            <p:nvPr/>
          </p:nvPicPr>
          <p:blipFill>
            <a:blip r:embed="rId7"/>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627337" y="2980031"/>
            <a:ext cx="2237206" cy="461665"/>
            <a:chOff x="7309063" y="2213500"/>
            <a:chExt cx="2237206" cy="461665"/>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61665"/>
            </a:xfrm>
            <a:prstGeom prst="rect">
              <a:avLst/>
            </a:prstGeom>
            <a:noFill/>
          </p:spPr>
          <p:txBody>
            <a:bodyPr wrap="square" rtlCol="0">
              <a:spAutoFit/>
            </a:bodyPr>
            <a:lstStyle/>
            <a:p>
              <a:r>
                <a:rPr lang="en-US" sz="800" dirty="0" smtClean="0">
                  <a:solidFill>
                    <a:schemeClr val="tx1">
                      <a:lumMod val="50000"/>
                      <a:lumOff val="50000"/>
                    </a:schemeClr>
                  </a:solidFill>
                </a:rPr>
                <a:t>FHIR ”wiring” will facilitate the exchange of information between the Patient App and the providers’ EHR system(s).</a:t>
              </a:r>
              <a:endParaRPr lang="en-US" sz="800" dirty="0">
                <a:solidFill>
                  <a:schemeClr val="tx1">
                    <a:lumMod val="50000"/>
                    <a:lumOff val="50000"/>
                  </a:schemeClr>
                </a:solidFill>
              </a:endParaRPr>
            </a:p>
          </p:txBody>
        </p:sp>
      </p:grpSp>
      <p:pic>
        <p:nvPicPr>
          <p:cNvPr id="105" name="Picture 10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2633" y="3907141"/>
            <a:ext cx="363083" cy="264748"/>
          </a:xfrm>
          <a:prstGeom prst="rect">
            <a:avLst/>
          </a:prstGeom>
        </p:spPr>
      </p:pic>
      <p:cxnSp>
        <p:nvCxnSpPr>
          <p:cNvPr id="97" name="Straight Arrow Connector 96"/>
          <p:cNvCxnSpPr/>
          <p:nvPr/>
        </p:nvCxnSpPr>
        <p:spPr>
          <a:xfrm>
            <a:off x="4295008" y="2617149"/>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898587" y="2960796"/>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499069" y="4096938"/>
            <a:ext cx="2335987" cy="1077218"/>
            <a:chOff x="7740324" y="2004187"/>
            <a:chExt cx="2335987" cy="1077218"/>
          </a:xfrm>
        </p:grpSpPr>
        <p:sp>
          <p:nvSpPr>
            <p:cNvPr id="108" name="Oval 107"/>
            <p:cNvSpPr/>
            <p:nvPr/>
          </p:nvSpPr>
          <p:spPr>
            <a:xfrm>
              <a:off x="7740324" y="2031368"/>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965843" y="2004187"/>
              <a:ext cx="2110468" cy="1077218"/>
            </a:xfrm>
            <a:prstGeom prst="rect">
              <a:avLst/>
            </a:prstGeom>
            <a:noFill/>
          </p:spPr>
          <p:txBody>
            <a:bodyPr wrap="square" rtlCol="0">
              <a:spAutoFit/>
            </a:bodyPr>
            <a:lstStyle/>
            <a:p>
              <a:r>
                <a:rPr lang="en-US" sz="8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800" dirty="0">
                <a:solidFill>
                  <a:schemeClr val="tx1">
                    <a:lumMod val="50000"/>
                    <a:lumOff val="50000"/>
                  </a:schemeClr>
                </a:solidFill>
              </a:endParaRPr>
            </a:p>
          </p:txBody>
        </p:sp>
      </p:grpSp>
      <p:cxnSp>
        <p:nvCxnSpPr>
          <p:cNvPr id="112" name="Straight Arrow Connector 111"/>
          <p:cNvCxnSpPr>
            <a:endCxn id="96" idx="1"/>
          </p:cNvCxnSpPr>
          <p:nvPr/>
        </p:nvCxnSpPr>
        <p:spPr>
          <a:xfrm>
            <a:off x="2969634" y="2016985"/>
            <a:ext cx="397030" cy="9672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46374" y="6542976"/>
            <a:ext cx="976549" cy="184666"/>
          </a:xfrm>
          <a:prstGeom prst="rect">
            <a:avLst/>
          </a:prstGeom>
          <a:noFill/>
        </p:spPr>
        <p:txBody>
          <a:bodyPr wrap="none" rtlCol="0">
            <a:spAutoFit/>
          </a:bodyPr>
          <a:lstStyle/>
          <a:p>
            <a:pPr algn="r"/>
            <a:r>
              <a:rPr lang="en-US" sz="600" dirty="0" smtClean="0">
                <a:solidFill>
                  <a:schemeClr val="bg1">
                    <a:lumMod val="50000"/>
                  </a:schemeClr>
                </a:solidFill>
              </a:rPr>
              <a:t>As of October 24, 2016</a:t>
            </a:r>
            <a:endParaRPr lang="en-US" sz="600" dirty="0">
              <a:solidFill>
                <a:schemeClr val="bg1">
                  <a:lumMod val="50000"/>
                </a:schemeClr>
              </a:solidFill>
            </a:endParaRPr>
          </a:p>
        </p:txBody>
      </p:sp>
      <p:cxnSp>
        <p:nvCxnSpPr>
          <p:cNvPr id="76" name="Straight Arrow Connector 75"/>
          <p:cNvCxnSpPr/>
          <p:nvPr/>
        </p:nvCxnSpPr>
        <p:spPr>
          <a:xfrm flipV="1">
            <a:off x="2969634" y="3190121"/>
            <a:ext cx="757943" cy="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969634" y="4212037"/>
            <a:ext cx="451966" cy="138968"/>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9"/>
          <a:stretch>
            <a:fillRect/>
          </a:stretch>
        </p:blipFill>
        <p:spPr>
          <a:xfrm>
            <a:off x="4614673" y="1594058"/>
            <a:ext cx="477501" cy="224878"/>
          </a:xfrm>
          <a:prstGeom prst="rect">
            <a:avLst/>
          </a:prstGeom>
        </p:spPr>
      </p:pic>
      <p:cxnSp>
        <p:nvCxnSpPr>
          <p:cNvPr id="91" name="Straight Arrow Connector 90"/>
          <p:cNvCxnSpPr/>
          <p:nvPr/>
        </p:nvCxnSpPr>
        <p:spPr>
          <a:xfrm>
            <a:off x="4997786" y="2229648"/>
            <a:ext cx="818713" cy="52484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502162" y="1226822"/>
            <a:ext cx="3353602" cy="215444"/>
            <a:chOff x="7815982" y="1075952"/>
            <a:chExt cx="3501649" cy="215444"/>
          </a:xfrm>
        </p:grpSpPr>
        <p:sp>
          <p:nvSpPr>
            <p:cNvPr id="109" name="Oval 108"/>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11" name="TextBox 110"/>
            <p:cNvSpPr txBox="1"/>
            <p:nvPr/>
          </p:nvSpPr>
          <p:spPr>
            <a:xfrm>
              <a:off x="8040696" y="1075952"/>
              <a:ext cx="3276935" cy="215444"/>
            </a:xfrm>
            <a:prstGeom prst="rect">
              <a:avLst/>
            </a:prstGeom>
            <a:noFill/>
          </p:spPr>
          <p:txBody>
            <a:bodyPr wrap="square" rtlCol="0">
              <a:spAutoFit/>
            </a:bodyPr>
            <a:lstStyle/>
            <a:p>
              <a:r>
                <a:rPr lang="en-US" sz="800" dirty="0" smtClean="0">
                  <a:solidFill>
                    <a:schemeClr val="tx1">
                      <a:lumMod val="50000"/>
                      <a:lumOff val="50000"/>
                    </a:schemeClr>
                  </a:solidFill>
                </a:rPr>
                <a:t>The MASS PFA will use </a:t>
              </a:r>
              <a:r>
                <a:rPr lang="en-US" sz="800" dirty="0" smtClean="0">
                  <a:solidFill>
                    <a:schemeClr val="tx1">
                      <a:lumMod val="50000"/>
                      <a:lumOff val="50000"/>
                    </a:schemeClr>
                  </a:solidFill>
                </a:rPr>
                <a:t>SQLite </a:t>
              </a:r>
              <a:r>
                <a:rPr lang="en-US" sz="800" dirty="0" smtClean="0">
                  <a:solidFill>
                    <a:schemeClr val="tx1">
                      <a:lumMod val="50000"/>
                      <a:lumOff val="50000"/>
                    </a:schemeClr>
                  </a:solidFill>
                </a:rPr>
                <a:t>for local data storage.  </a:t>
              </a:r>
              <a:endParaRPr lang="en-US" sz="800" dirty="0">
                <a:solidFill>
                  <a:schemeClr val="tx1">
                    <a:lumMod val="50000"/>
                    <a:lumOff val="50000"/>
                  </a:schemeClr>
                </a:solidFill>
              </a:endParaRPr>
            </a:p>
          </p:txBody>
        </p:sp>
      </p:grpSp>
      <p:cxnSp>
        <p:nvCxnSpPr>
          <p:cNvPr id="113" name="Straight Arrow Connector 112"/>
          <p:cNvCxnSpPr/>
          <p:nvPr/>
        </p:nvCxnSpPr>
        <p:spPr>
          <a:xfrm flipH="1">
            <a:off x="5080764" y="1402621"/>
            <a:ext cx="366610" cy="195149"/>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5264068" y="4493121"/>
            <a:ext cx="3591694" cy="707886"/>
            <a:chOff x="7815982" y="1075952"/>
            <a:chExt cx="3750252" cy="707886"/>
          </a:xfrm>
        </p:grpSpPr>
        <p:sp>
          <p:nvSpPr>
            <p:cNvPr id="115" name="Oval 114"/>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5</a:t>
              </a:r>
            </a:p>
          </p:txBody>
        </p:sp>
        <p:sp>
          <p:nvSpPr>
            <p:cNvPr id="116" name="TextBox 115"/>
            <p:cNvSpPr txBox="1"/>
            <p:nvPr/>
          </p:nvSpPr>
          <p:spPr>
            <a:xfrm>
              <a:off x="8040696" y="1075952"/>
              <a:ext cx="3525538" cy="707886"/>
            </a:xfrm>
            <a:prstGeom prst="rect">
              <a:avLst/>
            </a:prstGeom>
            <a:noFill/>
          </p:spPr>
          <p:txBody>
            <a:bodyPr wrap="square" rtlCol="0">
              <a:spAutoFit/>
            </a:bodyPr>
            <a:lstStyle/>
            <a:p>
              <a:r>
                <a:rPr lang="en-US" sz="800" dirty="0" smtClean="0">
                  <a:solidFill>
                    <a:schemeClr val="tx1">
                      <a:lumMod val="50000"/>
                      <a:lumOff val="50000"/>
                    </a:schemeClr>
                  </a:solidFill>
                </a:rPr>
                <a:t>Hosted database storage will include application usage information, patient medication adherence information and Medication Information, all indexed by patient and accessible via secure Web Services. Fall 2016 semester’s work may include only limited implementation of the data services layer.  </a:t>
              </a:r>
              <a:endParaRPr lang="en-US" sz="800" dirty="0">
                <a:solidFill>
                  <a:schemeClr val="tx1">
                    <a:lumMod val="50000"/>
                    <a:lumOff val="50000"/>
                  </a:schemeClr>
                </a:solidFill>
              </a:endParaRPr>
            </a:p>
          </p:txBody>
        </p:sp>
      </p:grpSp>
      <p:cxnSp>
        <p:nvCxnSpPr>
          <p:cNvPr id="118" name="Straight Arrow Connector 117"/>
          <p:cNvCxnSpPr/>
          <p:nvPr/>
        </p:nvCxnSpPr>
        <p:spPr>
          <a:xfrm flipV="1">
            <a:off x="5583185" y="4049257"/>
            <a:ext cx="444773" cy="32923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3958522"/>
      </p:ext>
    </p:extLst>
  </p:cSld>
  <p:clrMapOvr>
    <a:masterClrMapping/>
  </p:clrMapOvr>
  <mc:AlternateContent xmlns:mc="http://schemas.openxmlformats.org/markup-compatibility/2006" xmlns:p14="http://schemas.microsoft.com/office/powerpoint/2010/main">
    <mc:Choice Requires="p14">
      <p:transition spd="med" p14:dur="700" advTm="3324">
        <p:fade/>
      </p:transition>
    </mc:Choice>
    <mc:Fallback xmlns="">
      <p:transition spd="med" advTm="3324">
        <p:fade/>
      </p:transition>
    </mc:Fallback>
  </mc:AlternateContent>
  <p:timing>
    <p:tnLst>
      <p:par>
        <p:cTn id="1" dur="indefinite" restart="never" nodeType="tmRoot"/>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0"/>
  <p:tag name="THINKCELLPRESENTATIONDONOTDELETE" val="&lt;?xml version=&quot;1.0&quot; encoding=&quot;UTF-16&quot; standalone=&quot;yes&quot;?&gt;&#10;&lt;root reqver=&quot;21047&quot;&gt;&lt;version val=&quot;23256&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4&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0&quot;/&gt;&lt;/m_mruColor&gt;&lt;m_eweekdayFirstOfWeek val=&quot;2&quot;/&gt;&lt;m_eweekdayFirstOfWorkweek val=&quot;2&quot;/&gt;&lt;m_eweekdayFirstOfWeekend val=&quot;7&quot;/&gt;&lt;/CPresentation&gt;&lt;/root&gt;"/>
  <p:tag name="ISNEWSLIDENUMBER" val="True"/>
  <p:tag name="PREVIOUSNAME" val="C:\Users\Tao Tan\Box Sync\01 Client Development\20151029 - ECA\20151118 - Board strategy v9.pptx"/>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19.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Education Corporation of America_CF_ZXD139">
  <a:themeElements>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Education Corporation of America_CF_ZXD139</Template>
  <TotalTime>12645</TotalTime>
  <Words>664</Words>
  <Application>Microsoft Macintosh PowerPoint</Application>
  <PresentationFormat>On-screen Show (4:3)</PresentationFormat>
  <Paragraphs>51</Paragraphs>
  <Slides>2</Slides>
  <Notes>2</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5" baseType="lpstr">
      <vt:lpstr>Arial</vt:lpstr>
      <vt:lpstr>Education Corporation of America_CF_ZXD139</vt:lpstr>
      <vt:lpstr>think-cell Slide</vt:lpstr>
      <vt:lpstr>PowerPoint Presentation</vt:lpstr>
      <vt:lpstr>PowerPoint Presentation</vt:lpstr>
    </vt:vector>
  </TitlesOfParts>
  <Manager/>
  <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Mark Mullison</cp:lastModifiedBy>
  <cp:revision>862</cp:revision>
  <cp:lastPrinted>2015-11-13T16:59:52Z</cp:lastPrinted>
  <dcterms:created xsi:type="dcterms:W3CDTF">2015-10-31T03:49:43Z</dcterms:created>
  <dcterms:modified xsi:type="dcterms:W3CDTF">2016-10-23T23:06:58Z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VGCompatibilityCheck Run By">
    <vt:lpwstr>Arun Kumar E</vt:lpwstr>
  </property>
  <property fmtid="{D5CDD505-2E9C-101B-9397-08002B2CF9AE}" pid="11" name="VGCompatibilityCheck Run On ">
    <vt:lpwstr>11/2/2015 1:20:16 PM</vt:lpwstr>
  </property>
  <property fmtid="{D5CDD505-2E9C-101B-9397-08002B2CF9AE}" pid="12" name="Office2010WasSaved">
    <vt:lpwstr>1</vt:lpwstr>
  </property>
</Properties>
</file>