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snapToObjects="1">
      <p:cViewPr varScale="1">
        <p:scale>
          <a:sx n="143" d="100"/>
          <a:sy n="143" d="100"/>
        </p:scale>
        <p:origin x="664" y="192"/>
      </p:cViewPr>
      <p:guideLst/>
    </p:cSldViewPr>
  </p:slideViewPr>
  <p:notesTextViewPr>
    <p:cViewPr>
      <p:scale>
        <a:sx n="1" d="1"/>
        <a:sy n="1" d="1"/>
      </p:scale>
      <p:origin x="0" y="-88"/>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hl7.org/fhir/resourcelis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Our Gantt Chart has been broken down into 5 phases (Analysis, Design, Development, Testing, Delivery)</a:t>
            </a:r>
          </a:p>
          <a:p>
            <a:pPr marL="457200" lvl="0" indent="-228600" rtl="0">
              <a:spcBef>
                <a:spcPts val="0"/>
              </a:spcBef>
              <a:buAutoNum type="arabicPeriod"/>
            </a:pPr>
            <a:r>
              <a:rPr lang="en"/>
              <a:t>In each phase, there are multiple tasks that have been broken down and assigned to individuals</a:t>
            </a:r>
          </a:p>
          <a:p>
            <a:pPr marL="457200" lvl="0" indent="-228600">
              <a:spcBef>
                <a:spcPts val="0"/>
              </a:spcBef>
              <a:buAutoNum type="arabicPeriod"/>
            </a:pPr>
            <a:r>
              <a:rPr lang="en"/>
              <a:t>Though we have set dates and expectations, our framework for the team will be agile.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These results are from a source in 1984, but multiple sources within the past 8-15 years suggest that improvement is slow. We’re still seeing the same issues in patient compliance.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Adherence rates decrease over time - shows patients who do initially understand their treatment plans seem to lose sight of that over time.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Shocking stats… it’s a big problem and clearly there’s value in solving it.</a:t>
            </a:r>
          </a:p>
          <a:p>
            <a:pPr lvl="0" rtl="0">
              <a:spcBef>
                <a:spcPts val="0"/>
              </a:spcBef>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None/>
            </a:pPr>
            <a:r>
              <a:rPr lang="en" sz="900" dirty="0">
                <a:solidFill>
                  <a:srgbClr val="454545"/>
                </a:solidFill>
              </a:rPr>
              <a:t>This is a big, multi-part problem.  Here’s a look at a first draft of the conceptual architecture we’ve put together to get at it.</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There’s a lot on this page.  If you’re interested in digesting it a bit more, just press the pause button or you can also view this in our GitHub repo in our </a:t>
            </a:r>
            <a:r>
              <a:rPr lang="en" sz="900" dirty="0" err="1">
                <a:solidFill>
                  <a:srgbClr val="454545"/>
                </a:solidFill>
              </a:rPr>
              <a:t>TopicPresentation</a:t>
            </a:r>
            <a:r>
              <a:rPr lang="en" sz="900" dirty="0">
                <a:solidFill>
                  <a:srgbClr val="454545"/>
                </a:solidFill>
              </a:rPr>
              <a:t> folder.</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The solution has five main components:  </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First, there is a mobile app for patients that acts as their virtual “pill-box”, letting them setup reminders for medications.  There are lots of apps available now that do that, but this one is different in two main ways— it gets prescriptions from the patient’s EHR via FHIR which makes it easier to setup and ensures that they’re all accounted for. And also it captures patient behavior information, including gently asking them to account for why they may have missed a dose if they did.</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Second, there’s  a “big-data” store and analytics component that’s used to model degrees of patient medication adherence, and also supports analysis of intervention efficacy. </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Third, there is an “intervention management system” that allows administration of automated interventions (for example “Did you know that patients who take their blood pressure meds at night have a 30% less chance of having a heart attack?” or whatever).</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Fourth, there’s wiring that ensures as much data as is supported by FHIR finds its way into the patient’s EHR so that it can be accessed through other applications (e.g., a provider’s existing EHR system).</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And lastly, there is a provider UI which augments the existing EHR.  This UI is focused on allowing them to inspect both patient and community medication adherence information and identify important influencing factors.</a:t>
            </a:r>
          </a:p>
          <a:p>
            <a:pPr lvl="0">
              <a:lnSpc>
                <a:spcPct val="115000"/>
              </a:lnSpc>
              <a:spcBef>
                <a:spcPts val="0"/>
              </a:spcBef>
              <a:buNone/>
            </a:pPr>
            <a:endParaRPr sz="900" dirty="0">
              <a:solidFill>
                <a:srgbClr val="454545"/>
              </a:solidFill>
            </a:endParaRPr>
          </a:p>
          <a:p>
            <a:pPr lvl="0">
              <a:lnSpc>
                <a:spcPct val="115000"/>
              </a:lnSpc>
              <a:spcBef>
                <a:spcPts val="0"/>
              </a:spcBef>
              <a:buNone/>
            </a:pPr>
            <a:r>
              <a:rPr lang="en" sz="900" dirty="0">
                <a:solidFill>
                  <a:srgbClr val="454545"/>
                </a:solidFill>
              </a:rPr>
              <a:t>It’s a big vision, with the potential for a lot of impact—but it's going to be way more work than we have time for this semester.  We’ll evolve this conceptual architecture throughout the semester but our focus will be on building a POC of the patient App this semester on the Android platform.</a:t>
            </a:r>
          </a:p>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We’ve already started looking into some of these things..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Assumes we are able to create all available FHIR resources and properties</a:t>
            </a:r>
          </a:p>
          <a:p>
            <a:pPr marL="457200" lvl="0" indent="-228600" rtl="0">
              <a:spcBef>
                <a:spcPts val="0"/>
              </a:spcBef>
              <a:buChar char="●"/>
            </a:pPr>
            <a:r>
              <a:rPr lang="en"/>
              <a:t>FHIR Resource list: </a:t>
            </a:r>
            <a:r>
              <a:rPr lang="en" u="sng">
                <a:solidFill>
                  <a:schemeClr val="hlink"/>
                </a:solidFill>
                <a:hlinkClick r:id="rId3"/>
              </a:rPr>
              <a:t>https://www.hl7.org/fhir/resourcelist.html</a:t>
            </a:r>
          </a:p>
          <a:p>
            <a:pPr marL="457200" lvl="0" indent="-228600" rtl="0">
              <a:spcBef>
                <a:spcPts val="0"/>
              </a:spcBef>
              <a:buChar char="●"/>
            </a:pPr>
            <a:r>
              <a:rPr lang="en"/>
              <a:t>We may need to use more resources as we start developing and fleshing out more requirements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blog.evisit.com/top-apps-improve-medication-adherence"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470422"/>
            <a:ext cx="8222100" cy="838800"/>
          </a:xfrm>
          <a:prstGeom prst="rect">
            <a:avLst/>
          </a:prstGeom>
        </p:spPr>
        <p:txBody>
          <a:bodyPr lIns="91425" tIns="91425" rIns="91425" bIns="91425" anchor="b" anchorCtr="0">
            <a:noAutofit/>
          </a:bodyPr>
          <a:lstStyle/>
          <a:p>
            <a:pPr lvl="0">
              <a:spcBef>
                <a:spcPts val="0"/>
              </a:spcBef>
              <a:buNone/>
            </a:pPr>
            <a:r>
              <a:rPr lang="en"/>
              <a:t>Medication Adherence</a:t>
            </a:r>
          </a:p>
          <a:p>
            <a:pPr lvl="0">
              <a:spcBef>
                <a:spcPts val="0"/>
              </a:spcBef>
              <a:buNone/>
            </a:pPr>
            <a:r>
              <a:rPr lang="en"/>
              <a:t>Patient-Facing App </a:t>
            </a:r>
          </a:p>
        </p:txBody>
      </p:sp>
      <p:sp>
        <p:nvSpPr>
          <p:cNvPr id="86" name="Shape 86"/>
          <p:cNvSpPr txBox="1">
            <a:spLocks noGrp="1"/>
          </p:cNvSpPr>
          <p:nvPr>
            <p:ph type="subTitle" idx="1"/>
          </p:nvPr>
        </p:nvSpPr>
        <p:spPr>
          <a:xfrm>
            <a:off x="652438" y="2647912"/>
            <a:ext cx="8222100" cy="432900"/>
          </a:xfrm>
          <a:prstGeom prst="rect">
            <a:avLst/>
          </a:prstGeom>
        </p:spPr>
        <p:txBody>
          <a:bodyPr lIns="91425" tIns="91425" rIns="91425" bIns="91425" anchor="t" anchorCtr="0">
            <a:noAutofit/>
          </a:bodyPr>
          <a:lstStyle/>
          <a:p>
            <a:pPr lvl="0">
              <a:spcBef>
                <a:spcPts val="0"/>
              </a:spcBef>
              <a:buClr>
                <a:srgbClr val="000000"/>
              </a:buClr>
              <a:buSzPct val="61111"/>
              <a:buFont typeface="Arial"/>
              <a:buNone/>
            </a:pPr>
            <a:r>
              <a:rPr lang="en" sz="1800"/>
              <a:t>FHIR STOP is...</a:t>
            </a:r>
          </a:p>
          <a:p>
            <a:pPr marL="457200" lvl="0" indent="-342900" rtl="0">
              <a:spcBef>
                <a:spcPts val="0"/>
              </a:spcBef>
              <a:buSzPct val="100000"/>
              <a:buChar char="-"/>
            </a:pPr>
            <a:r>
              <a:rPr lang="en" sz="1800"/>
              <a:t>Arnab Barua</a:t>
            </a:r>
          </a:p>
          <a:p>
            <a:pPr marL="457200" lvl="0" indent="-342900" rtl="0">
              <a:spcBef>
                <a:spcPts val="0"/>
              </a:spcBef>
              <a:buSzPct val="100000"/>
              <a:buChar char="-"/>
            </a:pPr>
            <a:r>
              <a:rPr lang="en" sz="1800"/>
              <a:t>Adam Hachey (Narrator)</a:t>
            </a:r>
          </a:p>
          <a:p>
            <a:pPr marL="457200" lvl="0" indent="-342900" rtl="0">
              <a:spcBef>
                <a:spcPts val="0"/>
              </a:spcBef>
              <a:buSzPct val="100000"/>
              <a:buChar char="-"/>
            </a:pPr>
            <a:r>
              <a:rPr lang="en" sz="1800"/>
              <a:t>Mark Mullison</a:t>
            </a:r>
          </a:p>
          <a:p>
            <a:pPr marL="457200" lvl="0" indent="-342900" rtl="0">
              <a:spcBef>
                <a:spcPts val="0"/>
              </a:spcBef>
              <a:buSzPct val="100000"/>
              <a:buChar char="-"/>
            </a:pPr>
            <a:r>
              <a:rPr lang="en" sz="1800"/>
              <a:t>Dominick Roselli</a:t>
            </a:r>
          </a:p>
          <a:p>
            <a:pPr marL="457200" lvl="0" indent="-342900" rtl="0">
              <a:spcBef>
                <a:spcPts val="0"/>
              </a:spcBef>
              <a:buSzPct val="100000"/>
              <a:buChar char="-"/>
            </a:pPr>
            <a:r>
              <a:rPr lang="en" sz="1800"/>
              <a:t>Jiankun Sun</a:t>
            </a:r>
          </a:p>
        </p:txBody>
      </p:sp>
      <p:sp>
        <p:nvSpPr>
          <p:cNvPr id="87" name="Shape 87"/>
          <p:cNvSpPr txBox="1"/>
          <p:nvPr/>
        </p:nvSpPr>
        <p:spPr>
          <a:xfrm>
            <a:off x="652450" y="2175700"/>
            <a:ext cx="5037600" cy="545700"/>
          </a:xfrm>
          <a:prstGeom prst="rect">
            <a:avLst/>
          </a:prstGeom>
          <a:noFill/>
          <a:ln>
            <a:noFill/>
          </a:ln>
        </p:spPr>
        <p:txBody>
          <a:bodyPr lIns="91425" tIns="91425" rIns="91425" bIns="91425" anchor="t" anchorCtr="0">
            <a:noAutofit/>
          </a:bodyPr>
          <a:lstStyle/>
          <a:p>
            <a:pPr lvl="0">
              <a:spcBef>
                <a:spcPts val="0"/>
              </a:spcBef>
              <a:buNone/>
            </a:pPr>
            <a:r>
              <a:rPr lang="en" sz="1200">
                <a:solidFill>
                  <a:schemeClr val="lt1"/>
                </a:solidFill>
              </a:rPr>
              <a:t>CS 6440: Introduction to Health Informatics - Fall 2016 - Georgia Tech</a:t>
            </a:r>
          </a:p>
          <a:p>
            <a:pPr lvl="0">
              <a:spcBef>
                <a:spcPts val="0"/>
              </a:spcBef>
              <a:buNone/>
            </a:pP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239073" y="273225"/>
            <a:ext cx="5778749" cy="448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Medication Adherence Background</a:t>
            </a:r>
          </a:p>
        </p:txBody>
      </p:sp>
      <p:sp>
        <p:nvSpPr>
          <p:cNvPr id="93" name="Shape 93"/>
          <p:cNvSpPr txBox="1">
            <a:spLocks noGrp="1"/>
          </p:cNvSpPr>
          <p:nvPr>
            <p:ph type="body" idx="1"/>
          </p:nvPr>
        </p:nvSpPr>
        <p:spPr>
          <a:xfrm>
            <a:off x="311700" y="1229875"/>
            <a:ext cx="3904200" cy="3004800"/>
          </a:xfrm>
          <a:prstGeom prst="rect">
            <a:avLst/>
          </a:prstGeom>
        </p:spPr>
        <p:txBody>
          <a:bodyPr lIns="91425" tIns="91425" rIns="91425" bIns="91425" anchor="t" anchorCtr="0">
            <a:noAutofit/>
          </a:bodyPr>
          <a:lstStyle/>
          <a:p>
            <a:pPr marL="457200" lvl="0" indent="-228600" rtl="0">
              <a:spcBef>
                <a:spcPts val="0"/>
              </a:spcBef>
              <a:buChar char="●"/>
            </a:pPr>
            <a:r>
              <a:rPr lang="en" b="1"/>
              <a:t>Medication Adherence</a:t>
            </a:r>
            <a:r>
              <a:rPr lang="en"/>
              <a:t> is the degree to which a patient adheres to a prescribed medication regimen.</a:t>
            </a:r>
          </a:p>
        </p:txBody>
      </p:sp>
      <p:pic>
        <p:nvPicPr>
          <p:cNvPr id="94" name="Shape 94"/>
          <p:cNvPicPr preferRelativeResize="0"/>
          <p:nvPr/>
        </p:nvPicPr>
        <p:blipFill rotWithShape="1">
          <a:blip r:embed="rId3">
            <a:alphaModFix/>
          </a:blip>
          <a:srcRect l="27969"/>
          <a:stretch/>
        </p:blipFill>
        <p:spPr>
          <a:xfrm>
            <a:off x="4166600" y="1396950"/>
            <a:ext cx="4328700" cy="3004850"/>
          </a:xfrm>
          <a:prstGeom prst="rect">
            <a:avLst/>
          </a:prstGeom>
          <a:noFill/>
          <a:ln>
            <a:noFill/>
          </a:ln>
        </p:spPr>
      </p:pic>
      <p:sp>
        <p:nvSpPr>
          <p:cNvPr id="95" name="Shape 95"/>
          <p:cNvSpPr txBox="1"/>
          <p:nvPr/>
        </p:nvSpPr>
        <p:spPr>
          <a:xfrm>
            <a:off x="152000" y="4371325"/>
            <a:ext cx="4014600" cy="428700"/>
          </a:xfrm>
          <a:prstGeom prst="rect">
            <a:avLst/>
          </a:prstGeom>
          <a:noFill/>
          <a:ln>
            <a:noFill/>
          </a:ln>
        </p:spPr>
        <p:txBody>
          <a:bodyPr lIns="91425" tIns="91425" rIns="91425" bIns="91425" anchor="t" anchorCtr="0">
            <a:noAutofit/>
          </a:bodyPr>
          <a:lstStyle/>
          <a:p>
            <a:pPr lvl="0">
              <a:spcBef>
                <a:spcPts val="0"/>
              </a:spcBef>
              <a:buNone/>
            </a:pPr>
            <a:r>
              <a:rPr lang="en" sz="1200"/>
              <a:t>“Drugs don’t work in patients that don’t take them” </a:t>
            </a:r>
            <a:br>
              <a:rPr lang="en" sz="1200"/>
            </a:br>
            <a:r>
              <a:rPr lang="en" sz="1200"/>
              <a:t>              </a:t>
            </a:r>
            <a:r>
              <a:rPr lang="en" sz="1000" i="1"/>
              <a:t>- Former US Surgeon General Dr. C. Everett Koop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Medication Adherence Background</a:t>
            </a:r>
          </a:p>
        </p:txBody>
      </p:sp>
      <p:sp>
        <p:nvSpPr>
          <p:cNvPr id="101" name="Shape 10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
              <a:t>Adherence generalization:</a:t>
            </a:r>
          </a:p>
          <a:p>
            <a:pPr marL="457200" lvl="0" indent="-228600" rtl="0">
              <a:spcBef>
                <a:spcPts val="0"/>
              </a:spcBef>
              <a:buChar char="●"/>
            </a:pPr>
            <a:r>
              <a:rPr lang="en"/>
              <a:t>1/3 patients are compliant</a:t>
            </a:r>
          </a:p>
          <a:p>
            <a:pPr marL="457200" lvl="0" indent="-228600" rtl="0">
              <a:spcBef>
                <a:spcPts val="0"/>
              </a:spcBef>
              <a:buChar char="●"/>
            </a:pPr>
            <a:r>
              <a:rPr lang="en"/>
              <a:t>1/3 patients are non-compliant because of misunderstanding the treatment plans</a:t>
            </a:r>
          </a:p>
          <a:p>
            <a:pPr marL="457200" lvl="0" indent="-228600" rtl="0">
              <a:spcBef>
                <a:spcPts val="0"/>
              </a:spcBef>
              <a:buChar char="●"/>
            </a:pPr>
            <a:r>
              <a:rPr lang="en"/>
              <a:t>1/3 patients are non-compliant as an informed conscious choice to be non-compliant</a:t>
            </a:r>
          </a:p>
          <a:p>
            <a:pPr lvl="0" rtl="0">
              <a:lnSpc>
                <a:spcPct val="90000"/>
              </a:lnSpc>
              <a:spcBef>
                <a:spcPts val="300"/>
              </a:spcBef>
              <a:spcAft>
                <a:spcPts val="0"/>
              </a:spcAft>
              <a:buNone/>
            </a:pPr>
            <a:r>
              <a:rPr lang="en" sz="900">
                <a:solidFill>
                  <a:schemeClr val="dk1"/>
                </a:solidFill>
                <a:latin typeface="Calibri"/>
                <a:ea typeface="Calibri"/>
                <a:cs typeface="Calibri"/>
                <a:sym typeface="Calibri"/>
              </a:rPr>
              <a:t>Redman, B. (1984).  The process of patient education.  5</a:t>
            </a:r>
            <a:r>
              <a:rPr lang="en" sz="900" baseline="30000">
                <a:solidFill>
                  <a:schemeClr val="dk1"/>
                </a:solidFill>
                <a:latin typeface="Calibri"/>
                <a:ea typeface="Calibri"/>
                <a:cs typeface="Calibri"/>
                <a:sym typeface="Calibri"/>
              </a:rPr>
              <a:t>th</a:t>
            </a:r>
            <a:r>
              <a:rPr lang="en" sz="900">
                <a:solidFill>
                  <a:schemeClr val="dk1"/>
                </a:solidFill>
                <a:latin typeface="Calibri"/>
                <a:ea typeface="Calibri"/>
                <a:cs typeface="Calibri"/>
                <a:sym typeface="Calibri"/>
              </a:rPr>
              <a:t> Ed. St. Louis: C V Mosby Co.</a:t>
            </a:r>
          </a:p>
          <a:p>
            <a:pPr lvl="0" rtl="0">
              <a:lnSpc>
                <a:spcPct val="90000"/>
              </a:lnSpc>
              <a:spcBef>
                <a:spcPts val="300"/>
              </a:spcBef>
              <a:spcAft>
                <a:spcPts val="0"/>
              </a:spcAft>
              <a:buNone/>
            </a:pPr>
            <a:r>
              <a:rPr lang="en" sz="900">
                <a:solidFill>
                  <a:schemeClr val="dk1"/>
                </a:solidFill>
                <a:latin typeface="Calibri"/>
                <a:ea typeface="Calibri"/>
                <a:cs typeface="Calibri"/>
                <a:sym typeface="Calibri"/>
              </a:rPr>
              <a:t>Ngoh LN (2003). "Health literacy: a barrier to pharmacist-patient communication and medication adherence". J Am Pharm Assoc.</a:t>
            </a:r>
          </a:p>
          <a:p>
            <a:pPr lvl="0" rtl="0">
              <a:lnSpc>
                <a:spcPct val="90000"/>
              </a:lnSpc>
              <a:spcBef>
                <a:spcPts val="300"/>
              </a:spcBef>
              <a:spcAft>
                <a:spcPts val="0"/>
              </a:spcAft>
              <a:buNone/>
            </a:pPr>
            <a:r>
              <a:rPr lang="en" sz="900">
                <a:solidFill>
                  <a:schemeClr val="dk1"/>
                </a:solidFill>
                <a:latin typeface="Calibri"/>
                <a:ea typeface="Calibri"/>
                <a:cs typeface="Calibri"/>
                <a:sym typeface="Calibri"/>
              </a:rPr>
              <a:t>Elliott RA, Marriott JL (2009). "Standardised assessment of patients' capacity to manage medications: a systematic review of published instruments". BMC Geriatr.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Medication Adherence Background</a:t>
            </a:r>
          </a:p>
        </p:txBody>
      </p:sp>
      <p:sp>
        <p:nvSpPr>
          <p:cNvPr id="107" name="Shape 107"/>
          <p:cNvSpPr txBox="1">
            <a:spLocks noGrp="1"/>
          </p:cNvSpPr>
          <p:nvPr>
            <p:ph type="body" idx="1"/>
          </p:nvPr>
        </p:nvSpPr>
        <p:spPr>
          <a:xfrm>
            <a:off x="49350" y="4103575"/>
            <a:ext cx="8614200" cy="915000"/>
          </a:xfrm>
          <a:prstGeom prst="rect">
            <a:avLst/>
          </a:prstGeom>
        </p:spPr>
        <p:txBody>
          <a:bodyPr lIns="91425" tIns="91425" rIns="91425" bIns="91425" anchor="t" anchorCtr="0">
            <a:noAutofit/>
          </a:bodyPr>
          <a:lstStyle/>
          <a:p>
            <a:pPr lvl="0" rtl="0">
              <a:spcBef>
                <a:spcPts val="0"/>
              </a:spcBef>
              <a:buNone/>
            </a:pPr>
            <a:r>
              <a:rPr lang="en"/>
              <a:t/>
            </a:r>
            <a:br>
              <a:rPr lang="en"/>
            </a:br>
            <a:r>
              <a:rPr lang="en" sz="900">
                <a:solidFill>
                  <a:schemeClr val="dk1"/>
                </a:solidFill>
                <a:latin typeface="Calibri"/>
                <a:ea typeface="Calibri"/>
                <a:cs typeface="Calibri"/>
                <a:sym typeface="Calibri"/>
              </a:rPr>
              <a:t>Marquess, Jonathan G., PharmD, CDE. "Partnering With Your Community Pharmacist." Editorial. Media Planet: Patient Adherence Mar. 2012, 2nd ed.: 7. Mediaplanet.com. Mediap Planet U.S.A., Mar. 2012. Web. 25 Oct. 2013. &lt;http://doc.mediaplanet.com/all_projects/7711.pdf&gt;.</a:t>
            </a:r>
          </a:p>
        </p:txBody>
      </p:sp>
      <p:pic>
        <p:nvPicPr>
          <p:cNvPr id="108" name="Shape 108"/>
          <p:cNvPicPr preferRelativeResize="0"/>
          <p:nvPr/>
        </p:nvPicPr>
        <p:blipFill>
          <a:blip r:embed="rId3">
            <a:alphaModFix/>
          </a:blip>
          <a:stretch>
            <a:fillRect/>
          </a:stretch>
        </p:blipFill>
        <p:spPr>
          <a:xfrm>
            <a:off x="2400585" y="1017789"/>
            <a:ext cx="4548815" cy="3431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Costs of Low/Non-Adherence</a:t>
            </a:r>
          </a:p>
        </p:txBody>
      </p:sp>
      <p:sp>
        <p:nvSpPr>
          <p:cNvPr id="114" name="Shape 114"/>
          <p:cNvSpPr txBox="1">
            <a:spLocks noGrp="1"/>
          </p:cNvSpPr>
          <p:nvPr>
            <p:ph type="body" idx="1"/>
          </p:nvPr>
        </p:nvSpPr>
        <p:spPr>
          <a:xfrm>
            <a:off x="311700" y="1229875"/>
            <a:ext cx="7859700" cy="32214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en" sz="1600" dirty="0"/>
              <a:t>Annual Cost in 2010: $290 billion</a:t>
            </a:r>
          </a:p>
          <a:p>
            <a:pPr marL="457200" lvl="0" indent="-228600" rtl="0">
              <a:lnSpc>
                <a:spcPct val="100000"/>
              </a:lnSpc>
              <a:spcBef>
                <a:spcPts val="0"/>
              </a:spcBef>
              <a:buChar char="●"/>
            </a:pPr>
            <a:r>
              <a:rPr lang="en" sz="1600" dirty="0"/>
              <a:t>Other stats:</a:t>
            </a:r>
          </a:p>
          <a:p>
            <a:pPr marL="914400" lvl="1" indent="-228600" rtl="0">
              <a:lnSpc>
                <a:spcPct val="100000"/>
              </a:lnSpc>
              <a:spcBef>
                <a:spcPts val="0"/>
              </a:spcBef>
              <a:buChar char="○"/>
            </a:pPr>
            <a:r>
              <a:rPr lang="en" sz="1600" dirty="0"/>
              <a:t>125,000 Americans die annually from low medication adherence</a:t>
            </a:r>
          </a:p>
          <a:p>
            <a:pPr marL="914400" lvl="1" indent="-228600" rtl="0">
              <a:lnSpc>
                <a:spcPct val="100000"/>
              </a:lnSpc>
              <a:spcBef>
                <a:spcPts val="0"/>
              </a:spcBef>
              <a:buChar char="○"/>
            </a:pPr>
            <a:r>
              <a:rPr lang="en" sz="1600" dirty="0"/>
              <a:t>Ten to 25% of hospital and nursing home admissions result from poor compliance</a:t>
            </a:r>
          </a:p>
          <a:p>
            <a:pPr marL="914400" lvl="1" indent="-228600" rtl="0">
              <a:lnSpc>
                <a:spcPct val="100000"/>
              </a:lnSpc>
              <a:spcBef>
                <a:spcPts val="0"/>
              </a:spcBef>
              <a:buChar char="○"/>
            </a:pPr>
            <a:r>
              <a:rPr lang="en" sz="1600" dirty="0"/>
              <a:t>Up to 40% of patients don’t adhere to their treatment regimes</a:t>
            </a:r>
          </a:p>
          <a:p>
            <a:pPr marL="914400" lvl="1" indent="-228600" rtl="0">
              <a:lnSpc>
                <a:spcPct val="100000"/>
              </a:lnSpc>
              <a:spcBef>
                <a:spcPts val="0"/>
              </a:spcBef>
              <a:buChar char="○"/>
            </a:pPr>
            <a:r>
              <a:rPr lang="en" sz="1600" dirty="0"/>
              <a:t>Up to 20% of new prescriptions go unfilled.</a:t>
            </a:r>
          </a:p>
          <a:p>
            <a:pPr marL="914400" lvl="1" indent="-228600" rtl="0">
              <a:lnSpc>
                <a:spcPct val="100000"/>
              </a:lnSpc>
              <a:spcBef>
                <a:spcPts val="0"/>
              </a:spcBef>
              <a:buChar char="○"/>
            </a:pPr>
            <a:r>
              <a:rPr lang="en" sz="1600" dirty="0"/>
              <a:t>Rates of non-adherence have been stagnant over the past three decades</a:t>
            </a:r>
          </a:p>
        </p:txBody>
      </p:sp>
      <p:sp>
        <p:nvSpPr>
          <p:cNvPr id="115" name="Shape 115"/>
          <p:cNvSpPr txBox="1"/>
          <p:nvPr/>
        </p:nvSpPr>
        <p:spPr>
          <a:xfrm>
            <a:off x="52500" y="4587750"/>
            <a:ext cx="8520600" cy="441000"/>
          </a:xfrm>
          <a:prstGeom prst="rect">
            <a:avLst/>
          </a:prstGeom>
          <a:noFill/>
          <a:ln>
            <a:noFill/>
          </a:ln>
        </p:spPr>
        <p:txBody>
          <a:bodyPr lIns="91425" tIns="91425" rIns="91425" bIns="91425" anchor="t" anchorCtr="0">
            <a:noAutofit/>
          </a:bodyPr>
          <a:lstStyle/>
          <a:p>
            <a:pPr lvl="0">
              <a:spcBef>
                <a:spcPts val="0"/>
              </a:spcBef>
              <a:buNone/>
            </a:pPr>
            <a:r>
              <a:rPr lang="en" sz="900"/>
              <a:t>Adapted from </a:t>
            </a:r>
            <a:r>
              <a:rPr lang="en" sz="900" i="1" u="sng"/>
              <a:t>The 21st Century Intelligent Pharmacy Project: The Importance of Medication Adherence</a:t>
            </a:r>
            <a:r>
              <a:rPr lang="en" sz="900" i="1"/>
              <a:t>, 2010, Center for Health Transformation, page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7750" y="79575"/>
            <a:ext cx="8520600" cy="607800"/>
          </a:xfrm>
          <a:prstGeom prst="rect">
            <a:avLst/>
          </a:prstGeom>
        </p:spPr>
        <p:txBody>
          <a:bodyPr lIns="91425" tIns="91425" rIns="91425" bIns="91425" anchor="t" anchorCtr="0">
            <a:noAutofit/>
          </a:bodyPr>
          <a:lstStyle/>
          <a:p>
            <a:pPr lvl="0">
              <a:spcBef>
                <a:spcPts val="0"/>
              </a:spcBef>
              <a:buNone/>
            </a:pPr>
            <a:r>
              <a:rPr lang="en" sz="1800"/>
              <a:t>Medication Adherence Support System (MASS): Conceptual Architecture</a:t>
            </a:r>
          </a:p>
        </p:txBody>
      </p:sp>
      <p:pic>
        <p:nvPicPr>
          <p:cNvPr id="121" name="Shape 121"/>
          <p:cNvPicPr preferRelativeResize="0"/>
          <p:nvPr/>
        </p:nvPicPr>
        <p:blipFill>
          <a:blip r:embed="rId3">
            <a:alphaModFix/>
          </a:blip>
          <a:stretch>
            <a:fillRect/>
          </a:stretch>
        </p:blipFill>
        <p:spPr>
          <a:xfrm>
            <a:off x="1025975" y="440690"/>
            <a:ext cx="6664100" cy="4447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MASS Patient-App Overview</a:t>
            </a:r>
          </a:p>
        </p:txBody>
      </p:sp>
      <p:sp>
        <p:nvSpPr>
          <p:cNvPr id="127" name="Shape 127"/>
          <p:cNvSpPr txBox="1">
            <a:spLocks noGrp="1"/>
          </p:cNvSpPr>
          <p:nvPr>
            <p:ph type="body" idx="1"/>
          </p:nvPr>
        </p:nvSpPr>
        <p:spPr>
          <a:xfrm>
            <a:off x="311700" y="1017800"/>
            <a:ext cx="7859700" cy="35469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en" dirty="0"/>
              <a:t>Medication reminders</a:t>
            </a:r>
          </a:p>
          <a:p>
            <a:pPr marL="914400" lvl="1" indent="-228600" rtl="0">
              <a:lnSpc>
                <a:spcPct val="100000"/>
              </a:lnSpc>
              <a:spcBef>
                <a:spcPts val="0"/>
              </a:spcBef>
              <a:buChar char="○"/>
            </a:pPr>
            <a:r>
              <a:rPr lang="en" dirty="0"/>
              <a:t>Synced prescriptions from EMR system</a:t>
            </a:r>
          </a:p>
          <a:p>
            <a:pPr marL="914400" lvl="1" indent="-228600" rtl="0">
              <a:lnSpc>
                <a:spcPct val="100000"/>
              </a:lnSpc>
              <a:spcBef>
                <a:spcPts val="0"/>
              </a:spcBef>
              <a:buChar char="○"/>
            </a:pPr>
            <a:r>
              <a:rPr lang="en" dirty="0"/>
              <a:t>Await confirmation from user when medication is taken</a:t>
            </a:r>
          </a:p>
          <a:p>
            <a:pPr marL="457200" lvl="0" indent="-228600" rtl="0">
              <a:lnSpc>
                <a:spcPct val="100000"/>
              </a:lnSpc>
              <a:spcBef>
                <a:spcPts val="0"/>
              </a:spcBef>
              <a:buChar char="●"/>
            </a:pPr>
            <a:r>
              <a:rPr lang="en" dirty="0"/>
              <a:t>Missed medication warning system</a:t>
            </a:r>
          </a:p>
          <a:p>
            <a:pPr marL="914400" lvl="1" indent="-228600" rtl="0">
              <a:lnSpc>
                <a:spcPct val="100000"/>
              </a:lnSpc>
              <a:spcBef>
                <a:spcPts val="0"/>
              </a:spcBef>
              <a:buChar char="○"/>
            </a:pPr>
            <a:r>
              <a:rPr lang="en" dirty="0"/>
              <a:t>Timed reminders with educational info according to severity of missed medication</a:t>
            </a:r>
          </a:p>
          <a:p>
            <a:pPr marL="914400" lvl="1" indent="-228600" rtl="0">
              <a:lnSpc>
                <a:spcPct val="100000"/>
              </a:lnSpc>
              <a:spcBef>
                <a:spcPts val="0"/>
              </a:spcBef>
              <a:buChar char="○"/>
            </a:pPr>
            <a:r>
              <a:rPr lang="en" dirty="0"/>
              <a:t>Optional survey questions asking why medication was missed or late</a:t>
            </a:r>
          </a:p>
          <a:p>
            <a:pPr marL="457200" lvl="0" indent="-228600" rtl="0">
              <a:lnSpc>
                <a:spcPct val="100000"/>
              </a:lnSpc>
              <a:spcBef>
                <a:spcPts val="0"/>
              </a:spcBef>
              <a:buChar char="●"/>
            </a:pPr>
            <a:r>
              <a:rPr lang="en" dirty="0"/>
              <a:t>Treatment plan education</a:t>
            </a:r>
          </a:p>
          <a:p>
            <a:pPr marL="914400" lvl="1" indent="-228600" rtl="0">
              <a:lnSpc>
                <a:spcPct val="100000"/>
              </a:lnSpc>
              <a:spcBef>
                <a:spcPts val="0"/>
              </a:spcBef>
              <a:buChar char="○"/>
            </a:pPr>
            <a:r>
              <a:rPr lang="en" dirty="0"/>
              <a:t>Description of medication and how it helps</a:t>
            </a:r>
          </a:p>
          <a:p>
            <a:pPr marL="914400" lvl="1" indent="-228600" rtl="0">
              <a:lnSpc>
                <a:spcPct val="100000"/>
              </a:lnSpc>
              <a:spcBef>
                <a:spcPts val="0"/>
              </a:spcBef>
              <a:buChar char="○"/>
            </a:pPr>
            <a:r>
              <a:rPr lang="en" dirty="0"/>
              <a:t>Consequences of deviating from treatment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Research Requirements</a:t>
            </a:r>
          </a:p>
        </p:txBody>
      </p:sp>
      <p:sp>
        <p:nvSpPr>
          <p:cNvPr id="133" name="Shape 13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en" dirty="0"/>
              <a:t>Medication adherence background</a:t>
            </a:r>
          </a:p>
          <a:p>
            <a:pPr marL="457200" lvl="0" indent="-228600" rtl="0">
              <a:lnSpc>
                <a:spcPct val="100000"/>
              </a:lnSpc>
              <a:spcBef>
                <a:spcPts val="0"/>
              </a:spcBef>
              <a:buChar char="●"/>
            </a:pPr>
            <a:r>
              <a:rPr lang="en" dirty="0"/>
              <a:t>Current apps in the market</a:t>
            </a:r>
          </a:p>
          <a:p>
            <a:pPr lvl="0" rtl="0">
              <a:lnSpc>
                <a:spcPct val="100000"/>
              </a:lnSpc>
              <a:spcBef>
                <a:spcPts val="0"/>
              </a:spcBef>
              <a:buNone/>
            </a:pPr>
            <a:endParaRPr dirty="0"/>
          </a:p>
          <a:p>
            <a:pPr marL="457200" lvl="0" indent="-228600" rtl="0">
              <a:lnSpc>
                <a:spcPct val="100000"/>
              </a:lnSpc>
              <a:spcBef>
                <a:spcPts val="0"/>
              </a:spcBef>
              <a:buChar char="●"/>
            </a:pPr>
            <a:r>
              <a:rPr lang="en" dirty="0"/>
              <a:t>Ideal survey data</a:t>
            </a:r>
          </a:p>
          <a:p>
            <a:pPr marL="457200" lvl="0" indent="-228600" rtl="0">
              <a:lnSpc>
                <a:spcPct val="100000"/>
              </a:lnSpc>
              <a:spcBef>
                <a:spcPts val="0"/>
              </a:spcBef>
              <a:buChar char="●"/>
            </a:pPr>
            <a:r>
              <a:rPr lang="en" dirty="0"/>
              <a:t>Interviews with prospective app users</a:t>
            </a:r>
          </a:p>
          <a:p>
            <a:pPr lvl="0" rtl="0">
              <a:lnSpc>
                <a:spcPct val="100000"/>
              </a:lnSpc>
              <a:spcBef>
                <a:spcPts val="300"/>
              </a:spcBef>
              <a:spcAft>
                <a:spcPts val="0"/>
              </a:spcAft>
              <a:buNone/>
            </a:pPr>
            <a:r>
              <a:rPr lang="en" sz="900" dirty="0">
                <a:solidFill>
                  <a:schemeClr val="dk1"/>
                </a:solidFill>
                <a:latin typeface="Calibri"/>
                <a:ea typeface="Calibri"/>
                <a:cs typeface="Calibri"/>
                <a:sym typeface="Calibri"/>
              </a:rPr>
              <a:t>Medical Adherence Apps: </a:t>
            </a:r>
            <a:r>
              <a:rPr lang="en" sz="900" u="sng" dirty="0">
                <a:solidFill>
                  <a:schemeClr val="hlink"/>
                </a:solidFill>
                <a:latin typeface="Calibri"/>
                <a:ea typeface="Calibri"/>
                <a:cs typeface="Calibri"/>
                <a:sym typeface="Calibri"/>
                <a:hlinkClick r:id="rId3"/>
              </a:rPr>
              <a:t>http://blog.evisit.com/top-apps-improve-medication-adherence</a:t>
            </a:r>
          </a:p>
          <a:p>
            <a:pPr lvl="0" rtl="0">
              <a:lnSpc>
                <a:spcPct val="100000"/>
              </a:lnSpc>
              <a:spcBef>
                <a:spcPts val="300"/>
              </a:spcBef>
              <a:spcAft>
                <a:spcPts val="0"/>
              </a:spcAft>
              <a:buNone/>
            </a:pPr>
            <a:endParaRPr sz="900" dirty="0">
              <a:solidFill>
                <a:schemeClr val="dk1"/>
              </a:solidFill>
              <a:latin typeface="Calibri"/>
              <a:ea typeface="Calibri"/>
              <a:cs typeface="Calibri"/>
              <a:sym typeface="Calibri"/>
            </a:endParaRPr>
          </a:p>
        </p:txBody>
      </p:sp>
      <p:pic>
        <p:nvPicPr>
          <p:cNvPr id="134" name="Shape 134"/>
          <p:cNvPicPr preferRelativeResize="0"/>
          <p:nvPr/>
        </p:nvPicPr>
        <p:blipFill>
          <a:blip r:embed="rId4">
            <a:alphaModFix/>
          </a:blip>
          <a:stretch>
            <a:fillRect/>
          </a:stretch>
        </p:blipFill>
        <p:spPr>
          <a:xfrm>
            <a:off x="3024162" y="2568950"/>
            <a:ext cx="1114425" cy="342900"/>
          </a:xfrm>
          <a:prstGeom prst="rect">
            <a:avLst/>
          </a:prstGeom>
          <a:noFill/>
          <a:ln>
            <a:noFill/>
          </a:ln>
        </p:spPr>
      </p:pic>
      <p:pic>
        <p:nvPicPr>
          <p:cNvPr id="135" name="Shape 135"/>
          <p:cNvPicPr preferRelativeResize="0"/>
          <p:nvPr/>
        </p:nvPicPr>
        <p:blipFill>
          <a:blip r:embed="rId5">
            <a:alphaModFix/>
          </a:blip>
          <a:stretch>
            <a:fillRect/>
          </a:stretch>
        </p:blipFill>
        <p:spPr>
          <a:xfrm>
            <a:off x="435950" y="2436498"/>
            <a:ext cx="2247320" cy="607800"/>
          </a:xfrm>
          <a:prstGeom prst="rect">
            <a:avLst/>
          </a:prstGeom>
          <a:noFill/>
          <a:ln>
            <a:noFill/>
          </a:ln>
        </p:spPr>
      </p:pic>
      <p:pic>
        <p:nvPicPr>
          <p:cNvPr id="136" name="Shape 136"/>
          <p:cNvPicPr preferRelativeResize="0"/>
          <p:nvPr/>
        </p:nvPicPr>
        <p:blipFill>
          <a:blip r:embed="rId6">
            <a:alphaModFix/>
          </a:blip>
          <a:stretch>
            <a:fillRect/>
          </a:stretch>
        </p:blipFill>
        <p:spPr>
          <a:xfrm>
            <a:off x="4675700" y="2285347"/>
            <a:ext cx="842549" cy="9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How Will FHIR Be Incorporated?</a:t>
            </a:r>
          </a:p>
        </p:txBody>
      </p:sp>
      <p:sp>
        <p:nvSpPr>
          <p:cNvPr id="142" name="Shape 142"/>
          <p:cNvSpPr txBox="1">
            <a:spLocks noGrp="1"/>
          </p:cNvSpPr>
          <p:nvPr>
            <p:ph type="body" idx="1"/>
          </p:nvPr>
        </p:nvSpPr>
        <p:spPr>
          <a:xfrm>
            <a:off x="150334" y="1149192"/>
            <a:ext cx="8520600" cy="33390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en" dirty="0"/>
              <a:t>Medication reminders</a:t>
            </a:r>
          </a:p>
          <a:p>
            <a:pPr marL="914400" lvl="1" indent="-228600" rtl="0">
              <a:lnSpc>
                <a:spcPct val="100000"/>
              </a:lnSpc>
              <a:spcBef>
                <a:spcPts val="0"/>
              </a:spcBef>
              <a:buChar char="○"/>
            </a:pPr>
            <a:r>
              <a:rPr lang="en" dirty="0"/>
              <a:t>Patient, Medication, </a:t>
            </a:r>
            <a:r>
              <a:rPr lang="en" dirty="0" err="1"/>
              <a:t>MedicationOrders</a:t>
            </a:r>
            <a:r>
              <a:rPr lang="en" dirty="0"/>
              <a:t> resources used to retrieve medications</a:t>
            </a:r>
          </a:p>
          <a:p>
            <a:pPr marL="914400" lvl="1" indent="-228600" rtl="0">
              <a:lnSpc>
                <a:spcPct val="100000"/>
              </a:lnSpc>
              <a:spcBef>
                <a:spcPts val="0"/>
              </a:spcBef>
              <a:buChar char="○"/>
            </a:pPr>
            <a:r>
              <a:rPr lang="en" dirty="0" err="1"/>
              <a:t>MedicationAdministration</a:t>
            </a:r>
            <a:r>
              <a:rPr lang="en" dirty="0"/>
              <a:t> created when medication is taken</a:t>
            </a:r>
          </a:p>
          <a:p>
            <a:pPr marL="457200" lvl="0" indent="-228600" rtl="0">
              <a:lnSpc>
                <a:spcPct val="100000"/>
              </a:lnSpc>
              <a:spcBef>
                <a:spcPts val="0"/>
              </a:spcBef>
              <a:buChar char="●"/>
            </a:pPr>
            <a:r>
              <a:rPr lang="en" dirty="0"/>
              <a:t>Missed medication warning system</a:t>
            </a:r>
          </a:p>
          <a:p>
            <a:pPr marL="914400" lvl="1" indent="-228600" rtl="0">
              <a:lnSpc>
                <a:spcPct val="100000"/>
              </a:lnSpc>
              <a:spcBef>
                <a:spcPts val="0"/>
              </a:spcBef>
              <a:buChar char="○"/>
            </a:pPr>
            <a:r>
              <a:rPr lang="en" dirty="0"/>
              <a:t>Questionnaire and </a:t>
            </a:r>
            <a:r>
              <a:rPr lang="en" dirty="0" err="1"/>
              <a:t>QuestionnaireResponses</a:t>
            </a:r>
            <a:r>
              <a:rPr lang="en" dirty="0"/>
              <a:t> resources used for surveys</a:t>
            </a:r>
          </a:p>
          <a:p>
            <a:pPr marL="457200" lvl="0" indent="-228600" rtl="0">
              <a:lnSpc>
                <a:spcPct val="100000"/>
              </a:lnSpc>
              <a:spcBef>
                <a:spcPts val="0"/>
              </a:spcBef>
              <a:buChar char="●"/>
            </a:pPr>
            <a:r>
              <a:rPr lang="en" dirty="0"/>
              <a:t>Treatment plan education</a:t>
            </a:r>
          </a:p>
          <a:p>
            <a:pPr marL="914400" lvl="1" indent="-228600">
              <a:lnSpc>
                <a:spcPct val="100000"/>
              </a:lnSpc>
              <a:spcBef>
                <a:spcPts val="0"/>
              </a:spcBef>
              <a:buChar char="○"/>
            </a:pPr>
            <a:r>
              <a:rPr lang="en" dirty="0"/>
              <a:t>Medication resources used to describe the medication to the patient</a:t>
            </a:r>
          </a:p>
          <a:p>
            <a:pPr lvl="0">
              <a:lnSpc>
                <a:spcPct val="100000"/>
              </a:lnSpc>
              <a:spcBef>
                <a:spcPts val="0"/>
              </a:spcBef>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955</Words>
  <Application>Microsoft Macintosh PowerPoint</Application>
  <PresentationFormat>On-screen Show (16:9)</PresentationFormat>
  <Paragraphs>84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Calibri</vt:lpstr>
      <vt:lpstr>geometric</vt:lpstr>
      <vt:lpstr>Medication Adherence Patient-Facing App </vt:lpstr>
      <vt:lpstr>Medication Adherence Background</vt:lpstr>
      <vt:lpstr>Medication Adherence Background</vt:lpstr>
      <vt:lpstr>Medication Adherence Background</vt:lpstr>
      <vt:lpstr>Costs of Low/Non-Adherence</vt:lpstr>
      <vt:lpstr>Medication Adherence Support System (MASS): Conceptual Architecture</vt:lpstr>
      <vt:lpstr>MASS Patient-App Overview</vt:lpstr>
      <vt:lpstr>Research Requirements</vt:lpstr>
      <vt:lpstr>How Will FHIR Be Incorporated?</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 Adherence Patient-Facing App </dc:title>
  <cp:lastModifiedBy>Mark Mullison</cp:lastModifiedBy>
  <cp:revision>2</cp:revision>
  <dcterms:modified xsi:type="dcterms:W3CDTF">2016-10-23T15:35:03Z</dcterms:modified>
</cp:coreProperties>
</file>