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9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1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AF6C-9A02-497E-816D-F2CC045C570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FD7F-A081-4A80-A88B-B93E5666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11375"/>
            <a:ext cx="82296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A Greatly Abridged History</a:t>
            </a:r>
            <a:br>
              <a:rPr lang="en-US" sz="3200" dirty="0" smtClean="0"/>
            </a:br>
            <a:r>
              <a:rPr lang="en-US" sz="3200" dirty="0" smtClean="0"/>
              <a:t> of Electronic Public Health Case Reporting </a:t>
            </a:r>
            <a:r>
              <a:rPr lang="en-US" sz="3200" dirty="0" smtClean="0"/>
              <a:t>Standards Efforts </a:t>
            </a:r>
            <a:r>
              <a:rPr lang="en-US" sz="3200" dirty="0" smtClean="0"/>
              <a:t>in the US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sz="2800" dirty="0" smtClean="0"/>
              <a:t>John W. Loonsk MD FACMI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940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66" y="3472934"/>
            <a:ext cx="82296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Experience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/>
              <a:t>Providers do not tolerate alerts and reminders well – some studies show that as much as 90% of them are turned off</a:t>
            </a:r>
            <a:endParaRPr lang="en-US" sz="20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Lessons Learned</a:t>
            </a:r>
          </a:p>
          <a:p>
            <a:pPr>
              <a:spcBef>
                <a:spcPts val="1200"/>
              </a:spcBef>
              <a:buFont typeface="Arial" charset="0"/>
              <a:buChar char="•"/>
            </a:pPr>
            <a:r>
              <a:rPr lang="en-US" sz="2000" dirty="0"/>
              <a:t>As in ELR, automating initial reporting is critical to notifying public health of possible cases and initiating the next steps for rules and confirming reportability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2997410" y="1754970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58135" y="138931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6" name="&quot;No&quot; Symbol 5"/>
          <p:cNvSpPr/>
          <p:nvPr/>
        </p:nvSpPr>
        <p:spPr>
          <a:xfrm>
            <a:off x="2057400" y="1143000"/>
            <a:ext cx="838200" cy="867311"/>
          </a:xfrm>
          <a:prstGeom prst="noSmoking">
            <a:avLst>
              <a:gd name="adj" fmla="val 8137"/>
            </a:avLst>
          </a:prstGeom>
          <a:solidFill>
            <a:srgbClr val="FF00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631" y="228600"/>
            <a:ext cx="3369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to report?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4988" y="13716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6336" y="2145268"/>
            <a:ext cx="14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 this a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5" y="3472934"/>
            <a:ext cx="80772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Experience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 RCKMS project is working to record the full case reporting rules for all conditions and all jurisdictions (so far 10 jurisdictions and 4 conditions are in process)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Lessons Learned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/>
              <a:t>Even with rules electronically available, there is still the need to trigger the question of reportabilty and to send initial case data to be analyzed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2997410" y="1754970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1631" y="228600"/>
            <a:ext cx="3369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to report?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4988" y="13716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6336" y="2145268"/>
            <a:ext cx="14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 this a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82" y="3455224"/>
            <a:ext cx="80772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Lessons Learned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Public health will not fully automate case confirmation for some time and there is a need to prioritize parts of the rules in the near term to support health department needs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Another focus of electronic case reporting should be to give health departments electronic tools like electronic forms for investigation to reduce health deparment burden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2997410" y="1754970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45348" y="1389310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359" y="274396"/>
            <a:ext cx="3808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Confirming Cases</a:t>
            </a:r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4988" y="13716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6336" y="2145268"/>
            <a:ext cx="14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 this a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8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077200" cy="2087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A seemingly simple </a:t>
            </a:r>
            <a:r>
              <a:rPr lang="en-US" sz="2000" dirty="0"/>
              <a:t>need - get </a:t>
            </a:r>
            <a:r>
              <a:rPr lang="en-US" sz="2000" dirty="0" smtClean="0"/>
              <a:t>electronic data </a:t>
            </a:r>
            <a:r>
              <a:rPr lang="en-US" sz="2000" dirty="0"/>
              <a:t>for reportable conditions from clinical care to health </a:t>
            </a:r>
            <a:r>
              <a:rPr lang="en-US" sz="2000" dirty="0" smtClean="0"/>
              <a:t>departments </a:t>
            </a:r>
            <a:r>
              <a:rPr lang="en-US" sz="2000" dirty="0"/>
              <a:t>when appropriate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Data are </a:t>
            </a:r>
            <a:r>
              <a:rPr lang="en-US" sz="2000" dirty="0" smtClean="0"/>
              <a:t>needed by public health </a:t>
            </a:r>
            <a:r>
              <a:rPr lang="en-US" sz="2000" dirty="0"/>
              <a:t>to monitor disease trends </a:t>
            </a:r>
            <a:r>
              <a:rPr lang="en-US" sz="2000" dirty="0" smtClean="0"/>
              <a:t>and </a:t>
            </a:r>
            <a:r>
              <a:rPr lang="en-US" sz="2000" dirty="0"/>
              <a:t>manage outbreaks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425914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8915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2997410" y="1758617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48060"/>
            <a:ext cx="80772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Experience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To exchange data electronically, one needs to specifically define all data for the particular use (in a standards-based implementation guide)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Some previous efforts tried to define unique sets of data for all ~90 different conditions - but EHR vendors are simply not going to implement that many variations for one activity</a:t>
            </a:r>
            <a:endParaRPr lang="en-US" sz="2000" dirty="0"/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2997410" y="1754970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56626" y="2249269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 90 unique  </a:t>
            </a:r>
          </a:p>
          <a:p>
            <a:pPr algn="ctr"/>
            <a:r>
              <a:rPr lang="en-US" dirty="0" smtClean="0"/>
              <a:t>data sets? </a:t>
            </a:r>
            <a:endParaRPr lang="en-US" dirty="0"/>
          </a:p>
        </p:txBody>
      </p:sp>
      <p:sp>
        <p:nvSpPr>
          <p:cNvPr id="6" name="&quot;No&quot; Symbol 5"/>
          <p:cNvSpPr/>
          <p:nvPr/>
        </p:nvSpPr>
        <p:spPr>
          <a:xfrm>
            <a:off x="3672919" y="1952169"/>
            <a:ext cx="1203881" cy="1248231"/>
          </a:xfrm>
          <a:prstGeom prst="noSmoking">
            <a:avLst>
              <a:gd name="adj" fmla="val 8137"/>
            </a:avLst>
          </a:prstGeom>
          <a:solidFill>
            <a:srgbClr val="FF00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671" y="228600"/>
            <a:ext cx="4231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data to report?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1534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Experience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Another</a:t>
            </a:r>
            <a:r>
              <a:rPr lang="en-US" sz="2000" dirty="0" smtClean="0"/>
              <a:t> effort tried to specify one large data set that would include all the data needed for all conditions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But…. 1) some data are not captured in the course of care, 2) different conditions use different data for similar purposes, 3) different jurisdictions require different data, 4) </a:t>
            </a:r>
            <a:r>
              <a:rPr lang="en-US" sz="2000" dirty="0"/>
              <a:t>not all data are appropriate to share for </a:t>
            </a:r>
            <a:r>
              <a:rPr lang="en-US" sz="2000" dirty="0" smtClean="0"/>
              <a:t>all conditions and 5</a:t>
            </a:r>
            <a:r>
              <a:rPr lang="en-US" sz="2000" dirty="0"/>
              <a:t>) the initial effort i</a:t>
            </a:r>
            <a:r>
              <a:rPr lang="en-US" sz="2000" dirty="0" smtClean="0"/>
              <a:t>dentified </a:t>
            </a:r>
            <a:r>
              <a:rPr lang="en-US" sz="2000" dirty="0"/>
              <a:t>over 130 data </a:t>
            </a:r>
            <a:r>
              <a:rPr lang="en-US" sz="2000" dirty="0" smtClean="0"/>
              <a:t>elements and was not nearly finished…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2997410" y="1754970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45871" y="2249269"/>
            <a:ext cx="2022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data set for</a:t>
            </a:r>
          </a:p>
          <a:p>
            <a:pPr algn="ctr"/>
            <a:r>
              <a:rPr lang="en-US" dirty="0" smtClean="0"/>
              <a:t> all condition data? </a:t>
            </a:r>
            <a:endParaRPr lang="en-US" dirty="0"/>
          </a:p>
        </p:txBody>
      </p:sp>
      <p:sp>
        <p:nvSpPr>
          <p:cNvPr id="6" name="&quot;No&quot; Symbol 5"/>
          <p:cNvSpPr/>
          <p:nvPr/>
        </p:nvSpPr>
        <p:spPr>
          <a:xfrm>
            <a:off x="3672919" y="1952169"/>
            <a:ext cx="1203881" cy="1248231"/>
          </a:xfrm>
          <a:prstGeom prst="noSmoking">
            <a:avLst>
              <a:gd name="adj" fmla="val 8137"/>
            </a:avLst>
          </a:prstGeom>
          <a:solidFill>
            <a:srgbClr val="FF00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671" y="228600"/>
            <a:ext cx="4231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data to report?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31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15604"/>
            <a:ext cx="80772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Lessons learned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A two step reporting approach is needed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T</a:t>
            </a:r>
            <a:r>
              <a:rPr lang="en-US" sz="2000" dirty="0" smtClean="0"/>
              <a:t>here is a project in the HL7 standards organization to specify a core, initial case report </a:t>
            </a:r>
            <a:r>
              <a:rPr lang="en-US" sz="2000" dirty="0"/>
              <a:t>(in HL7 C-CDA and FHIR) that </a:t>
            </a:r>
            <a:r>
              <a:rPr lang="en-US" sz="2000" dirty="0" smtClean="0"/>
              <a:t>will be a limited set of data that are the same for all conditions (except the diagnostic codes), but are a first step and address a lot of the need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These first step data would only include those that are always available in EHRs and another step can follow as needed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2997410" y="1754970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77228" y="2249269"/>
            <a:ext cx="196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HL7 core, initial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ase report project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7671" y="228600"/>
            <a:ext cx="4231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data to report?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81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13" y="3791405"/>
            <a:ext cx="80772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Experience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In practice, health department personnel frequently need to ask questions of providers (by phone now) to get additional data and confirm cases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</a:t>
            </a:r>
            <a:r>
              <a:rPr lang="en-US" sz="2000" dirty="0" smtClean="0"/>
              <a:t>ealth departments also need critical clinical and demographic data for cases that are first identified in lab results coming directly to the health department (ELR)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 flipH="1" flipV="1">
            <a:off x="2997410" y="2648405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1666" y="2286000"/>
            <a:ext cx="2611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Investigation and</a:t>
            </a:r>
          </a:p>
          <a:p>
            <a:pPr algn="ctr"/>
            <a:r>
              <a:rPr lang="en-US" dirty="0" smtClean="0"/>
              <a:t>ask for supplemental data</a:t>
            </a:r>
          </a:p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7671" y="228600"/>
            <a:ext cx="4231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data to report?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61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8437"/>
            <a:ext cx="80772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Lessons learned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An electronic approach to asking for supplemental data or querying EHRs can ease health department burden (</a:t>
            </a:r>
            <a:r>
              <a:rPr lang="en-US" sz="2000" dirty="0"/>
              <a:t>t</a:t>
            </a:r>
            <a:r>
              <a:rPr lang="en-US" sz="2000" dirty="0" smtClean="0"/>
              <a:t>his is what the IHE SDC URI standard is mostly about)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In some circumstances, Health Information Exchange look-up may precede and/or replace this step 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 flipH="1" flipV="1">
            <a:off x="2997410" y="2648405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1666" y="2286000"/>
            <a:ext cx="2611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Investigation and</a:t>
            </a:r>
          </a:p>
          <a:p>
            <a:pPr algn="ctr"/>
            <a:r>
              <a:rPr lang="en-US" dirty="0" smtClean="0"/>
              <a:t>ask for supplemental data</a:t>
            </a:r>
          </a:p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7671" y="228600"/>
            <a:ext cx="4231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data to report?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26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077200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Experience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Providers want information from health departments that is specific to their patients and wantt to learn if their staff have exposures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Lessons Learned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 HL7 core, initial case report project would use the same standard to notify providers of reportabilty of a specific case, to provide public health information to clinical care, and to ask for additional data when needed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 flipH="1" flipV="1">
            <a:off x="2997410" y="2648405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41977" y="2133600"/>
            <a:ext cx="22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Bi-directional</a:t>
            </a:r>
          </a:p>
          <a:p>
            <a:pPr algn="ctr"/>
            <a:r>
              <a:rPr lang="en-US" dirty="0" smtClean="0"/>
              <a:t>Information Exchange</a:t>
            </a:r>
          </a:p>
          <a:p>
            <a:pPr algn="ctr"/>
            <a:r>
              <a:rPr lang="en-US" dirty="0" smtClean="0"/>
              <a:t> via HL7 Standard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997410" y="1754970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4436" y="228600"/>
            <a:ext cx="46523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Bi-directional Exchange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1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31" y="3068598"/>
            <a:ext cx="8448682" cy="2087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Experience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 rules and state laws for when to report data in different jurisdictions are complicated – there have been several public health knowledge base projects to try to address these issues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There is a long history of failed efforts to distribute rules to run inside of EHRs - even clinical decision support efforts look to centralize rules for the sake of management efficiency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For Public Health there is the additonal need public health also needs to be able to dynamically change case definitions during an emergency which also points to maintaining them centrally</a:t>
            </a:r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422267"/>
            <a:ext cx="655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EHRs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0640" y="2145268"/>
            <a:ext cx="137306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Health Dept.</a:t>
            </a:r>
          </a:p>
          <a:p>
            <a:pPr algn="ctr"/>
            <a:r>
              <a:rPr lang="en-US" dirty="0" smtClean="0"/>
              <a:t>Surveillance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8" name="Arc 7"/>
          <p:cNvSpPr/>
          <p:nvPr/>
        </p:nvSpPr>
        <p:spPr>
          <a:xfrm>
            <a:off x="2997410" y="1754970"/>
            <a:ext cx="2514600" cy="780595"/>
          </a:xfrm>
          <a:prstGeom prst="arc">
            <a:avLst>
              <a:gd name="adj1" fmla="val 11340365"/>
              <a:gd name="adj2" fmla="val 2111645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58135" y="138931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6" name="&quot;No&quot; Symbol 5"/>
          <p:cNvSpPr/>
          <p:nvPr/>
        </p:nvSpPr>
        <p:spPr>
          <a:xfrm>
            <a:off x="2057400" y="1143000"/>
            <a:ext cx="838200" cy="867311"/>
          </a:xfrm>
          <a:prstGeom prst="noSmoking">
            <a:avLst>
              <a:gd name="adj" fmla="val 8137"/>
            </a:avLst>
          </a:prstGeom>
          <a:solidFill>
            <a:srgbClr val="FF000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631" y="228600"/>
            <a:ext cx="3369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to report?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4988" y="13716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6336" y="2145268"/>
            <a:ext cx="14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 this a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8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870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Greatly Abridged History  of Electronic Public Health Case Reporting Standards Efforts in the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Abridged History of Electronic Case Reporting in Public Health</dc:title>
  <dc:creator>John</dc:creator>
  <cp:lastModifiedBy>John</cp:lastModifiedBy>
  <cp:revision>153</cp:revision>
  <dcterms:created xsi:type="dcterms:W3CDTF">2015-05-28T13:23:39Z</dcterms:created>
  <dcterms:modified xsi:type="dcterms:W3CDTF">2015-12-17T18:09:15Z</dcterms:modified>
</cp:coreProperties>
</file>