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2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962"/>
    <a:srgbClr val="E5E4D9"/>
    <a:srgbClr val="484848"/>
    <a:srgbClr val="125796"/>
    <a:srgbClr val="DAE3EA"/>
    <a:srgbClr val="E31B23"/>
    <a:srgbClr val="CD151E"/>
    <a:srgbClr val="CD151F"/>
    <a:srgbClr val="FF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5" autoAdjust="0"/>
    <p:restoredTop sz="94660"/>
  </p:normalViewPr>
  <p:slideViewPr>
    <p:cSldViewPr>
      <p:cViewPr varScale="1">
        <p:scale>
          <a:sx n="72" d="100"/>
          <a:sy n="72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6354B-241D-47D1-8627-9E69D7C0F3D2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88F4-9C4A-4A1E-A60F-27AF1E11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88F4-9C4A-4A1E-A60F-27AF1E11AB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88F4-9C4A-4A1E-A60F-27AF1E11AB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88F4-9C4A-4A1E-A60F-27AF1E11AB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88F4-9C4A-4A1E-A60F-27AF1E11AB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D08D-1583-4E4E-8165-BAFDDEBB984C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75A8-572A-410D-A8DE-E1B6D6F15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slide-bgwh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gradFill>
            <a:gsLst>
              <a:gs pos="4000">
                <a:srgbClr val="DAE3EA">
                  <a:alpha val="37000"/>
                </a:srgbClr>
              </a:gs>
              <a:gs pos="60000">
                <a:schemeClr val="bg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D151F"/>
                </a:solidFill>
                <a:latin typeface="Helvetica" pitchFamily="2" charset="0"/>
              </a:rPr>
              <a:t>www.amia.org</a:t>
            </a:r>
            <a:endParaRPr lang="en-US" sz="2400" b="1" dirty="0">
              <a:solidFill>
                <a:srgbClr val="CD151F"/>
              </a:solidFill>
              <a:latin typeface="Helvetica" pitchFamily="2" charset="0"/>
            </a:endParaRPr>
          </a:p>
        </p:txBody>
      </p:sp>
      <p:pic>
        <p:nvPicPr>
          <p:cNvPr id="5" name="Picture 4" descr="ami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6172200"/>
            <a:ext cx="2390572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62000"/>
            <a:ext cx="9144000" cy="18774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rgbClr val="0C3962"/>
                </a:solidFill>
                <a:latin typeface="Helvetica" pitchFamily="2" charset="0"/>
              </a:rPr>
              <a:t>National Committee on </a:t>
            </a:r>
          </a:p>
          <a:p>
            <a:pPr algn="ctr"/>
            <a:r>
              <a:rPr lang="en-US" sz="3400" b="1" dirty="0" smtClean="0">
                <a:solidFill>
                  <a:srgbClr val="0C3962"/>
                </a:solidFill>
                <a:latin typeface="Helvetica" pitchFamily="2" charset="0"/>
              </a:rPr>
              <a:t>Vital and Health Statistics</a:t>
            </a:r>
          </a:p>
          <a:p>
            <a:pPr algn="ctr"/>
            <a:endParaRPr lang="en-US" sz="1200" b="1" dirty="0" smtClean="0">
              <a:solidFill>
                <a:srgbClr val="0C3962"/>
              </a:solidFill>
              <a:latin typeface="Helvetica" pitchFamily="2" charset="0"/>
            </a:endParaRPr>
          </a:p>
          <a:p>
            <a:pPr algn="ctr"/>
            <a:r>
              <a:rPr lang="en-US" sz="3400" b="1" dirty="0" smtClean="0">
                <a:solidFill>
                  <a:srgbClr val="0C3962"/>
                </a:solidFill>
                <a:latin typeface="Helvetica" pitchFamily="2" charset="0"/>
              </a:rPr>
              <a:t>Hearing on Public Health Standards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07282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dirty="0" smtClean="0">
                <a:solidFill>
                  <a:srgbClr val="0C3962"/>
                </a:solidFill>
                <a:latin typeface="Helvetica" pitchFamily="2" charset="0"/>
              </a:rPr>
              <a:t>John W. Loonsk MD FACMI</a:t>
            </a:r>
          </a:p>
          <a:p>
            <a:pPr algn="ctr">
              <a:buNone/>
            </a:pPr>
            <a:endParaRPr lang="en-US" sz="2400" b="1" dirty="0" smtClean="0">
              <a:solidFill>
                <a:srgbClr val="0C3962"/>
              </a:solidFill>
              <a:latin typeface="Helvetica" pitchFamily="2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0C3962"/>
                </a:solidFill>
                <a:latin typeface="Helvetica" pitchFamily="2" charset="0"/>
              </a:rPr>
              <a:t>Chair, Public Health Informatics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0C3962"/>
                </a:solidFill>
                <a:latin typeface="Helvetica" pitchFamily="2" charset="0"/>
              </a:rPr>
              <a:t>Working Group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0C3962"/>
                </a:solidFill>
                <a:latin typeface="Helvetica" pitchFamily="2" charset="0"/>
              </a:rPr>
              <a:t>AMIA, Bethesda, MD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slide-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280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137699"/>
            <a:ext cx="9144000" cy="4876800"/>
          </a:xfrm>
          <a:prstGeom prst="rect">
            <a:avLst/>
          </a:prstGeom>
          <a:gradFill>
            <a:gsLst>
              <a:gs pos="4000">
                <a:srgbClr val="DAE3EA"/>
              </a:gs>
              <a:gs pos="6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D151F"/>
                </a:solidFill>
                <a:latin typeface="Helvetica" pitchFamily="2" charset="0"/>
              </a:rPr>
              <a:t>www.amia.org</a:t>
            </a:r>
            <a:endParaRPr lang="en-US" sz="2400" b="1" dirty="0">
              <a:solidFill>
                <a:srgbClr val="CD151F"/>
              </a:solidFill>
              <a:latin typeface="Helvetica" pitchFamily="2" charset="0"/>
            </a:endParaRPr>
          </a:p>
        </p:txBody>
      </p:sp>
      <p:pic>
        <p:nvPicPr>
          <p:cNvPr id="5" name="Picture 4" descr="ami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6172200"/>
            <a:ext cx="2390572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505269"/>
            <a:ext cx="78486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Making reporting electronic is a complex challenge by itself, but  electronic reporting is also expected to accomplish much more in terms of: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smtClean="0"/>
              <a:t>Timeliness </a:t>
            </a:r>
            <a:endParaRPr lang="en-US" sz="2800" dirty="0" smtClean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Yield and </a:t>
            </a:r>
            <a:r>
              <a:rPr lang="en-US" sz="2800" dirty="0"/>
              <a:t>c</a:t>
            </a:r>
            <a:r>
              <a:rPr lang="en-US" sz="2800" dirty="0" smtClean="0"/>
              <a:t>ompleteness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Coordination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Management </a:t>
            </a:r>
            <a:r>
              <a:rPr lang="en-US" sz="2800" dirty="0"/>
              <a:t>and </a:t>
            </a:r>
            <a:r>
              <a:rPr lang="en-US" sz="2800" dirty="0" smtClean="0"/>
              <a:t>reporting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Dynamic flexibility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53425"/>
            <a:ext cx="6096000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0C3962"/>
                </a:solidFill>
                <a:latin typeface="Helvetica" pitchFamily="2" charset="0"/>
              </a:rPr>
              <a:t>Case Reporting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9144000" cy="76200"/>
          </a:xfrm>
          <a:prstGeom prst="rect">
            <a:avLst/>
          </a:prstGeom>
          <a:solidFill>
            <a:srgbClr val="0C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slide-bgwh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-33130"/>
            <a:ext cx="9144000" cy="6019800"/>
          </a:xfrm>
          <a:prstGeom prst="rect">
            <a:avLst/>
          </a:prstGeom>
          <a:gradFill>
            <a:gsLst>
              <a:gs pos="4000">
                <a:srgbClr val="DAE3EA">
                  <a:alpha val="37000"/>
                </a:srgbClr>
              </a:gs>
              <a:gs pos="60000">
                <a:schemeClr val="bg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D151F"/>
                </a:solidFill>
                <a:latin typeface="Helvetica" pitchFamily="2" charset="0"/>
              </a:rPr>
              <a:t>www.amia.org</a:t>
            </a:r>
            <a:endParaRPr lang="en-US" sz="2400" b="1" dirty="0">
              <a:solidFill>
                <a:srgbClr val="CD151F"/>
              </a:solidFill>
              <a:latin typeface="Helvetica" pitchFamily="2" charset="0"/>
            </a:endParaRPr>
          </a:p>
        </p:txBody>
      </p:sp>
      <p:pic>
        <p:nvPicPr>
          <p:cNvPr id="5" name="Picture 4" descr="ami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6172200"/>
            <a:ext cx="2390572" cy="685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3400" y="1210270"/>
            <a:ext cx="146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EHR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08250" y="962561"/>
            <a:ext cx="18309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Health</a:t>
            </a:r>
          </a:p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Dept.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67000" y="228600"/>
            <a:ext cx="3629228" cy="1475839"/>
            <a:chOff x="2667000" y="228600"/>
            <a:chExt cx="3629228" cy="1475839"/>
          </a:xfrm>
        </p:grpSpPr>
        <p:sp>
          <p:nvSpPr>
            <p:cNvPr id="7" name="TextBox 6"/>
            <p:cNvSpPr txBox="1"/>
            <p:nvPr/>
          </p:nvSpPr>
          <p:spPr>
            <a:xfrm>
              <a:off x="3524250" y="600794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Trigger data for matching</a:t>
              </a:r>
              <a:endParaRPr lang="en-US" sz="2000" b="1" dirty="0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2667000" y="228600"/>
              <a:ext cx="3629228" cy="1475839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7000" y="3105508"/>
            <a:ext cx="3629228" cy="1475839"/>
            <a:chOff x="2667000" y="3082909"/>
            <a:chExt cx="3629228" cy="1475839"/>
          </a:xfrm>
        </p:grpSpPr>
        <p:sp>
          <p:nvSpPr>
            <p:cNvPr id="13" name="TextBox 12"/>
            <p:cNvSpPr txBox="1"/>
            <p:nvPr/>
          </p:nvSpPr>
          <p:spPr>
            <a:xfrm>
              <a:off x="3333750" y="3469999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Is a Case with These Data Forms</a:t>
              </a:r>
              <a:endParaRPr lang="en-US" sz="2000" b="1" dirty="0"/>
            </a:p>
          </p:txBody>
        </p:sp>
        <p:sp>
          <p:nvSpPr>
            <p:cNvPr id="30" name="Left Arrow 29"/>
            <p:cNvSpPr/>
            <p:nvPr/>
          </p:nvSpPr>
          <p:spPr>
            <a:xfrm>
              <a:off x="2667000" y="3082909"/>
              <a:ext cx="3629228" cy="1475839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52700" y="1667054"/>
            <a:ext cx="4076700" cy="1475839"/>
            <a:chOff x="2552700" y="1724561"/>
            <a:chExt cx="4076700" cy="1475839"/>
          </a:xfrm>
        </p:grpSpPr>
        <p:sp>
          <p:nvSpPr>
            <p:cNvPr id="10" name="TextBox 9"/>
            <p:cNvSpPr txBox="1"/>
            <p:nvPr/>
          </p:nvSpPr>
          <p:spPr>
            <a:xfrm>
              <a:off x="2552700" y="2119353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Core, Possible </a:t>
              </a:r>
              <a:r>
                <a:rPr lang="en-US" sz="2000" b="1" dirty="0"/>
                <a:t>C</a:t>
              </a:r>
              <a:r>
                <a:rPr lang="en-US" sz="2000" b="1" dirty="0" smtClean="0"/>
                <a:t>ase Message</a:t>
              </a:r>
            </a:p>
            <a:p>
              <a:pPr algn="ctr"/>
              <a:r>
                <a:rPr lang="en-US" sz="2000" b="1" dirty="0" smtClean="0"/>
                <a:t>Is This a Case?</a:t>
              </a:r>
              <a:endParaRPr lang="en-US" sz="2000" b="1" dirty="0"/>
            </a:p>
          </p:txBody>
        </p:sp>
        <p:sp>
          <p:nvSpPr>
            <p:cNvPr id="31" name="Left Arrow 30"/>
            <p:cNvSpPr/>
            <p:nvPr/>
          </p:nvSpPr>
          <p:spPr>
            <a:xfrm flipH="1">
              <a:off x="2847772" y="1724561"/>
              <a:ext cx="3629228" cy="1475839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76436" y="4543961"/>
            <a:ext cx="3629228" cy="1475839"/>
            <a:chOff x="2971800" y="4391561"/>
            <a:chExt cx="3629228" cy="1475839"/>
          </a:xfrm>
        </p:grpSpPr>
        <p:sp>
          <p:nvSpPr>
            <p:cNvPr id="15" name="TextBox 14"/>
            <p:cNvSpPr txBox="1"/>
            <p:nvPr/>
          </p:nvSpPr>
          <p:spPr>
            <a:xfrm>
              <a:off x="3524250" y="4757998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Completed Case Report</a:t>
              </a:r>
              <a:endParaRPr lang="en-US" sz="2000" b="1" dirty="0"/>
            </a:p>
          </p:txBody>
        </p:sp>
        <p:sp>
          <p:nvSpPr>
            <p:cNvPr id="35" name="Left Arrow 34"/>
            <p:cNvSpPr/>
            <p:nvPr/>
          </p:nvSpPr>
          <p:spPr>
            <a:xfrm flipH="1">
              <a:off x="2971800" y="4391561"/>
              <a:ext cx="3629228" cy="1475839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slide-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280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137699"/>
            <a:ext cx="9144000" cy="4876800"/>
          </a:xfrm>
          <a:prstGeom prst="rect">
            <a:avLst/>
          </a:prstGeom>
          <a:gradFill>
            <a:gsLst>
              <a:gs pos="4000">
                <a:srgbClr val="DAE3EA"/>
              </a:gs>
              <a:gs pos="6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D151F"/>
                </a:solidFill>
                <a:latin typeface="Helvetica" pitchFamily="2" charset="0"/>
              </a:rPr>
              <a:t>www.amia.org</a:t>
            </a:r>
            <a:endParaRPr lang="en-US" sz="2400" b="1" dirty="0">
              <a:solidFill>
                <a:srgbClr val="CD151F"/>
              </a:solidFill>
              <a:latin typeface="Helvetica" pitchFamily="2" charset="0"/>
            </a:endParaRPr>
          </a:p>
        </p:txBody>
      </p:sp>
      <p:pic>
        <p:nvPicPr>
          <p:cNvPr id="5" name="Picture 4" descr="amia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6172200"/>
            <a:ext cx="2390572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371600"/>
            <a:ext cx="8153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National public health leadership should insist that an automatically initiated “core, possible-case report message” is included in Stage III of Meaningful </a:t>
            </a:r>
            <a:r>
              <a:rPr lang="en-US" sz="2200" dirty="0" smtClean="0"/>
              <a:t>Use.</a:t>
            </a:r>
          </a:p>
          <a:p>
            <a:pPr marL="457200" lvl="0" indent="-457200">
              <a:buFont typeface="+mj-lt"/>
              <a:buAutoNum type="arabicPeriod"/>
            </a:pPr>
            <a:endParaRPr lang="en-US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smtClean="0"/>
              <a:t>Public </a:t>
            </a:r>
            <a:r>
              <a:rPr lang="en-US" sz="2200" dirty="0"/>
              <a:t>health “trigger codes” for diseases and symptoms of interest to public health should be identified, managed and made accessible to all EHR vendors and implementers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The web services and forms should be made available so that “core, possible-case report message” can be used for “syndromic” / biosurveillance and also initiate the request for additional disease and jurisdictionally specific data needed for a full case report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53424"/>
            <a:ext cx="6096000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0C3962"/>
                </a:solidFill>
                <a:latin typeface="Helvetica" pitchFamily="2" charset="0"/>
              </a:rPr>
              <a:t>Case Reporting Needs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143000"/>
            <a:ext cx="9144000" cy="76200"/>
          </a:xfrm>
          <a:prstGeom prst="rect">
            <a:avLst/>
          </a:prstGeom>
          <a:solidFill>
            <a:srgbClr val="0C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94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onsk NCVHS Public Health Standards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Loonsk NCVHS Public Health Standards v1</Template>
  <TotalTime>62</TotalTime>
  <Words>169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Loonsk NCVHS Public Health Standards v1</vt:lpstr>
      <vt:lpstr>PowerPoint Presentation</vt:lpstr>
      <vt:lpstr>PowerPoint Presentation</vt:lpstr>
      <vt:lpstr>PowerPoint Presentation</vt:lpstr>
      <vt:lpstr>PowerPoint Presentation</vt:lpstr>
    </vt:vector>
  </TitlesOfParts>
  <Company>CGI Federal,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Loonsk, John</dc:creator>
  <cp:lastModifiedBy>Loonsk, John</cp:lastModifiedBy>
  <cp:revision>16</cp:revision>
  <dcterms:created xsi:type="dcterms:W3CDTF">2013-11-07T21:21:29Z</dcterms:created>
  <dcterms:modified xsi:type="dcterms:W3CDTF">2013-11-08T01:50:39Z</dcterms:modified>
</cp:coreProperties>
</file>