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71" r:id="rId13"/>
    <p:sldId id="272" r:id="rId14"/>
    <p:sldId id="265" r:id="rId15"/>
  </p:sldIdLst>
  <p:sldSz cx="12192000" cy="6858000"/>
  <p:notesSz cx="7772400" cy="100584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CH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C8B5D1E-C140-476A-B5B3-E4751FA3909C}" type="datetime">
              <a:rPr lang="en-CH" sz="1200" b="0" strike="noStrike" spc="-1">
                <a:solidFill>
                  <a:srgbClr val="8B8B8B"/>
                </a:solidFill>
                <a:latin typeface="Calibri"/>
              </a:rPr>
              <a:t>29/05/2022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E00E078-9C69-4687-B532-4D9BE0DBCCF4}" type="slidenum">
              <a:rPr lang="en-CH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H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H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H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H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H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H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H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en-CH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en-CH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en-CH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A408B1B-BD00-48C5-982A-2A05689AC3CF}" type="datetime">
              <a:rPr lang="en-CH" sz="1200" b="0" strike="noStrike" spc="-1">
                <a:solidFill>
                  <a:srgbClr val="8B8B8B"/>
                </a:solidFill>
                <a:latin typeface="Calibri"/>
              </a:rPr>
              <a:t>29/05/2022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5006F8D-DD0A-4CCD-BBA0-BDAC13927917}" type="slidenum">
              <a:rPr lang="en-CH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terrichten.zum.de/wiki/Texterschlie&#223;ung:_Fragen_stelle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2700000">
            <a:off x="82800" y="-1386000"/>
            <a:ext cx="2424600" cy="3610800"/>
          </a:xfrm>
          <a:custGeom>
            <a:avLst/>
            <a:gdLst/>
            <a:ahLst/>
            <a:cxn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rot="2700000">
            <a:off x="1571040" y="-338760"/>
            <a:ext cx="1635480" cy="1635480"/>
          </a:xfrm>
          <a:custGeom>
            <a:avLst/>
            <a:gdLst/>
            <a:ahLst/>
            <a:cxn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2700000">
            <a:off x="9627840" y="-6480"/>
            <a:ext cx="4059000" cy="2547720"/>
          </a:xfrm>
          <a:custGeom>
            <a:avLst/>
            <a:gdLst/>
            <a:ahLst/>
            <a:cxn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rot="2700000">
            <a:off x="10262880" y="1465560"/>
            <a:ext cx="1185480" cy="11854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 rot="2700000">
            <a:off x="-29160" y="5198400"/>
            <a:ext cx="2444400" cy="2365920"/>
          </a:xfrm>
          <a:custGeom>
            <a:avLst/>
            <a:gdLst/>
            <a:ahLst/>
            <a:cxn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 rot="2700000">
            <a:off x="1770120" y="5439600"/>
            <a:ext cx="928080" cy="9280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 rot="2700000">
            <a:off x="3401280" y="734040"/>
            <a:ext cx="5388840" cy="5388840"/>
          </a:xfrm>
          <a:custGeom>
            <a:avLst/>
            <a:gdLst/>
            <a:ahLst/>
            <a:cxn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 rot="2700000">
            <a:off x="2700000" y="32760"/>
            <a:ext cx="6791040" cy="6791040"/>
          </a:xfrm>
          <a:custGeom>
            <a:avLst/>
            <a:gdLst/>
            <a:ahLst/>
            <a:cxn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10"/>
          <p:cNvSpPr txBox="1"/>
          <p:nvPr/>
        </p:nvSpPr>
        <p:spPr>
          <a:xfrm>
            <a:off x="4439520" y="4519080"/>
            <a:ext cx="3312360" cy="1141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80808"/>
                </a:solidFill>
                <a:latin typeface="Calibri"/>
              </a:rPr>
              <a:t>Peter Schmucki, Joshua Villing, Kevin Zellweger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2" name="TextShape 11"/>
          <p:cNvSpPr txBox="1"/>
          <p:nvPr/>
        </p:nvSpPr>
        <p:spPr>
          <a:xfrm>
            <a:off x="3204720" y="2353680"/>
            <a:ext cx="5782320" cy="2150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600" b="0" strike="noStrike" spc="-1">
                <a:solidFill>
                  <a:srgbClr val="080808"/>
                </a:solidFill>
                <a:latin typeface="Calibri Light"/>
              </a:rPr>
              <a:t>Workshop Web</a:t>
            </a:r>
            <a:br/>
            <a:r>
              <a:rPr lang="en-GB" sz="3600" b="0" strike="noStrike" spc="-1">
                <a:solidFill>
                  <a:srgbClr val="080808"/>
                </a:solidFill>
                <a:latin typeface="Calibri Light"/>
              </a:rPr>
              <a:t>Schlusspräsentation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12"/>
          <p:cNvSpPr/>
          <p:nvPr/>
        </p:nvSpPr>
        <p:spPr>
          <a:xfrm rot="2700000">
            <a:off x="9629640" y="5457240"/>
            <a:ext cx="2231280" cy="2568600"/>
          </a:xfrm>
          <a:custGeom>
            <a:avLst/>
            <a:gdLst/>
            <a:ahLst/>
            <a:cxn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 rot="2700000">
            <a:off x="9720000" y="5243400"/>
            <a:ext cx="959760" cy="95976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 dirty="0" err="1">
                <a:solidFill>
                  <a:srgbClr val="000000"/>
                </a:solidFill>
                <a:latin typeface="Calibri Light"/>
              </a:rPr>
              <a:t>Probleme</a:t>
            </a:r>
            <a:endParaRPr lang="en-CH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383876" y="2147858"/>
            <a:ext cx="7876640" cy="315384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CH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3B6065B-6F11-2670-8425-22AB3D95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05" y="863664"/>
            <a:ext cx="4871190" cy="51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 dirty="0" err="1">
                <a:solidFill>
                  <a:srgbClr val="000000"/>
                </a:solidFill>
                <a:latin typeface="Calibri Light"/>
              </a:rPr>
              <a:t>Fazit</a:t>
            </a:r>
            <a:endParaRPr lang="en-CH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383876" y="2147858"/>
            <a:ext cx="7876640" cy="315384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CH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3074" name="Picture 2" descr="Sounds Good, Doesn't Work | Know Your Meme">
            <a:extLst>
              <a:ext uri="{FF2B5EF4-FFF2-40B4-BE49-F238E27FC236}">
                <a16:creationId xmlns:a16="http://schemas.microsoft.com/office/drawing/2014/main" id="{AC01D9AE-82B4-013D-AC58-7A0471368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58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3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 dirty="0" err="1">
                <a:solidFill>
                  <a:srgbClr val="000000"/>
                </a:solidFill>
                <a:latin typeface="Calibri Light"/>
              </a:rPr>
              <a:t>Fazit</a:t>
            </a:r>
            <a:endParaRPr lang="en-CH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383876" y="2147858"/>
            <a:ext cx="7876640" cy="315384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latin typeface="Calibri"/>
              </a:rPr>
              <a:t>Reactive Ansatz </a:t>
            </a:r>
            <a:r>
              <a:rPr lang="en-GB" sz="2800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spc="-1" dirty="0">
                <a:solidFill>
                  <a:srgbClr val="000000"/>
                </a:solidFill>
                <a:latin typeface="Calibri"/>
              </a:rPr>
              <a:t> Backend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Redux Store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 Frontend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Calibri" panose="020F0502020204030204" pitchFamily="34" charset="0"/>
              <a:buChar char="×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TCP POST </a:t>
            </a:r>
            <a:r>
              <a:rPr lang="en-GB" sz="2800" spc="-1" dirty="0">
                <a:solidFill>
                  <a:srgbClr val="000000"/>
                </a:solidFill>
                <a:latin typeface="Calibri"/>
              </a:rPr>
              <a:t>Requests </a:t>
            </a:r>
            <a:r>
              <a:rPr lang="en-GB" sz="2800" spc="-1" dirty="0" err="1">
                <a:solidFill>
                  <a:srgbClr val="000000"/>
                </a:solidFill>
                <a:latin typeface="Calibri"/>
              </a:rPr>
              <a:t>ineffizient</a:t>
            </a:r>
            <a:endParaRPr lang="en-CH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7508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Fragen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57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9" name="Inhaltsplatzhalter 4" descr="Ein Bild, das Text, ClipAr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5740560" y="1783080"/>
            <a:ext cx="5362560" cy="4361400"/>
          </a:xfrm>
          <a:prstGeom prst="rect">
            <a:avLst/>
          </a:prstGeom>
          <a:ln>
            <a:noFill/>
          </a:ln>
        </p:spPr>
      </p:pic>
      <p:grpSp>
        <p:nvGrpSpPr>
          <p:cNvPr id="16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CustomShape 10"/>
          <p:cNvSpPr/>
          <p:nvPr/>
        </p:nvSpPr>
        <p:spPr>
          <a:xfrm>
            <a:off x="9580680" y="6870600"/>
            <a:ext cx="2576880" cy="19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CH" sz="700" b="0" strike="noStrike" spc="-1">
                <a:solidFill>
                  <a:srgbClr val="FFFFFF"/>
                </a:solidFill>
                <a:latin typeface="Calibri"/>
              </a:rPr>
              <a:t>"</a:t>
            </a:r>
            <a:r>
              <a:rPr lang="en-CH" sz="7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Dieses Foto</a:t>
            </a:r>
            <a:r>
              <a:rPr lang="en-CH" sz="700" b="0" strike="noStrike" spc="-1">
                <a:solidFill>
                  <a:srgbClr val="FFFFFF"/>
                </a:solidFill>
                <a:latin typeface="Calibri"/>
              </a:rPr>
              <a:t>" von Unbekannter Autor ist lizenziert gemäß </a:t>
            </a:r>
            <a:r>
              <a:rPr lang="en-CH" sz="7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CC BY-SA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Inhalt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643320" y="1783080"/>
            <a:ext cx="1090476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Systemaufbau</a:t>
            </a:r>
            <a:endParaRPr lang="en-CH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Verarbeitung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Backend</a:t>
            </a:r>
            <a:endParaRPr lang="en-CH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Verarbeitung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Frontend</a:t>
            </a:r>
            <a:endParaRPr lang="en-CH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Demo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 err="1">
                <a:solidFill>
                  <a:srgbClr val="000000"/>
                </a:solidFill>
                <a:latin typeface="Calibri"/>
              </a:rPr>
              <a:t>Probleme</a:t>
            </a:r>
            <a:r>
              <a:rPr lang="en-GB" sz="2000" spc="-1" dirty="0">
                <a:solidFill>
                  <a:srgbClr val="000000"/>
                </a:solidFill>
                <a:latin typeface="Calibri"/>
              </a:rPr>
              <a:t> und </a:t>
            </a:r>
            <a:r>
              <a:rPr lang="en-GB" sz="2000" spc="-1">
                <a:solidFill>
                  <a:srgbClr val="000000"/>
                </a:solidFill>
                <a:latin typeface="Calibri"/>
              </a:rPr>
              <a:t>Fazit</a:t>
            </a:r>
            <a:endParaRPr lang="en-CH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0000"/>
                </a:solidFill>
                <a:latin typeface="Calibri"/>
              </a:rPr>
              <a:t>Fragen</a:t>
            </a:r>
            <a:endParaRPr lang="en-CH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4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Technologie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" name="Inhaltsplatzhalter 4"/>
          <p:cNvPicPr/>
          <p:nvPr/>
        </p:nvPicPr>
        <p:blipFill>
          <a:blip r:embed="rId2"/>
          <a:stretch/>
        </p:blipFill>
        <p:spPr>
          <a:xfrm>
            <a:off x="3591000" y="1825560"/>
            <a:ext cx="5009400" cy="4350960"/>
          </a:xfrm>
          <a:prstGeom prst="rect">
            <a:avLst/>
          </a:prstGeom>
          <a:ln>
            <a:noFill/>
          </a:ln>
        </p:spPr>
      </p:pic>
      <p:pic>
        <p:nvPicPr>
          <p:cNvPr id="109" name="Grafik 10"/>
          <p:cNvPicPr/>
          <p:nvPr/>
        </p:nvPicPr>
        <p:blipFill>
          <a:blip r:embed="rId3"/>
          <a:stretch/>
        </p:blipFill>
        <p:spPr>
          <a:xfrm>
            <a:off x="7418520" y="1351080"/>
            <a:ext cx="2364480" cy="110988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Redux (JavaScript-Bibliothek) – Wikipedia"/>
          <p:cNvPicPr/>
          <p:nvPr/>
        </p:nvPicPr>
        <p:blipFill>
          <a:blip r:embed="rId4"/>
          <a:stretch/>
        </p:blipFill>
        <p:spPr>
          <a:xfrm>
            <a:off x="5153760" y="2342160"/>
            <a:ext cx="789480" cy="61740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Redux (JavaScript-Bibliothek) – Wikipedia"/>
          <p:cNvPicPr/>
          <p:nvPr/>
        </p:nvPicPr>
        <p:blipFill>
          <a:blip r:embed="rId4"/>
          <a:stretch/>
        </p:blipFill>
        <p:spPr>
          <a:xfrm>
            <a:off x="3591000" y="2342160"/>
            <a:ext cx="789480" cy="617400"/>
          </a:xfrm>
          <a:prstGeom prst="rect">
            <a:avLst/>
          </a:prstGeom>
          <a:ln>
            <a:noFill/>
          </a:ln>
        </p:spPr>
      </p:pic>
      <p:pic>
        <p:nvPicPr>
          <p:cNvPr id="112" name="Picture 2" descr="Redux (JavaScript-Bibliothek) – Wikipedia"/>
          <p:cNvPicPr/>
          <p:nvPr/>
        </p:nvPicPr>
        <p:blipFill>
          <a:blip r:embed="rId4"/>
          <a:stretch/>
        </p:blipFill>
        <p:spPr>
          <a:xfrm>
            <a:off x="6802560" y="2342160"/>
            <a:ext cx="789480" cy="61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Funktionsweise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43320" y="1783080"/>
            <a:ext cx="1090476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2 Kanäle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Änderungen empfangen: Stehende Verbindung (Server Sent Events)</a:t>
            </a:r>
            <a:endParaRPr lang="en-CH" sz="1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Änderungen senden:  Verbindung pro Änderung (HTTP POST)</a:t>
            </a:r>
            <a:endParaRPr lang="en-CH" sz="1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Frontent schickt verschiedene Commands mit Payload an Backend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Frontend wendet Command auf sich an und sendet an Backend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Backend führt den State des Dokuments 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Backend übernimmt Konfliktbehandlung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Backend veröffentlicht Änderungen als Commands</a:t>
            </a:r>
            <a:endParaRPr lang="en-CH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4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Kommunikationsablauf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Inhaltsplatzhalter 4"/>
          <p:cNvPicPr/>
          <p:nvPr/>
        </p:nvPicPr>
        <p:blipFill>
          <a:blip r:embed="rId2"/>
          <a:stretch/>
        </p:blipFill>
        <p:spPr>
          <a:xfrm>
            <a:off x="2424240" y="1832040"/>
            <a:ext cx="7343280" cy="42955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Verarbeitung Backend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Grafik 131"/>
          <p:cNvPicPr/>
          <p:nvPr/>
        </p:nvPicPr>
        <p:blipFill>
          <a:blip r:embed="rId2"/>
          <a:stretch/>
        </p:blipFill>
        <p:spPr>
          <a:xfrm>
            <a:off x="2285640" y="1347840"/>
            <a:ext cx="7620840" cy="473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4368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Verarbeitung Backend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Grafik 137"/>
          <p:cNvPicPr/>
          <p:nvPr/>
        </p:nvPicPr>
        <p:blipFill>
          <a:blip r:embed="rId2"/>
          <a:stretch/>
        </p:blipFill>
        <p:spPr>
          <a:xfrm>
            <a:off x="2262240" y="1359360"/>
            <a:ext cx="7667280" cy="476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4368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Verarbeitung Frontend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 rot="2700000">
            <a:off x="11052720" y="2120040"/>
            <a:ext cx="645120" cy="6451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"/>
          <p:cNvSpPr/>
          <p:nvPr/>
        </p:nvSpPr>
        <p:spPr>
          <a:xfrm rot="16200000">
            <a:off x="10288800" y="1343520"/>
            <a:ext cx="2532600" cy="127260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 rot="5400000">
            <a:off x="-501120" y="5103000"/>
            <a:ext cx="2017080" cy="10137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"/>
          <p:cNvSpPr/>
          <p:nvPr/>
        </p:nvSpPr>
        <p:spPr>
          <a:xfrm rot="2700000">
            <a:off x="427680" y="5728680"/>
            <a:ext cx="485280" cy="485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78B962-7729-A942-DC1B-82ADFE1A8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" b="2110"/>
          <a:stretch/>
        </p:blipFill>
        <p:spPr>
          <a:xfrm>
            <a:off x="2166938" y="1447800"/>
            <a:ext cx="7855952" cy="38788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Shape 2"/>
          <p:cNvSpPr txBox="1"/>
          <p:nvPr/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0" strike="noStrike" spc="-1">
                <a:solidFill>
                  <a:srgbClr val="000000"/>
                </a:solidFill>
                <a:latin typeface="Calibri Light"/>
              </a:rPr>
              <a:t>Demo</a:t>
            </a:r>
            <a:endParaRPr lang="en-CH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CH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48" name="CustomShape 5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"/>
            <p:cNvSpPr/>
            <p:nvPr/>
          </p:nvSpPr>
          <p:spPr>
            <a:xfrm rot="2700000">
              <a:off x="427680" y="5728680"/>
              <a:ext cx="485280" cy="4852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oup 7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51" name="CustomShape 8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9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74631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115</Words>
  <Application>Microsoft Office PowerPoint</Application>
  <PresentationFormat>Breitbild</PresentationFormat>
  <Paragraphs>33</Paragraphs>
  <Slides>13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Vorschlag</dc:title>
  <dc:subject/>
  <dc:creator>Peter Schmucki</dc:creator>
  <dc:description/>
  <cp:lastModifiedBy>Peter Schmucki (s)</cp:lastModifiedBy>
  <cp:revision>20</cp:revision>
  <dcterms:created xsi:type="dcterms:W3CDTF">2022-03-06T20:29:42Z</dcterms:created>
  <dcterms:modified xsi:type="dcterms:W3CDTF">2022-05-29T08:56:36Z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