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8"/>
  </p:notesMasterIdLst>
  <p:sldIdLst>
    <p:sldId id="256" r:id="rId2"/>
    <p:sldId id="259" r:id="rId3"/>
    <p:sldId id="279" r:id="rId4"/>
    <p:sldId id="261" r:id="rId5"/>
    <p:sldId id="263" r:id="rId6"/>
    <p:sldId id="264" r:id="rId7"/>
    <p:sldId id="265" r:id="rId8"/>
    <p:sldId id="278" r:id="rId9"/>
    <p:sldId id="270" r:id="rId10"/>
    <p:sldId id="271" r:id="rId11"/>
    <p:sldId id="266" r:id="rId12"/>
    <p:sldId id="272" r:id="rId13"/>
    <p:sldId id="273" r:id="rId14"/>
    <p:sldId id="267" r:id="rId15"/>
    <p:sldId id="268" r:id="rId16"/>
    <p:sldId id="274" r:id="rId17"/>
    <p:sldId id="275" r:id="rId18"/>
    <p:sldId id="276" r:id="rId19"/>
    <p:sldId id="280" r:id="rId20"/>
    <p:sldId id="281" r:id="rId21"/>
    <p:sldId id="283" r:id="rId22"/>
    <p:sldId id="284" r:id="rId23"/>
    <p:sldId id="287" r:id="rId24"/>
    <p:sldId id="285" r:id="rId25"/>
    <p:sldId id="290" r:id="rId26"/>
    <p:sldId id="286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  <p:sldId id="303" r:id="rId41"/>
    <p:sldId id="304" r:id="rId42"/>
    <p:sldId id="31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20" r:id="rId53"/>
    <p:sldId id="315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napToGrid="0">
      <p:cViewPr>
        <p:scale>
          <a:sx n="75" d="100"/>
          <a:sy n="75" d="100"/>
        </p:scale>
        <p:origin x="133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6C01-BC0A-4C72-A6D8-A1B7FE4A37E9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EC10-A053-4526-9406-B8393A5D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43D5-79BD-440C-B22B-1E10ED80C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05EAAE-751D-4102-A7E4-44C66EAC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3F6D5-3643-40FE-AAFB-A1F04F1F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AB5D-9517-4FA1-8509-341090246075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9614F-7875-439E-B251-898D9DE4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8DA7F-8FC0-4F29-A184-DBDAFB10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03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1A9A6-25B2-479F-B779-3B3DC8C9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79F4E7-A8DB-4558-B1D9-2F0A8B15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7C513-2F8A-478E-BD35-A9DE470C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6D08-83D9-4EE8-AA0E-25D441834ED1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E760E-95E4-4F61-A932-549D8BF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A460BF-97ED-4D42-8228-D787C8B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5D1293-648A-4D5E-B984-959E9B4E7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BA9398-FD19-4C7C-A940-DA5FD1CE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C4FA4-0057-4D1F-A249-D545F5F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5C70-984E-4A93-A731-0A621F9FF3BE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11975-DFAE-428C-9CBB-7ACB91E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7FA7F-F934-44FC-9DBF-AFF36E5E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AC974-D253-42B2-A08B-82E4835E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FDCC26-9943-4716-AC34-1CE44231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0EC96-30A0-4589-9933-E0B356E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31D2-B263-45E2-9803-1A51613FD0AA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B114-1D05-48C9-9286-FFD480B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B5DA5-15B4-4431-8FB5-AEB7F6BF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6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B81D2-768C-4E96-88BB-91C6109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1DFAB1-0102-4DC0-977B-C65D394A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39777-8D65-4674-8F08-A1CEDB86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F36-9F8F-437B-9B5B-D1CD8E675A80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A85DE-E411-470C-B9F4-957CE9F8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967B9-2E94-4E29-8AFE-563CC22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782E6-FA32-4B2F-A499-50C1726B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2CF6C-7D2A-47AB-BD32-F288A51E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D0BC6-45AB-445D-A12F-5C93B21F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DEE15-8C65-4932-8463-4B3FF954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3AC-D739-45DC-8AEA-0D9349F8BB0B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8007B-EEA9-41D7-9ADF-C62E0FC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648A88-41D8-4154-81F0-E1F8A18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4FE19-D078-4BDF-9A24-1896E2C3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9FD43-0DDC-43A4-8223-7BAE2574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F72B7-D1E9-46AE-A534-75913E3C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76741B-AC49-44B4-904B-1684DC6A6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BF6449-CDF3-4990-92C6-24B563D4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55BE4E-13CF-4525-AB20-F8DDD877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0DC8-94EB-4019-9817-31BB281EB20B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E22416-A1B7-431A-A56B-744BA0A7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E49C9-1A0C-4F17-BA01-91E316C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3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33687-9DFD-4227-8ED8-CAC40BA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B40A4-162A-40E6-B893-8D4BED8F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4A99-2201-496C-B8E7-5E33905E50EF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3C5773-851C-4E60-95FB-37BC5DA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2B0F-734A-45CB-B171-F33A467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5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D8C2EF-A2E5-4805-B73B-8154FE58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2BC1-E854-4608-9B8D-B4CEDFE56F45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97D0D-45A7-4EED-9504-09CF5B9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6E99A7-6A1E-459C-A4DB-050FAAAF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63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F6696-5F52-447C-AC83-D8C3104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EF602-E6E5-4C35-9025-98059CEC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E32C8-5F29-4A57-A111-4623DAE4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268A3-D782-4C51-8D4B-8F5BBAD9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6F2-561D-4EB4-9267-9ACDD7174A58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E869A5-7F84-452E-ACAE-2C952C5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E2197-25C3-44AC-A4F1-D0702C10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1B063-032E-48EE-9D6B-CADDEBC3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FAC6A-A694-47CE-97E5-8EF59C144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F22CAD-D858-4025-93E4-EE688B47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AA9151-5C53-4CAB-B1EB-16F3CF88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3333-32AF-4248-8A7D-8121C08B4D1C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1929FE-C8EC-4F48-B4E0-4B563DD1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C8169-4D71-4779-BC3E-D221542B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5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B33ED0-35AB-4296-A309-FE5C4701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A9644-8E5D-4964-BAE5-A19DD5B9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D2580-ACE8-4FED-B405-78AFAA7B9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CFE5-474E-47D5-9669-FE7E997F3C10}" type="datetime1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B34F8-EA59-4667-AE4F-15A8A2C92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E2AD-17E7-4D44-A619-DC1D15FB5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Haobing.liu2012@gmail.com" TargetMode="External"/><Relationship Id="rId2" Type="http://schemas.openxmlformats.org/officeDocument/2006/relationships/hyperlink" Target="mailto:hliu332@unm.edu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reference.org/ref/eps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A7479-67BA-4545-A2DE-66478F51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GIS To AERMOD Tool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62B396-A2C3-4928-AF29-E0EDDA75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4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GTA (GIS-TO-AERMOD)</a:t>
            </a:r>
            <a:endParaRPr kumimoji="1"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0618" y="3934555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these text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2424525" y="4313140"/>
            <a:ext cx="725357" cy="662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3196958" y="4138321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527453" y="427022"/>
            <a:ext cx="5099513" cy="4435697"/>
            <a:chOff x="9227544" y="319199"/>
            <a:chExt cx="5099513" cy="4435697"/>
          </a:xfrm>
        </p:grpSpPr>
        <p:grpSp>
          <p:nvGrpSpPr>
            <p:cNvPr id="7" name="Group 6"/>
            <p:cNvGrpSpPr/>
            <p:nvPr/>
          </p:nvGrpSpPr>
          <p:grpSpPr>
            <a:xfrm>
              <a:off x="9227544" y="319199"/>
              <a:ext cx="5099513" cy="4435697"/>
              <a:chOff x="5458852" y="1417924"/>
              <a:chExt cx="8638148" cy="4435697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43569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“Line.csv” Features Explained</a:t>
                </a:r>
                <a:endParaRPr kumimoji="1" lang="ja-JP" alt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62927" y="803591"/>
              <a:ext cx="4868860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A: </a:t>
              </a:r>
              <a:r>
                <a:rPr lang="en-US" dirty="0" smtClean="0"/>
                <a:t>Link ID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B – </a:t>
              </a:r>
              <a:r>
                <a:rPr lang="en-US" b="1" dirty="0" err="1" smtClean="0"/>
                <a:t>linkID</a:t>
              </a:r>
              <a:r>
                <a:rPr lang="en-US" b="1" dirty="0" smtClean="0"/>
                <a:t>: </a:t>
              </a:r>
              <a:r>
                <a:rPr lang="en-US" dirty="0" smtClean="0"/>
                <a:t>new assigned link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C00000"/>
                  </a:solidFill>
                </a:rPr>
                <a:t>Col </a:t>
              </a:r>
              <a:r>
                <a:rPr lang="en-US" b="1" dirty="0" smtClean="0">
                  <a:solidFill>
                    <a:srgbClr val="C00000"/>
                  </a:solidFill>
                </a:rPr>
                <a:t>C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linkID_new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new assigned source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D</a:t>
              </a:r>
              <a:r>
                <a:rPr lang="en-US" b="1" dirty="0"/>
                <a:t> – F_LTYPE</a:t>
              </a:r>
              <a:r>
                <a:rPr lang="en-US" b="1" dirty="0" smtClean="0"/>
                <a:t>: </a:t>
              </a:r>
              <a:r>
                <a:rPr lang="en-US" dirty="0" smtClean="0"/>
                <a:t>road class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E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wd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road width in meters, defined as (number of lanes × lane width + shoulder)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F – </a:t>
              </a:r>
              <a:r>
                <a:rPr lang="en-US" b="1" dirty="0" err="1" smtClean="0"/>
                <a:t>bw</a:t>
              </a:r>
              <a:r>
                <a:rPr lang="en-US" b="1" dirty="0" smtClean="0"/>
                <a:t>: </a:t>
              </a:r>
              <a:r>
                <a:rPr lang="en-US" dirty="0" smtClean="0"/>
                <a:t>road width in meters divided by 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G – area: </a:t>
              </a:r>
              <a:r>
                <a:rPr lang="en-US" dirty="0" smtClean="0"/>
                <a:t>area of source surface in meters^2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H – geometry: </a:t>
              </a:r>
              <a:r>
                <a:rPr lang="en-US" dirty="0" smtClean="0"/>
                <a:t>geometry of line source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I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coord_aer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>
                  <a:solidFill>
                    <a:srgbClr val="C00000"/>
                  </a:solidFill>
                </a:rPr>
                <a:t>geometry of line </a:t>
              </a:r>
              <a:r>
                <a:rPr lang="en-US" dirty="0" smtClean="0">
                  <a:solidFill>
                    <a:srgbClr val="C00000"/>
                  </a:solidFill>
                </a:rPr>
                <a:t>source in form of AERMOD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5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</a:t>
            </a:r>
            <a:r>
              <a:rPr lang="en-US" altLang="ja-JP" dirty="0"/>
              <a:t>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1368" y="383241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1 Generate Line source file and save as “Line.csv”</a:t>
            </a:r>
          </a:p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Ln: 252-311 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1368" y="5379335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2 Visualize Line source using “Line.csv”</a:t>
            </a:r>
          </a:p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Ln: 315-337 </a:t>
            </a:r>
          </a:p>
        </p:txBody>
      </p:sp>
      <p:cxnSp>
        <p:nvCxnSpPr>
          <p:cNvPr id="137" name="Straight Connector 136"/>
          <p:cNvCxnSpPr>
            <a:stCxn id="73" idx="1"/>
          </p:cNvCxnSpPr>
          <p:nvPr/>
        </p:nvCxnSpPr>
        <p:spPr>
          <a:xfrm flipH="1" flipV="1">
            <a:off x="2127836" y="4401673"/>
            <a:ext cx="1033163" cy="46698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>
            <a:stCxn id="65" idx="1"/>
            <a:endCxn id="136" idx="3"/>
          </p:cNvCxnSpPr>
          <p:nvPr/>
        </p:nvCxnSpPr>
        <p:spPr>
          <a:xfrm flipH="1">
            <a:off x="2145918" y="5385269"/>
            <a:ext cx="1015081" cy="4095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4375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8000" y="3246951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cxnSp>
        <p:nvCxnSpPr>
          <p:cNvPr id="138" name="Straight Connector 137"/>
          <p:cNvCxnSpPr>
            <a:endCxn id="49" idx="1"/>
          </p:cNvCxnSpPr>
          <p:nvPr/>
        </p:nvCxnSpPr>
        <p:spPr>
          <a:xfrm>
            <a:off x="2293944" y="3662449"/>
            <a:ext cx="3122664" cy="3849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5416608" y="3886871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229609" y="647249"/>
            <a:ext cx="8638148" cy="4280351"/>
            <a:chOff x="7716199" y="526579"/>
            <a:chExt cx="8638148" cy="4280351"/>
          </a:xfrm>
        </p:grpSpPr>
        <p:grpSp>
          <p:nvGrpSpPr>
            <p:cNvPr id="7" name="Group 6"/>
            <p:cNvGrpSpPr/>
            <p:nvPr/>
          </p:nvGrpSpPr>
          <p:grpSpPr>
            <a:xfrm>
              <a:off x="7716199" y="526579"/>
              <a:ext cx="8638148" cy="4280351"/>
              <a:chOff x="5458852" y="1417924"/>
              <a:chExt cx="8638148" cy="4280351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2803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AREA Source Geometry</a:t>
                </a:r>
                <a:endParaRPr kumimoji="1" lang="ja-JP" altLang="en-US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9395" y="957606"/>
              <a:ext cx="8429335" cy="3745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GTA (GIS-TO-AERMOD)</a:t>
            </a:r>
            <a:endParaRPr kumimoji="1"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0618" y="3934555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these text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2424525" y="4313139"/>
            <a:ext cx="2977117" cy="6620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5431832" y="4152566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73465" y="13701"/>
            <a:ext cx="5099513" cy="6870613"/>
            <a:chOff x="9227544" y="319198"/>
            <a:chExt cx="5099513" cy="4781499"/>
          </a:xfrm>
        </p:grpSpPr>
        <p:grpSp>
          <p:nvGrpSpPr>
            <p:cNvPr id="7" name="Group 6"/>
            <p:cNvGrpSpPr/>
            <p:nvPr/>
          </p:nvGrpSpPr>
          <p:grpSpPr>
            <a:xfrm>
              <a:off x="9227544" y="319198"/>
              <a:ext cx="5099513" cy="4781499"/>
              <a:chOff x="5458852" y="1417923"/>
              <a:chExt cx="8638148" cy="4781499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3"/>
                <a:ext cx="8638148" cy="47814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“AREA.csv” Features Explained</a:t>
                </a:r>
                <a:endParaRPr kumimoji="1" lang="ja-JP" alt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35717" y="707529"/>
              <a:ext cx="4868860" cy="428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A: </a:t>
              </a:r>
              <a:r>
                <a:rPr lang="en-US" dirty="0" smtClean="0"/>
                <a:t>Link ID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B – </a:t>
              </a:r>
              <a:r>
                <a:rPr lang="en-US" b="1" dirty="0" err="1" smtClean="0"/>
                <a:t>linkID</a:t>
              </a:r>
              <a:r>
                <a:rPr lang="en-US" b="1" dirty="0" smtClean="0"/>
                <a:t>: </a:t>
              </a:r>
              <a:r>
                <a:rPr lang="en-US" dirty="0" smtClean="0"/>
                <a:t>new assigned link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C00000"/>
                  </a:solidFill>
                </a:rPr>
                <a:t>Col </a:t>
              </a:r>
              <a:r>
                <a:rPr lang="en-US" b="1" dirty="0" smtClean="0">
                  <a:solidFill>
                    <a:srgbClr val="C00000"/>
                  </a:solidFill>
                </a:rPr>
                <a:t>C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linkID_new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new assigned source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D</a:t>
              </a:r>
              <a:r>
                <a:rPr lang="en-US" b="1" dirty="0"/>
                <a:t> – F_LTYPE</a:t>
              </a:r>
              <a:r>
                <a:rPr lang="en-US" b="1" dirty="0" smtClean="0"/>
                <a:t>: </a:t>
              </a:r>
              <a:r>
                <a:rPr lang="en-US" dirty="0" smtClean="0"/>
                <a:t>road class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E – </a:t>
              </a:r>
              <a:r>
                <a:rPr lang="en-US" b="1" dirty="0" err="1" smtClean="0"/>
                <a:t>wd</a:t>
              </a:r>
              <a:r>
                <a:rPr lang="en-US" b="1" dirty="0" smtClean="0"/>
                <a:t>: </a:t>
              </a:r>
              <a:r>
                <a:rPr lang="en-US" dirty="0" smtClean="0"/>
                <a:t>road width in meters, defined as (number of lanes × lane width + shoulder)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F – </a:t>
              </a:r>
              <a:r>
                <a:rPr lang="en-US" b="1" dirty="0" err="1" smtClean="0"/>
                <a:t>bw</a:t>
              </a:r>
              <a:r>
                <a:rPr lang="en-US" b="1" dirty="0" smtClean="0"/>
                <a:t>: </a:t>
              </a:r>
              <a:r>
                <a:rPr lang="en-US" dirty="0" smtClean="0"/>
                <a:t>road width in meters divided by 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G – area: </a:t>
              </a:r>
              <a:r>
                <a:rPr lang="en-US" dirty="0" smtClean="0"/>
                <a:t>area of source surface in meters^2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H – </a:t>
              </a:r>
              <a:r>
                <a:rPr lang="en-US" b="1" dirty="0" err="1" smtClean="0"/>
                <a:t>x_ini</a:t>
              </a:r>
              <a:r>
                <a:rPr lang="en-US" b="1" dirty="0" smtClean="0"/>
                <a:t>: </a:t>
              </a:r>
              <a:r>
                <a:rPr lang="en-US" dirty="0" smtClean="0"/>
                <a:t>original x </a:t>
              </a:r>
              <a:r>
                <a:rPr lang="en-US" dirty="0" err="1" smtClean="0"/>
                <a:t>coord</a:t>
              </a:r>
              <a:endParaRPr lang="en-US" dirty="0"/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I – </a:t>
              </a:r>
              <a:r>
                <a:rPr lang="en-US" b="1" dirty="0" err="1" smtClean="0"/>
                <a:t>y_ini</a:t>
              </a:r>
              <a:r>
                <a:rPr lang="en-US" b="1" dirty="0" smtClean="0"/>
                <a:t>: </a:t>
              </a:r>
              <a:r>
                <a:rPr lang="en-US" dirty="0" smtClean="0"/>
                <a:t>original y </a:t>
              </a:r>
              <a:r>
                <a:rPr lang="en-US" dirty="0" err="1" smtClean="0"/>
                <a:t>coord</a:t>
              </a:r>
              <a:endParaRPr lang="en-US" dirty="0" smtClean="0"/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J – n: </a:t>
              </a:r>
              <a:r>
                <a:rPr lang="en-US" dirty="0" smtClean="0">
                  <a:solidFill>
                    <a:srgbClr val="C00000"/>
                  </a:solidFill>
                </a:rPr>
                <a:t>number of polygon vertices 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K – poly: </a:t>
              </a:r>
              <a:r>
                <a:rPr lang="en-US" dirty="0" smtClean="0"/>
                <a:t>geometry of polygon AREA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L – geometry: </a:t>
              </a:r>
              <a:r>
                <a:rPr lang="en-US" dirty="0" smtClean="0"/>
                <a:t>geometry of AREA source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M – </a:t>
              </a:r>
              <a:r>
                <a:rPr lang="en-US" b="1" dirty="0" err="1" smtClean="0"/>
                <a:t>coord</a:t>
              </a:r>
              <a:r>
                <a:rPr lang="en-US" b="1" dirty="0" smtClean="0"/>
                <a:t>: </a:t>
              </a:r>
              <a:r>
                <a:rPr lang="en-US" dirty="0" smtClean="0"/>
                <a:t>coordinates of AREA source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N </a:t>
              </a:r>
              <a:r>
                <a:rPr lang="en-US" b="1" dirty="0">
                  <a:solidFill>
                    <a:srgbClr val="C00000"/>
                  </a:solidFill>
                </a:rPr>
                <a:t>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vertex_aer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original </a:t>
              </a:r>
              <a:r>
                <a:rPr lang="en-US" dirty="0" err="1" smtClean="0">
                  <a:solidFill>
                    <a:srgbClr val="C00000"/>
                  </a:solidFill>
                </a:rPr>
                <a:t>coord</a:t>
              </a:r>
              <a:r>
                <a:rPr lang="en-US" dirty="0" smtClean="0">
                  <a:solidFill>
                    <a:srgbClr val="C00000"/>
                  </a:solidFill>
                </a:rPr>
                <a:t> in form of AERMOD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O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coord_aer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>
                  <a:solidFill>
                    <a:srgbClr val="C00000"/>
                  </a:solidFill>
                </a:rPr>
                <a:t>geometry of </a:t>
              </a:r>
              <a:r>
                <a:rPr lang="en-US" dirty="0" smtClean="0">
                  <a:solidFill>
                    <a:srgbClr val="C00000"/>
                  </a:solidFill>
                </a:rPr>
                <a:t>AREA </a:t>
              </a:r>
              <a:r>
                <a:rPr lang="en-US" dirty="0">
                  <a:solidFill>
                    <a:srgbClr val="C00000"/>
                  </a:solidFill>
                </a:rPr>
                <a:t>source in form of AERMOD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1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867321" y="586926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1 Generate AREA source file and save as “AREA.csv”</a:t>
            </a:r>
          </a:p>
          <a:p>
            <a:pPr algn="r"/>
            <a:r>
              <a:rPr lang="en-US" sz="1600" b="1" dirty="0" smtClean="0">
                <a:solidFill>
                  <a:srgbClr val="FF0000"/>
                </a:solidFill>
              </a:rPr>
              <a:t>Ln: 145-222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8973" y="6017610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Visualize Line source using “AREA.csv”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225-249</a:t>
            </a:r>
          </a:p>
        </p:txBody>
      </p:sp>
      <p:cxnSp>
        <p:nvCxnSpPr>
          <p:cNvPr id="137" name="Straight Connector 136"/>
          <p:cNvCxnSpPr>
            <a:endCxn id="121" idx="3"/>
          </p:cNvCxnSpPr>
          <p:nvPr/>
        </p:nvCxnSpPr>
        <p:spPr>
          <a:xfrm flipH="1">
            <a:off x="4981871" y="4790338"/>
            <a:ext cx="419576" cy="161753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828895" y="5489489"/>
            <a:ext cx="601890" cy="60699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126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965659" y="466330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 Generate VOLUME source file and save as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355-430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1587" y="5980111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Visualize Line source using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434-472</a:t>
            </a:r>
          </a:p>
        </p:txBody>
      </p:sp>
      <p:cxnSp>
        <p:nvCxnSpPr>
          <p:cNvPr id="137" name="Straight Connector 136"/>
          <p:cNvCxnSpPr>
            <a:stCxn id="68" idx="3"/>
            <a:endCxn id="121" idx="1"/>
          </p:cNvCxnSpPr>
          <p:nvPr/>
        </p:nvCxnSpPr>
        <p:spPr>
          <a:xfrm>
            <a:off x="9362927" y="4862720"/>
            <a:ext cx="602732" cy="33918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285510" y="5470582"/>
            <a:ext cx="706077" cy="9250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9983390" y="3403469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 type the maximum size (meter) of VOLUME parcel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405: </a:t>
            </a:r>
            <a:r>
              <a:rPr lang="en-US" sz="1600" b="1" dirty="0" err="1" smtClean="0">
                <a:solidFill>
                  <a:srgbClr val="FF0000"/>
                </a:solidFill>
              </a:rPr>
              <a:t>max_vol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87" idx="3"/>
            <a:endCxn id="47" idx="1"/>
          </p:cNvCxnSpPr>
          <p:nvPr/>
        </p:nvCxnSpPr>
        <p:spPr>
          <a:xfrm flipV="1">
            <a:off x="9342942" y="3942078"/>
            <a:ext cx="640448" cy="4372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6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Line (LINE, RLINE, RLINEXT)</a:t>
            </a:r>
            <a:endParaRPr kumimoji="1" lang="ja-JP" altLang="en-US" sz="1200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256956" y="3423144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630823" y="3662450"/>
            <a:ext cx="626133" cy="17619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 rot="10800000">
            <a:off x="9286787" y="3501876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4443" y="171342"/>
            <a:ext cx="7121983" cy="4562187"/>
            <a:chOff x="234443" y="171342"/>
            <a:chExt cx="7121983" cy="4562187"/>
          </a:xfrm>
        </p:grpSpPr>
        <p:grpSp>
          <p:nvGrpSpPr>
            <p:cNvPr id="7" name="Group 6"/>
            <p:cNvGrpSpPr/>
            <p:nvPr/>
          </p:nvGrpSpPr>
          <p:grpSpPr>
            <a:xfrm>
              <a:off x="234443" y="171342"/>
              <a:ext cx="7121983" cy="4562187"/>
              <a:chOff x="5458852" y="1417924"/>
              <a:chExt cx="8638148" cy="4562187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56218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VOLUME</a:t>
                </a:r>
                <a:r>
                  <a:rPr kumimoji="1" lang="en-US" altLang="ja-JP" dirty="0" smtClean="0"/>
                  <a:t> Source Geometry</a:t>
                </a:r>
                <a:endParaRPr kumimoji="1" lang="ja-JP" altLang="en-US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38" y="610952"/>
              <a:ext cx="6866667" cy="39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GTA (GIS-TO-AERMOD)</a:t>
            </a:r>
            <a:endParaRPr kumimoji="1"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Line (LINE, RLINE, RLINEXT)</a:t>
            </a:r>
            <a:endParaRPr kumimoji="1" lang="ja-JP" altLang="en-US" sz="1200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023366" y="4254141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these text</a:t>
            </a:r>
          </a:p>
        </p:txBody>
      </p: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707035" y="3909156"/>
            <a:ext cx="316331" cy="76048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 rot="10800000">
            <a:off x="9277631" y="3771517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870856" y="1645773"/>
            <a:ext cx="5099513" cy="4033354"/>
            <a:chOff x="9227544" y="389672"/>
            <a:chExt cx="5099513" cy="2806952"/>
          </a:xfrm>
        </p:grpSpPr>
        <p:grpSp>
          <p:nvGrpSpPr>
            <p:cNvPr id="7" name="Group 6"/>
            <p:cNvGrpSpPr/>
            <p:nvPr/>
          </p:nvGrpSpPr>
          <p:grpSpPr>
            <a:xfrm>
              <a:off x="9227544" y="389672"/>
              <a:ext cx="5099513" cy="2806952"/>
              <a:chOff x="5458852" y="1488397"/>
              <a:chExt cx="8638148" cy="2806952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88397"/>
                <a:ext cx="8638148" cy="280695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88397"/>
                <a:ext cx="8638148" cy="21435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“VOLUME_XX.csv” Features Explained</a:t>
                </a:r>
                <a:endParaRPr kumimoji="1" lang="ja-JP" alt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9335717" y="707529"/>
              <a:ext cx="4868860" cy="2366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A: </a:t>
              </a:r>
              <a:r>
                <a:rPr lang="en-US" dirty="0" smtClean="0"/>
                <a:t>Link ID from GIS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B – </a:t>
              </a:r>
              <a:r>
                <a:rPr lang="en-US" b="1" dirty="0" err="1" smtClean="0"/>
                <a:t>linkID</a:t>
              </a:r>
              <a:r>
                <a:rPr lang="en-US" b="1" dirty="0" smtClean="0"/>
                <a:t>: </a:t>
              </a:r>
              <a:r>
                <a:rPr lang="en-US" dirty="0" smtClean="0"/>
                <a:t>new assigned link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C00000"/>
                  </a:solidFill>
                </a:rPr>
                <a:t>Col </a:t>
              </a:r>
              <a:r>
                <a:rPr lang="en-US" b="1" dirty="0" smtClean="0">
                  <a:solidFill>
                    <a:srgbClr val="C00000"/>
                  </a:solidFill>
                </a:rPr>
                <a:t>C –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linkID_new</a:t>
              </a:r>
              <a:r>
                <a:rPr lang="en-US" b="1" dirty="0" smtClean="0">
                  <a:solidFill>
                    <a:srgbClr val="C00000"/>
                  </a:solidFill>
                </a:rPr>
                <a:t>: </a:t>
              </a:r>
              <a:r>
                <a:rPr lang="en-US" dirty="0" smtClean="0">
                  <a:solidFill>
                    <a:srgbClr val="C00000"/>
                  </a:solidFill>
                </a:rPr>
                <a:t>new assigned source ID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D – geometry: </a:t>
              </a:r>
              <a:r>
                <a:rPr lang="en-US" dirty="0" smtClean="0"/>
                <a:t>geometry of VOLUME center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E – </a:t>
              </a:r>
              <a:r>
                <a:rPr lang="en-US" b="1" dirty="0" err="1" smtClean="0"/>
                <a:t>nn</a:t>
              </a:r>
              <a:r>
                <a:rPr lang="en-US" b="1" dirty="0" smtClean="0"/>
                <a:t>: </a:t>
              </a:r>
              <a:r>
                <a:rPr lang="en-US" dirty="0" smtClean="0"/>
                <a:t>number of VOLUME cells from the link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F – </a:t>
              </a:r>
              <a:r>
                <a:rPr lang="en-US" b="1" dirty="0" err="1" smtClean="0"/>
                <a:t>subwd</a:t>
              </a:r>
              <a:r>
                <a:rPr lang="en-US" b="1" dirty="0" smtClean="0"/>
                <a:t>: </a:t>
              </a:r>
              <a:r>
                <a:rPr lang="en-US" dirty="0" smtClean="0"/>
                <a:t>size of VOLUME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C00000"/>
                  </a:solidFill>
                </a:rPr>
                <a:t>Col G </a:t>
              </a:r>
              <a:r>
                <a:rPr lang="en-US" b="1" dirty="0">
                  <a:solidFill>
                    <a:srgbClr val="C00000"/>
                  </a:solidFill>
                </a:rPr>
                <a:t>– </a:t>
              </a:r>
              <a:r>
                <a:rPr lang="en-US" b="1" dirty="0" err="1">
                  <a:solidFill>
                    <a:srgbClr val="C00000"/>
                  </a:solidFill>
                </a:rPr>
                <a:t>coord_aer</a:t>
              </a:r>
              <a:r>
                <a:rPr lang="en-US" b="1" dirty="0">
                  <a:solidFill>
                    <a:srgbClr val="C00000"/>
                  </a:solidFill>
                </a:rPr>
                <a:t>: </a:t>
              </a:r>
              <a:r>
                <a:rPr lang="en-US" dirty="0" err="1" smtClean="0">
                  <a:solidFill>
                    <a:srgbClr val="C00000"/>
                  </a:solidFill>
                </a:rPr>
                <a:t>coord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of VOLUME </a:t>
              </a:r>
              <a:r>
                <a:rPr lang="en-US" dirty="0" smtClean="0">
                  <a:solidFill>
                    <a:srgbClr val="C00000"/>
                  </a:solidFill>
                </a:rPr>
                <a:t>center in form of AERMOD</a:t>
              </a:r>
            </a:p>
            <a:p>
              <a:pPr marL="177800" indent="-1778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b="1" dirty="0" smtClean="0"/>
                <a:t>Col H </a:t>
              </a:r>
              <a:r>
                <a:rPr lang="en-US" b="1" dirty="0"/>
                <a:t>– </a:t>
              </a:r>
              <a:r>
                <a:rPr lang="en-US" b="1" dirty="0" err="1" smtClean="0"/>
                <a:t>yinit</a:t>
              </a:r>
              <a:r>
                <a:rPr lang="en-US" b="1" dirty="0" smtClean="0"/>
                <a:t>: </a:t>
              </a:r>
              <a:r>
                <a:rPr lang="en-US" dirty="0"/>
                <a:t>initial lateral dispersion coefficient</a:t>
              </a:r>
            </a:p>
          </p:txBody>
        </p:sp>
      </p:grpSp>
      <p:sp>
        <p:nvSpPr>
          <p:cNvPr id="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785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(4) – </a:t>
            </a:r>
            <a:r>
              <a:rPr lang="en-US" altLang="ja-JP" dirty="0"/>
              <a:t>Road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9965659" y="4663300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 Generate VOLUME source file and save as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355-430</a:t>
            </a:r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1587" y="5980111"/>
            <a:ext cx="21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Visualize Line source using “VOLUME_X.csv”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Ln: 434-472</a:t>
            </a:r>
          </a:p>
        </p:txBody>
      </p:sp>
      <p:cxnSp>
        <p:nvCxnSpPr>
          <p:cNvPr id="137" name="Straight Connector 136"/>
          <p:cNvCxnSpPr>
            <a:stCxn id="68" idx="3"/>
            <a:endCxn id="121" idx="1"/>
          </p:cNvCxnSpPr>
          <p:nvPr/>
        </p:nvCxnSpPr>
        <p:spPr>
          <a:xfrm>
            <a:off x="9362927" y="4862720"/>
            <a:ext cx="602732" cy="33918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>
            <a:endCxn id="136" idx="1"/>
          </p:cNvCxnSpPr>
          <p:nvPr/>
        </p:nvCxnSpPr>
        <p:spPr>
          <a:xfrm>
            <a:off x="9285510" y="5470582"/>
            <a:ext cx="706077" cy="9250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9983390" y="3403469"/>
            <a:ext cx="211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 type the maximum size (meter) of VOLUME parcel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405: </a:t>
            </a:r>
            <a:r>
              <a:rPr lang="en-US" sz="1600" b="1" dirty="0" err="1" smtClean="0">
                <a:solidFill>
                  <a:srgbClr val="FF0000"/>
                </a:solidFill>
              </a:rPr>
              <a:t>max_vol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stCxn id="87" idx="3"/>
            <a:endCxn id="47" idx="1"/>
          </p:cNvCxnSpPr>
          <p:nvPr/>
        </p:nvCxnSpPr>
        <p:spPr>
          <a:xfrm flipV="1">
            <a:off x="9342942" y="3942078"/>
            <a:ext cx="640448" cy="4372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970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70490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7" y="2090403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090403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577869" y="4607299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286499" y="4597435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286501" y="2094144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286501" y="2104296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735468" y="5287631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3483502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286499" y="2348934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5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438900" y="255157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386993" y="2533144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553200" y="2809222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795005" y="3039131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5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454950" y="3216194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5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51236" y="2348933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5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51235" y="2782507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6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51235" y="4397453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577869" y="4938925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286499" y="4929061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4845609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431618" y="5287631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59777" y="5287631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B2A1F-DEA2-4F4E-9582-FB7C81AD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Tool Description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E27F00-741F-4AA8-B62A-3B54B36F359F}"/>
              </a:ext>
            </a:extLst>
          </p:cNvPr>
          <p:cNvSpPr txBox="1"/>
          <p:nvPr/>
        </p:nvSpPr>
        <p:spPr>
          <a:xfrm>
            <a:off x="838200" y="1887523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Converting Roadway GIS Layer to AERMOD Geometry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45" name="Freeform 44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47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62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3104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8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9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9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9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258968" y="5529292"/>
            <a:ext cx="114742" cy="62978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40659" y="5998340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86815" y="940431"/>
            <a:ext cx="7121983" cy="5232847"/>
            <a:chOff x="234443" y="171342"/>
            <a:chExt cx="7121983" cy="5232847"/>
          </a:xfrm>
        </p:grpSpPr>
        <p:grpSp>
          <p:nvGrpSpPr>
            <p:cNvPr id="39" name="Group 38"/>
            <p:cNvGrpSpPr/>
            <p:nvPr/>
          </p:nvGrpSpPr>
          <p:grpSpPr>
            <a:xfrm>
              <a:off x="234443" y="171342"/>
              <a:ext cx="7121983" cy="5232847"/>
              <a:chOff x="5458852" y="1417924"/>
              <a:chExt cx="8638148" cy="5232847"/>
            </a:xfrm>
          </p:grpSpPr>
          <p:sp>
            <p:nvSpPr>
              <p:cNvPr id="4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523284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Near-road and Gridded Receptors</a:t>
                </a:r>
                <a:endParaRPr kumimoji="1" lang="ja-JP" altLang="en-US" dirty="0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115" y="540366"/>
              <a:ext cx="6966620" cy="47296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0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8" name="Freeform 37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41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92428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21</a:t>
            </a:fld>
            <a:endParaRPr kumimoji="1" lang="ja-JP" altLang="en-US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6869444" y="2622737"/>
            <a:ext cx="693406" cy="1802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561078" y="2455863"/>
            <a:ext cx="3621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Users can either use the button to upload csv and fill the table, or directly type it in the table. The “F_LTYPE” needs to be matched with information in GIS column “road type” in Data Module. DISTANCE and INTERVAL needs to be numeric in ‘float’ or ‘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’. CL 480-481, when </a:t>
            </a:r>
            <a:r>
              <a:rPr lang="en-US" sz="1600" dirty="0">
                <a:solidFill>
                  <a:srgbClr val="FF0000"/>
                </a:solidFill>
              </a:rPr>
              <a:t>we load data </a:t>
            </a:r>
            <a:r>
              <a:rPr lang="en-US" sz="1600" dirty="0" smtClean="0">
                <a:solidFill>
                  <a:srgbClr val="FF0000"/>
                </a:solidFill>
              </a:rPr>
              <a:t>in the table to “</a:t>
            </a:r>
            <a:r>
              <a:rPr lang="en-US" sz="1600" dirty="0" err="1" smtClean="0">
                <a:solidFill>
                  <a:srgbClr val="FF0000"/>
                </a:solidFill>
              </a:rPr>
              <a:t>rec_lyr</a:t>
            </a:r>
            <a:r>
              <a:rPr lang="en-US" sz="1600" dirty="0" smtClean="0">
                <a:solidFill>
                  <a:srgbClr val="FF0000"/>
                </a:solidFill>
              </a:rPr>
              <a:t>” </a:t>
            </a:r>
            <a:r>
              <a:rPr lang="en-US" sz="1600" dirty="0" err="1" smtClean="0">
                <a:solidFill>
                  <a:srgbClr val="FF0000"/>
                </a:solidFill>
              </a:rPr>
              <a:t>dataframe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39428" y="2959065"/>
            <a:ext cx="721651" cy="5790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86960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1095" y="3952085"/>
            <a:ext cx="36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479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variable ‘</a:t>
            </a:r>
            <a:r>
              <a:rPr lang="en-US" sz="1600" dirty="0" err="1" smtClean="0">
                <a:solidFill>
                  <a:srgbClr val="FF0000"/>
                </a:solidFill>
              </a:rPr>
              <a:t>rec_grid_interval</a:t>
            </a:r>
            <a:r>
              <a:rPr lang="en-US" sz="1600" dirty="0" smtClean="0">
                <a:solidFill>
                  <a:srgbClr val="FF0000"/>
                </a:solidFill>
              </a:rPr>
              <a:t>’. </a:t>
            </a:r>
            <a:r>
              <a:rPr lang="en-US" sz="1600" dirty="0">
                <a:solidFill>
                  <a:srgbClr val="FF0000"/>
                </a:solidFill>
              </a:rPr>
              <a:t>needs to be numeric in ‘float’ or ‘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’.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69444" y="4171701"/>
            <a:ext cx="721651" cy="5790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8559" y="4713626"/>
            <a:ext cx="36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481, variable </a:t>
            </a:r>
            <a:r>
              <a:rPr 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 err="1">
                <a:solidFill>
                  <a:srgbClr val="FF0000"/>
                </a:solidFill>
              </a:rPr>
              <a:t>rec_z</a:t>
            </a:r>
            <a:r>
              <a:rPr lang="en-US" sz="1600" dirty="0">
                <a:solidFill>
                  <a:srgbClr val="FF0000"/>
                </a:solidFill>
              </a:rPr>
              <a:t>’. needs to be numeric in ‘float’ or ‘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’.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848334" y="5004900"/>
            <a:ext cx="742761" cy="9613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20833"/>
              </p:ext>
            </p:extLst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9283" y="6011353"/>
            <a:ext cx="362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482-610, generate receptors and store </a:t>
            </a:r>
            <a:r>
              <a:rPr lang="en-US" sz="1600" dirty="0">
                <a:solidFill>
                  <a:srgbClr val="FF0000"/>
                </a:solidFill>
              </a:rPr>
              <a:t>into </a:t>
            </a:r>
            <a:r>
              <a:rPr lang="en-US" sz="1600" dirty="0" smtClean="0">
                <a:solidFill>
                  <a:srgbClr val="FF0000"/>
                </a:solidFill>
              </a:rPr>
              <a:t>csv. Need users to select a location, file name, as store it.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810125" y="5536969"/>
            <a:ext cx="374929" cy="56905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(5) – Receptors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4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09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614667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62610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7" name="Freeform 36"/>
          <p:cNvSpPr/>
          <p:nvPr/>
        </p:nvSpPr>
        <p:spPr>
          <a:xfrm>
            <a:off x="440659" y="1587239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1778769" y="332373"/>
                </a:moveTo>
                <a:cubicBezTo>
                  <a:pt x="1779827" y="223699"/>
                  <a:pt x="1784061" y="108674"/>
                  <a:pt x="1785119" y="0"/>
                </a:cubicBezTo>
                <a:lnTo>
                  <a:pt x="2800525" y="3175"/>
                </a:lnTo>
                <a:lnTo>
                  <a:pt x="2800525" y="340762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1778769" y="3323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613775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9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96322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107152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614667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receptors</a:t>
            </a:r>
            <a:endParaRPr kumimoji="1" lang="ja-JP" altLang="en-US" sz="1200" b="1" dirty="0"/>
          </a:p>
        </p:txBody>
      </p:sp>
      <p:sp>
        <p:nvSpPr>
          <p:cNvPr id="4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614667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624048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614667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614184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Gridded - interval </a:t>
            </a:r>
            <a:r>
              <a:rPr lang="en-US" altLang="ja-JP" sz="1200" dirty="0">
                <a:solidFill>
                  <a:schemeClr val="tx1"/>
                </a:solidFill>
              </a:rPr>
              <a:t>(SG in </a:t>
            </a:r>
            <a:r>
              <a:rPr lang="en-US" altLang="ja-JP" sz="1200" dirty="0" smtClean="0">
                <a:solidFill>
                  <a:schemeClr val="tx1"/>
                </a:solidFill>
              </a:rPr>
              <a:t>m)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110893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121045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receptors generation</a:t>
            </a:r>
            <a:endParaRPr kumimoji="1" lang="ja-JP" altLang="en-US" sz="1200" b="1" dirty="0"/>
          </a:p>
        </p:txBody>
      </p:sp>
      <p:sp>
        <p:nvSpPr>
          <p:cNvPr id="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258968" y="5304380"/>
            <a:ext cx="1224741" cy="28784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/>
          </p:nvPr>
        </p:nvGraphicFramePr>
        <p:xfrm>
          <a:off x="4076700" y="3500251"/>
          <a:ext cx="2792744" cy="1062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65504">
                  <a:extLst>
                    <a:ext uri="{9D8B030D-6E8A-4147-A177-3AD203B41FA5}">
                      <a16:colId xmlns:a16="http://schemas.microsoft.com/office/drawing/2014/main" val="4186021350"/>
                    </a:ext>
                  </a:extLst>
                </a:gridCol>
                <a:gridCol w="522898">
                  <a:extLst>
                    <a:ext uri="{9D8B030D-6E8A-4147-A177-3AD203B41FA5}">
                      <a16:colId xmlns:a16="http://schemas.microsoft.com/office/drawing/2014/main" val="510678359"/>
                    </a:ext>
                  </a:extLst>
                </a:gridCol>
                <a:gridCol w="808113">
                  <a:extLst>
                    <a:ext uri="{9D8B030D-6E8A-4147-A177-3AD203B41FA5}">
                      <a16:colId xmlns:a16="http://schemas.microsoft.com/office/drawing/2014/main" val="2499063518"/>
                    </a:ext>
                  </a:extLst>
                </a:gridCol>
                <a:gridCol w="796229">
                  <a:extLst>
                    <a:ext uri="{9D8B030D-6E8A-4147-A177-3AD203B41FA5}">
                      <a16:colId xmlns:a16="http://schemas.microsoft.com/office/drawing/2014/main" val="542912018"/>
                    </a:ext>
                  </a:extLst>
                </a:gridCol>
              </a:tblGrid>
              <a:tr h="107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F_LTYPE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DISTANCE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INTERVAL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36604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12947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2949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39245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72929"/>
                  </a:ext>
                </a:extLst>
              </a:tr>
              <a:tr h="107336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17409"/>
                  </a:ext>
                </a:extLst>
              </a:tr>
            </a:tbl>
          </a:graphicData>
        </a:graphic>
      </p:graphicFrame>
      <p:sp>
        <p:nvSpPr>
          <p:cNvPr id="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365683"/>
            <a:ext cx="2714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</a:t>
            </a:r>
            <a:endParaRPr kumimoji="1" lang="ja-JP" altLang="en-US" sz="1200" dirty="0"/>
          </a:p>
        </p:txBody>
      </p: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62400" y="2568322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1.1. Import from csv file</a:t>
            </a:r>
            <a:endParaRPr kumimoji="1" lang="ja-JP" altLang="en-US" sz="1200" dirty="0"/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910493" y="2549893"/>
            <a:ext cx="9589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076700" y="2825971"/>
            <a:ext cx="2792744" cy="232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</a:rPr>
              <a:t>D:\Research 2021\receptor_layers.csv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18505" y="3055880"/>
            <a:ext cx="394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or</a:t>
            </a:r>
            <a:endParaRPr kumimoji="1" lang="ja-JP" altLang="en-US" sz="1200" dirty="0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978450" y="3232943"/>
            <a:ext cx="268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1.2. Type layers information:</a:t>
            </a:r>
            <a:endParaRPr kumimoji="1" lang="ja-JP" altLang="en-US" sz="1200" dirty="0"/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955117" y="5304380"/>
            <a:ext cx="1383044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Generate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There are two types of receptors that can be automatically generated.</a:t>
            </a:r>
            <a:endParaRPr kumimoji="1" lang="ja-JP" altLang="en-US" sz="1200" dirty="0"/>
          </a:p>
        </p:txBody>
      </p:sp>
      <p:sp>
        <p:nvSpPr>
          <p:cNvPr id="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2799256"/>
            <a:ext cx="3051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Near-road receptors: receptors </a:t>
            </a:r>
            <a:r>
              <a:rPr lang="en-US" sz="1200" dirty="0" smtClean="0"/>
              <a:t>around roadways. Define number of layers and space intervals by uploading csv or using table:</a:t>
            </a:r>
          </a:p>
          <a:p>
            <a:endParaRPr lang="en-US" sz="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F_LTYPE: road type matched in GIS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LAYER: layer ID (1,2,3,..)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DISTANCE: distance (m) of layer from road edge (usually the closest layer = 5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INTERVAL: </a:t>
            </a:r>
            <a:r>
              <a:rPr lang="en-US" altLang="ja-JP" sz="1200" dirty="0"/>
              <a:t>space intervals </a:t>
            </a:r>
            <a:r>
              <a:rPr lang="en-US" altLang="ja-JP" sz="1200" dirty="0" smtClean="0"/>
              <a:t>within </a:t>
            </a:r>
            <a:r>
              <a:rPr lang="en-US" altLang="ja-JP" sz="1200" dirty="0"/>
              <a:t>each </a:t>
            </a:r>
            <a:r>
              <a:rPr lang="en-US" altLang="ja-JP" sz="1200" dirty="0" smtClean="0"/>
              <a:t>layer</a:t>
            </a:r>
            <a:endParaRPr lang="en-US" altLang="ja-JP" sz="1200" dirty="0"/>
          </a:p>
        </p:txBody>
      </p:sp>
      <p:sp>
        <p:nvSpPr>
          <p:cNvPr id="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5" y="4414202"/>
            <a:ext cx="305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Gridded receptors with space intervals specified on the right.</a:t>
            </a:r>
          </a:p>
        </p:txBody>
      </p:sp>
      <p:sp>
        <p:nvSpPr>
          <p:cNvPr id="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101369" y="4955674"/>
            <a:ext cx="768075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4945810"/>
            <a:ext cx="2543175" cy="287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3. Receptor elevations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4862358"/>
            <a:ext cx="308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3. Elevation of receptors (m) above road ground, 1.5 m recommended.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32528" y="5428125"/>
            <a:ext cx="36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 614-632, visualize the generated receptors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642510" y="5524501"/>
            <a:ext cx="1044165" cy="6772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483276" y="5304380"/>
            <a:ext cx="1386167" cy="2878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Visualize receptors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5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6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66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37997" y="1104232"/>
            <a:ext cx="3115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this one is checked, all the input option below are disabled</a:t>
            </a:r>
            <a:r>
              <a:rPr lang="en-US" sz="1600" dirty="0">
                <a:solidFill>
                  <a:srgbClr val="FF0000"/>
                </a:solidFill>
              </a:rPr>
              <a:t>, variable: </a:t>
            </a:r>
            <a:r>
              <a:rPr lang="en-US" sz="1600" dirty="0" smtClean="0">
                <a:solidFill>
                  <a:srgbClr val="FF0000"/>
                </a:solidFill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</a:rPr>
              <a:t>run_em_module</a:t>
            </a:r>
            <a:r>
              <a:rPr lang="en-US" sz="1600" dirty="0" smtClean="0">
                <a:solidFill>
                  <a:srgbClr val="FF0000"/>
                </a:solidFill>
              </a:rPr>
              <a:t>”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69680" y="3638513"/>
            <a:ext cx="338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Choose either g/mile/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hr</a:t>
            </a:r>
            <a:r>
              <a:rPr lang="en-US" altLang="ja-JP" sz="1600" dirty="0" smtClean="0">
                <a:solidFill>
                  <a:srgbClr val="FF0000"/>
                </a:solidFill>
              </a:rPr>
              <a:t> or g/link/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hr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Variable: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em_unit</a:t>
            </a:r>
            <a:r>
              <a:rPr lang="en-US" altLang="ja-JP" sz="1600" dirty="0" smtClean="0">
                <a:solidFill>
                  <a:srgbClr val="FF0000"/>
                </a:solidFill>
              </a:rPr>
              <a:t>”. CL 643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5" idx="1"/>
          </p:cNvCxnSpPr>
          <p:nvPr/>
        </p:nvCxnSpPr>
        <p:spPr>
          <a:xfrm flipH="1">
            <a:off x="6008042" y="1519731"/>
            <a:ext cx="2229955" cy="7694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  <p:cxnSp>
        <p:nvCxnSpPr>
          <p:cNvPr id="51" name="Straight Connector 50"/>
          <p:cNvCxnSpPr>
            <a:endCxn id="38" idx="3"/>
          </p:cNvCxnSpPr>
          <p:nvPr/>
        </p:nvCxnSpPr>
        <p:spPr>
          <a:xfrm flipH="1">
            <a:off x="6008041" y="3030466"/>
            <a:ext cx="1934310" cy="2034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stCxn id="37" idx="1"/>
            <a:endCxn id="39" idx="3"/>
          </p:cNvCxnSpPr>
          <p:nvPr/>
        </p:nvCxnSpPr>
        <p:spPr>
          <a:xfrm flipH="1" flipV="1">
            <a:off x="6008041" y="3523663"/>
            <a:ext cx="1661639" cy="40723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>
            <a:off x="7942351" y="2720589"/>
            <a:ext cx="3544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Choose a column from GIS file as link emissions. Variable: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Em</a:t>
            </a:r>
            <a:r>
              <a:rPr lang="en-US" altLang="ja-JP" sz="1600" dirty="0" smtClean="0">
                <a:solidFill>
                  <a:srgbClr val="FF0000"/>
                </a:solidFill>
              </a:rPr>
              <a:t>”. CL 89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838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97999" y="3761480"/>
            <a:ext cx="311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checked,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LINE_em</a:t>
            </a:r>
            <a:r>
              <a:rPr lang="en-US" sz="1600" dirty="0">
                <a:solidFill>
                  <a:srgbClr val="FF0000"/>
                </a:solidFill>
              </a:rPr>
              <a:t>’ is True, otherwise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74530" y="6139960"/>
            <a:ext cx="338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checked,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VOLUME_em</a:t>
            </a:r>
            <a:r>
              <a:rPr lang="en-US" sz="1600" dirty="0">
                <a:solidFill>
                  <a:srgbClr val="FF0000"/>
                </a:solidFill>
              </a:rPr>
              <a:t>’ is True, otherwise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5" idx="1"/>
          </p:cNvCxnSpPr>
          <p:nvPr/>
        </p:nvCxnSpPr>
        <p:spPr>
          <a:xfrm flipH="1">
            <a:off x="4172595" y="4053868"/>
            <a:ext cx="4025404" cy="43551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4214555" y="4727951"/>
            <a:ext cx="3871420" cy="27106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147890" y="5010158"/>
            <a:ext cx="24705" cy="116563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>
            <a:off x="8105495" y="4793878"/>
            <a:ext cx="3544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checked,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RLINEXT_em</a:t>
            </a:r>
            <a:r>
              <a:rPr lang="en-US" sz="1600" dirty="0">
                <a:solidFill>
                  <a:srgbClr val="FF0000"/>
                </a:solidFill>
              </a:rPr>
              <a:t>’ is True, otherwise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>
            <a:stCxn id="68" idx="1"/>
          </p:cNvCxnSpPr>
          <p:nvPr/>
        </p:nvCxnSpPr>
        <p:spPr>
          <a:xfrm flipH="1">
            <a:off x="4227761" y="3123250"/>
            <a:ext cx="3970238" cy="107159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/>
          <p:cNvSpPr txBox="1"/>
          <p:nvPr/>
        </p:nvSpPr>
        <p:spPr>
          <a:xfrm>
            <a:off x="8197999" y="2830862"/>
            <a:ext cx="311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checked</a:t>
            </a:r>
            <a:r>
              <a:rPr lang="en-US" sz="1600" dirty="0">
                <a:solidFill>
                  <a:srgbClr val="FF0000"/>
                </a:solidFill>
              </a:rPr>
              <a:t>, variable ‘</a:t>
            </a:r>
            <a:r>
              <a:rPr lang="en-US" sz="1600" dirty="0" err="1">
                <a:solidFill>
                  <a:srgbClr val="FF0000"/>
                </a:solidFill>
              </a:rPr>
              <a:t>AREA_em</a:t>
            </a:r>
            <a:r>
              <a:rPr lang="en-US" sz="1600" dirty="0" smtClean="0">
                <a:solidFill>
                  <a:srgbClr val="FF0000"/>
                </a:solidFill>
              </a:rPr>
              <a:t>’ is True, otherwise False.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105495" y="5536408"/>
            <a:ext cx="3692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</a:t>
            </a:r>
            <a:r>
              <a:rPr lang="en-US" sz="1600" dirty="0" smtClean="0">
                <a:solidFill>
                  <a:srgbClr val="FF0000"/>
                </a:solidFill>
              </a:rPr>
              <a:t>VOLUME is checked, user need to open a “VOLUME_XX.csv” file and assign </a:t>
            </a:r>
            <a:r>
              <a:rPr lang="en-US" sz="1600" dirty="0">
                <a:solidFill>
                  <a:srgbClr val="FF0000"/>
                </a:solidFill>
              </a:rPr>
              <a:t>address into </a:t>
            </a:r>
            <a:r>
              <a:rPr lang="en-US" sz="1600" dirty="0" smtClean="0">
                <a:solidFill>
                  <a:srgbClr val="FF0000"/>
                </a:solidFill>
              </a:rPr>
              <a:t>variable ‘</a:t>
            </a:r>
            <a:r>
              <a:rPr lang="en-US" sz="1600" dirty="0" err="1" smtClean="0">
                <a:solidFill>
                  <a:srgbClr val="FF0000"/>
                </a:solidFill>
              </a:rPr>
              <a:t>VOLUME_file</a:t>
            </a:r>
            <a:r>
              <a:rPr lang="en-US" sz="1600" dirty="0">
                <a:solidFill>
                  <a:srgbClr val="FF0000"/>
                </a:solidFill>
              </a:rPr>
              <a:t>’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>
            <a:stCxn id="73" idx="1"/>
          </p:cNvCxnSpPr>
          <p:nvPr/>
        </p:nvCxnSpPr>
        <p:spPr>
          <a:xfrm flipH="1" flipV="1">
            <a:off x="6320118" y="5027089"/>
            <a:ext cx="1785377" cy="92481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64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440659" y="1544926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203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203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9287" y="2064839"/>
            <a:ext cx="3047687" cy="36021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809999" y="3722867"/>
            <a:ext cx="3067070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(6) – Emission Module</a:t>
            </a:r>
            <a:endParaRPr lang="ja-JP" altLang="en-US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810001" y="2068580"/>
            <a:ext cx="3187934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10001" y="2514960"/>
            <a:ext cx="318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4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809999" y="2759598"/>
            <a:ext cx="305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1. Select link emission column and unit in GIS</a:t>
            </a:r>
            <a:endParaRPr kumimoji="1" lang="ja-JP" altLang="en-US" sz="1200" dirty="0"/>
          </a:p>
        </p:txBody>
      </p:sp>
      <p:sp>
        <p:nvSpPr>
          <p:cNvPr id="5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283374" y="4852079"/>
            <a:ext cx="1586070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502113" y="5254590"/>
            <a:ext cx="237495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3" y="3108692"/>
            <a:ext cx="140542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602612" y="3398461"/>
            <a:ext cx="1405429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g/mile/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 smtClean="0">
                <a:solidFill>
                  <a:schemeClr val="tx1"/>
                </a:solidFill>
              </a:rPr>
              <a:t>hr</a:t>
            </a:r>
            <a:r>
              <a:rPr lang="en-US" altLang="ja-JP" sz="900" dirty="0" smtClean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790949" y="3106479"/>
            <a:ext cx="80645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Emission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3584633" y="3387588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1000" dirty="0" smtClean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4886" y="4180633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4" y="4117327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AREA</a:t>
            </a:r>
            <a:endParaRPr kumimoji="1" lang="ja-JP" altLang="en-US" sz="1200" dirty="0"/>
          </a:p>
        </p:txBody>
      </p:sp>
      <p:sp>
        <p:nvSpPr>
          <p:cNvPr id="5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350166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LINE or RLINE</a:t>
            </a:r>
            <a:endParaRPr kumimoji="1" lang="ja-JP" alt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886" y="4399138"/>
            <a:ext cx="142875" cy="156414"/>
            <a:chOff x="938213" y="3165197"/>
            <a:chExt cx="142875" cy="156414"/>
          </a:xfrm>
        </p:grpSpPr>
        <p:sp>
          <p:nvSpPr>
            <p:cNvPr id="56" name="Rectangle 55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84885" y="4637222"/>
            <a:ext cx="142875" cy="156414"/>
            <a:chOff x="938213" y="3165197"/>
            <a:chExt cx="142875" cy="156414"/>
          </a:xfrm>
        </p:grpSpPr>
        <p:sp>
          <p:nvSpPr>
            <p:cNvPr id="65" name="Rectangle 64"/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584304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RLINEXT</a:t>
            </a:r>
            <a:endParaRPr kumimoji="1" lang="ja-JP" alt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4084885" y="4881655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252153" y="4828737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3937733" y="2210965"/>
            <a:ext cx="142875" cy="156414"/>
            <a:chOff x="938213" y="2889542"/>
            <a:chExt cx="142875" cy="156414"/>
          </a:xfrm>
        </p:grpSpPr>
        <p:sp>
          <p:nvSpPr>
            <p:cNvPr id="59" name="Rectangle 58"/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087456" y="2150672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Skip the “Emission Module”</a:t>
            </a:r>
            <a:endParaRPr lang="ja-JP" alt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2021" y="2478111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5686" y="2107152"/>
            <a:ext cx="305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Information for emissions</a:t>
            </a:r>
            <a:endParaRPr kumimoji="1" lang="ja-JP" altLang="en-US" sz="1200" b="1" dirty="0"/>
          </a:p>
        </p:txBody>
      </p:sp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74736" y="2365682"/>
            <a:ext cx="3051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200" dirty="0" smtClean="0"/>
              <a:t>“Emission Module” can be skipped if emission information is not available. Users can still generate AERMOD road geometry and receptors with the tool.</a:t>
            </a:r>
          </a:p>
          <a:p>
            <a:pPr>
              <a:spcAft>
                <a:spcPts val="600"/>
              </a:spcAft>
            </a:pPr>
            <a:endParaRPr lang="en-US" altLang="ja-JP" sz="100" dirty="0" smtClean="0"/>
          </a:p>
          <a:p>
            <a:pPr>
              <a:spcAft>
                <a:spcPts val="600"/>
              </a:spcAft>
            </a:pPr>
            <a:r>
              <a:rPr kumimoji="1" lang="en-US" altLang="ja-JP" sz="1200" dirty="0" smtClean="0"/>
              <a:t>To generate link-level emissions:</a:t>
            </a:r>
          </a:p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9286" y="3518827"/>
            <a:ext cx="30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AutoNum type="arabicPeriod"/>
            </a:pPr>
            <a:r>
              <a:rPr lang="en-US" altLang="ja-JP" sz="1200" dirty="0" smtClean="0"/>
              <a:t>Select GIS column for link emission info, and emission units in rate (g per mile per hour) or inventory (g per link per hour)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5211" y="4169573"/>
            <a:ext cx="3032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ja-JP" sz="1200" dirty="0" smtClean="0"/>
              <a:t>2. Select source(s) you want to generate emissions for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“em_AREA.csv” from “AREA.csv”</a:t>
            </a:r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 </a:t>
            </a:r>
            <a:r>
              <a:rPr lang="en-US" altLang="ja-JP" sz="1200" dirty="0"/>
              <a:t>“em_LINE.csv”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 “em_RLINEXT.csv” from </a:t>
            </a:r>
            <a:r>
              <a:rPr lang="en-US" altLang="ja-JP" sz="1200" dirty="0" smtClean="0"/>
              <a:t>“Line.csv”</a:t>
            </a:r>
            <a:endParaRPr lang="en-US" altLang="ja-JP" sz="1200" dirty="0"/>
          </a:p>
          <a:p>
            <a:pPr marL="3619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“em_VOLUME_XX.csv” Need </a:t>
            </a:r>
            <a:r>
              <a:rPr lang="en-US" altLang="ja-JP" sz="1200" dirty="0"/>
              <a:t>to upload VOLUME csv for emissions </a:t>
            </a:r>
            <a:r>
              <a:rPr lang="en-US" altLang="ja-JP" sz="1200" dirty="0" smtClean="0"/>
              <a:t>generation</a:t>
            </a:r>
            <a:endParaRPr lang="en-US" altLang="ja-JP" sz="1200" dirty="0"/>
          </a:p>
        </p:txBody>
      </p:sp>
      <p:sp>
        <p:nvSpPr>
          <p:cNvPr id="73" name="Rectangle 72"/>
          <p:cNvSpPr/>
          <p:nvPr/>
        </p:nvSpPr>
        <p:spPr>
          <a:xfrm>
            <a:off x="8105495" y="5536408"/>
            <a:ext cx="3692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Run and generate all emission files for checked sources. Generate ‘em_XXX.csv’ files. CL 656 - 710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6332223" y="5488212"/>
            <a:ext cx="1773273" cy="46781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63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Freeform 60"/>
          <p:cNvSpPr/>
          <p:nvPr/>
        </p:nvSpPr>
        <p:spPr>
          <a:xfrm>
            <a:off x="2665094" y="171575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2721092" y="174662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721092" y="177525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5" y="224282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0795" y="280813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54956" y="316661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3826886" y="316661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02666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548876" y="179359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2108" y="282674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1. Choose Columns</a:t>
            </a:r>
            <a:r>
              <a:rPr lang="en-US" altLang="ja-JP" sz="1200" b="1" dirty="0"/>
              <a:t> </a:t>
            </a:r>
            <a:r>
              <a:rPr kumimoji="1" lang="en-US" altLang="ja-JP" sz="1200" b="1" dirty="0" smtClean="0"/>
              <a:t>from Shape File</a:t>
            </a:r>
            <a:endParaRPr kumimoji="1" lang="ja-JP" altLang="en-US" sz="1200" b="1" dirty="0"/>
          </a:p>
        </p:txBody>
      </p:sp>
      <p:sp>
        <p:nvSpPr>
          <p:cNvPr id="7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967190" y="460431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44670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6" y="344670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538820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607834" y="224372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4" y="252856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559049" y="344992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8248" y="3162107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698472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72212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373826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612422" y="280813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1" y="281945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2. Origin and Destination </a:t>
            </a:r>
            <a:endParaRPr kumimoji="1" lang="ja-JP" altLang="en-US" sz="1200" b="1" dirty="0"/>
          </a:p>
        </p:txBody>
      </p: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139433" y="313557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16382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847139" y="338314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40578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906926" y="367410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12228" y="367823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3498" y="453809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746173" y="396930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94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542830" y="537081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28529" y="488250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949309" y="505799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2" y="506568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9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31940" y="485765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9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53507" y="559847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096250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88511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8837" y="478653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71877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102419" y="521279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9635" y="515667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011034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36911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0793" y="452698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3. Locate boundary and reference point</a:t>
            </a:r>
            <a:endParaRPr kumimoji="1" lang="ja-JP" altLang="en-US" sz="1200" b="1" dirty="0"/>
          </a:p>
        </p:txBody>
      </p:sp>
      <p:sp>
        <p:nvSpPr>
          <p:cNvPr id="51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62108" y="404439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618531" y="317168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403173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2969" y="3443261"/>
            <a:ext cx="910902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8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155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7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1" name="Freeform 160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8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4" name="Oval 173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Oval 175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79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1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23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36" name="Freeform 235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24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24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4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249" name="Oval 248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Oval 250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25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25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5" name="Rectangle 254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26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6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2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27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7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8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8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9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50808" y="1606325"/>
            <a:ext cx="43275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is single choice.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If ‘Run AERMOD’ is selected then variable ‘</a:t>
            </a:r>
            <a:r>
              <a:rPr lang="en-US" sz="1600" dirty="0" err="1" smtClean="0">
                <a:solidFill>
                  <a:srgbClr val="FF0000"/>
                </a:solidFill>
              </a:rPr>
              <a:t>run_AERMOD</a:t>
            </a:r>
            <a:r>
              <a:rPr lang="en-US" sz="1600" dirty="0" smtClean="0">
                <a:solidFill>
                  <a:srgbClr val="FF0000"/>
                </a:solidFill>
              </a:rPr>
              <a:t>’ = </a:t>
            </a:r>
            <a:r>
              <a:rPr lang="en-US" sz="1600" dirty="0">
                <a:solidFill>
                  <a:srgbClr val="FF0000"/>
                </a:solidFill>
              </a:rPr>
              <a:t>True. CL:719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Otherwise, if ‘Emission unavailable’ is selected, </a:t>
            </a:r>
            <a:r>
              <a:rPr 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 err="1">
                <a:solidFill>
                  <a:srgbClr val="FF0000"/>
                </a:solidFill>
              </a:rPr>
              <a:t>run_AERMOD</a:t>
            </a:r>
            <a:r>
              <a:rPr lang="en-US" sz="1600" dirty="0">
                <a:solidFill>
                  <a:srgbClr val="FF0000"/>
                </a:solidFill>
              </a:rPr>
              <a:t>’ = False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6211774" y="2085228"/>
            <a:ext cx="1439035" cy="29255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/>
          <p:cNvSpPr/>
          <p:nvPr/>
        </p:nvSpPr>
        <p:spPr>
          <a:xfrm>
            <a:off x="553849" y="1943479"/>
            <a:ext cx="5619348" cy="307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2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3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23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5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37" name="Freeform 236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242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244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5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6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7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8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250" name="Oval 249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Oval 251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25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25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6" name="Rectangle 255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26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27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27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8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8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8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9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These two have dropdown list to choose from. POLLUTID </a:t>
            </a:r>
            <a:r>
              <a:rPr lang="en-US" sz="1600" dirty="0">
                <a:solidFill>
                  <a:srgbClr val="FF0000"/>
                </a:solidFill>
              </a:rPr>
              <a:t>to variable ‘POLLUTID</a:t>
            </a:r>
            <a:r>
              <a:rPr lang="en-US" sz="1600" dirty="0" smtClean="0">
                <a:solidFill>
                  <a:srgbClr val="FF0000"/>
                </a:solidFill>
              </a:rPr>
              <a:t>’ CL 720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AVERTIME to variable ‘AVERTIME</a:t>
            </a:r>
            <a:r>
              <a:rPr lang="en-US" sz="1600" dirty="0" smtClean="0">
                <a:solidFill>
                  <a:srgbClr val="FF0000"/>
                </a:solidFill>
              </a:rPr>
              <a:t>’ CL 721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Both are in String.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Depending on POLLUTID, here is the values can </a:t>
            </a:r>
            <a:r>
              <a:rPr lang="en-US" sz="1600" dirty="0" err="1" smtClean="0">
                <a:solidFill>
                  <a:srgbClr val="FF0000"/>
                </a:solidFill>
              </a:rPr>
              <a:t>shoose</a:t>
            </a:r>
            <a:r>
              <a:rPr lang="en-US" sz="1600" dirty="0" smtClean="0">
                <a:solidFill>
                  <a:srgbClr val="FF0000"/>
                </a:solidFill>
              </a:rPr>
              <a:t> from: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73057"/>
              </p:ext>
            </p:extLst>
          </p:nvPr>
        </p:nvGraphicFramePr>
        <p:xfrm>
          <a:off x="7703894" y="2561118"/>
          <a:ext cx="39519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70">
                  <a:extLst>
                    <a:ext uri="{9D8B030D-6E8A-4147-A177-3AD203B41FA5}">
                      <a16:colId xmlns:a16="http://schemas.microsoft.com/office/drawing/2014/main" val="2887954648"/>
                    </a:ext>
                  </a:extLst>
                </a:gridCol>
                <a:gridCol w="1975970">
                  <a:extLst>
                    <a:ext uri="{9D8B030D-6E8A-4147-A177-3AD203B41FA5}">
                      <a16:colId xmlns:a16="http://schemas.microsoft.com/office/drawing/2014/main" val="2444343392"/>
                    </a:ext>
                  </a:extLst>
                </a:gridCol>
              </a:tblGrid>
              <a:tr h="2401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POLLUTID (</a:t>
                      </a:r>
                      <a:r>
                        <a:rPr lang="en-US" sz="1400" b="1" dirty="0" err="1" smtClean="0"/>
                        <a:t>str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AVERTIME (</a:t>
                      </a:r>
                      <a:r>
                        <a:rPr lang="en-US" sz="1400" b="1" dirty="0" err="1" smtClean="0"/>
                        <a:t>str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38667"/>
                  </a:ext>
                </a:extLst>
              </a:tr>
              <a:tr h="2401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150800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151913"/>
                  </a:ext>
                </a:extLst>
              </a:tr>
              <a:tr h="2401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151048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ANNUAL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179557"/>
                  </a:ext>
                </a:extLst>
              </a:tr>
              <a:tr h="2401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PM2.5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796644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ANNUAL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906703"/>
                  </a:ext>
                </a:extLst>
              </a:tr>
              <a:tr h="2401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PM10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48067"/>
                  </a:ext>
                </a:extLst>
              </a:tr>
              <a:tr h="240194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Others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94174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04778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36376"/>
                  </a:ext>
                </a:extLst>
              </a:tr>
              <a:tr h="2401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ANNUAL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25266"/>
                  </a:ext>
                </a:extLst>
              </a:tr>
            </a:tbl>
          </a:graphicData>
        </a:graphic>
      </p:graphicFrame>
      <p:sp>
        <p:nvSpPr>
          <p:cNvPr id="227" name="Rectangle 226"/>
          <p:cNvSpPr/>
          <p:nvPr/>
        </p:nvSpPr>
        <p:spPr>
          <a:xfrm>
            <a:off x="591599" y="2639814"/>
            <a:ext cx="1985628" cy="692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550230" y="2377784"/>
            <a:ext cx="5100580" cy="60893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33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1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2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3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4" name="Freeform 163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7" name="Oval 176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Oval 178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8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8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1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URBANOPT to String variable ‘</a:t>
            </a:r>
            <a:r>
              <a:rPr lang="en-US" sz="1600" dirty="0">
                <a:solidFill>
                  <a:srgbClr val="FF0000"/>
                </a:solidFill>
              </a:rPr>
              <a:t>URBANOPT</a:t>
            </a:r>
            <a:r>
              <a:rPr lang="en-US" sz="1600" dirty="0" smtClean="0">
                <a:solidFill>
                  <a:srgbClr val="FF0000"/>
                </a:solidFill>
              </a:rPr>
              <a:t>’ CL 722, default as ‘200000’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87" idx="3"/>
          </p:cNvCxnSpPr>
          <p:nvPr/>
        </p:nvCxnSpPr>
        <p:spPr>
          <a:xfrm flipH="1">
            <a:off x="2550230" y="1276402"/>
            <a:ext cx="5071804" cy="247062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/>
          <p:cNvSpPr/>
          <p:nvPr/>
        </p:nvSpPr>
        <p:spPr>
          <a:xfrm>
            <a:off x="591599" y="3592644"/>
            <a:ext cx="1958631" cy="30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91598" y="3969117"/>
            <a:ext cx="1958631" cy="30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9" idx="1"/>
            <a:endCxn id="90" idx="3"/>
          </p:cNvCxnSpPr>
          <p:nvPr/>
        </p:nvCxnSpPr>
        <p:spPr>
          <a:xfrm flipH="1">
            <a:off x="2550229" y="2068958"/>
            <a:ext cx="5071805" cy="205454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22034" y="1776570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FLAGPOLE</a:t>
            </a:r>
            <a:r>
              <a:rPr lang="en-US" sz="1600" dirty="0" smtClean="0">
                <a:solidFill>
                  <a:srgbClr val="FF0000"/>
                </a:solidFill>
              </a:rPr>
              <a:t> to String </a:t>
            </a:r>
            <a:r>
              <a:rPr lang="en-US" sz="1600" dirty="0">
                <a:solidFill>
                  <a:srgbClr val="FF0000"/>
                </a:solidFill>
              </a:rPr>
              <a:t>variable ‘FLAGPOLE’ CL </a:t>
            </a:r>
            <a:r>
              <a:rPr lang="en-US" sz="1600" dirty="0" smtClean="0">
                <a:solidFill>
                  <a:srgbClr val="FF0000"/>
                </a:solidFill>
              </a:rPr>
              <a:t>723, </a:t>
            </a:r>
            <a:r>
              <a:rPr lang="en-US" sz="1600" dirty="0">
                <a:solidFill>
                  <a:srgbClr val="FF0000"/>
                </a:solidFill>
              </a:rPr>
              <a:t>default as </a:t>
            </a:r>
            <a:r>
              <a:rPr lang="en-US" sz="1600" dirty="0" smtClean="0">
                <a:solidFill>
                  <a:srgbClr val="FF0000"/>
                </a:solidFill>
              </a:rPr>
              <a:t>‘1.5’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91599" y="4566339"/>
            <a:ext cx="1907608" cy="51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91598" y="5161368"/>
            <a:ext cx="1918893" cy="52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56" idx="1"/>
          </p:cNvCxnSpPr>
          <p:nvPr/>
        </p:nvCxnSpPr>
        <p:spPr>
          <a:xfrm flipH="1">
            <a:off x="2482670" y="3712140"/>
            <a:ext cx="5130442" cy="11161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stCxn id="157" idx="1"/>
          </p:cNvCxnSpPr>
          <p:nvPr/>
        </p:nvCxnSpPr>
        <p:spPr>
          <a:xfrm flipH="1" flipV="1">
            <a:off x="2480949" y="5472803"/>
            <a:ext cx="5148698" cy="167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2" y="3173531"/>
            <a:ext cx="43275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Identify address for </a:t>
            </a:r>
            <a:r>
              <a:rPr lang="en-US" sz="1600" dirty="0">
                <a:solidFill>
                  <a:srgbClr val="FF0000"/>
                </a:solidFill>
              </a:rPr>
              <a:t>SFC file and assign the address as string to variable ‘SURFFILE</a:t>
            </a:r>
            <a:r>
              <a:rPr lang="en-US" sz="1600" dirty="0" smtClean="0">
                <a:solidFill>
                  <a:srgbClr val="FF0000"/>
                </a:solidFill>
              </a:rPr>
              <a:t>’ at CL 724. </a:t>
            </a:r>
            <a:r>
              <a:rPr lang="en-US" sz="1600" dirty="0">
                <a:solidFill>
                  <a:srgbClr val="FF0000"/>
                </a:solidFill>
              </a:rPr>
              <a:t>Make sure only file with extension ‘.SFC’ can be </a:t>
            </a:r>
            <a:r>
              <a:rPr lang="en-US" sz="1600" dirty="0" smtClean="0">
                <a:solidFill>
                  <a:srgbClr val="FF0000"/>
                </a:solidFill>
              </a:rPr>
              <a:t>selected. Users </a:t>
            </a:r>
            <a:r>
              <a:rPr lang="en-US" sz="1600" dirty="0">
                <a:solidFill>
                  <a:srgbClr val="FF0000"/>
                </a:solidFill>
              </a:rPr>
              <a:t>can also type address in window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629647" y="4704738"/>
            <a:ext cx="432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Identify address for PFL </a:t>
            </a:r>
            <a:r>
              <a:rPr lang="en-US" sz="1600" dirty="0">
                <a:solidFill>
                  <a:srgbClr val="FF0000"/>
                </a:solidFill>
              </a:rPr>
              <a:t>file and assign the address as string to variable ‘SURFFILE</a:t>
            </a:r>
            <a:r>
              <a:rPr lang="en-US" sz="1600" dirty="0" smtClean="0">
                <a:solidFill>
                  <a:srgbClr val="FF0000"/>
                </a:solidFill>
              </a:rPr>
              <a:t>’ at CL 725. </a:t>
            </a:r>
            <a:r>
              <a:rPr lang="en-US" sz="1600" dirty="0">
                <a:solidFill>
                  <a:srgbClr val="FF0000"/>
                </a:solidFill>
              </a:rPr>
              <a:t>Make sure only file with extension </a:t>
            </a:r>
            <a:r>
              <a:rPr lang="en-US" sz="1600" dirty="0" smtClean="0">
                <a:solidFill>
                  <a:srgbClr val="FF0000"/>
                </a:solidFill>
              </a:rPr>
              <a:t>‘.PFL’ </a:t>
            </a:r>
            <a:r>
              <a:rPr lang="en-US" sz="1600" dirty="0">
                <a:solidFill>
                  <a:srgbClr val="FF0000"/>
                </a:solidFill>
              </a:rPr>
              <a:t>can be </a:t>
            </a:r>
            <a:r>
              <a:rPr lang="en-US" sz="1600" dirty="0" smtClean="0">
                <a:solidFill>
                  <a:srgbClr val="FF0000"/>
                </a:solidFill>
              </a:rPr>
              <a:t>selected. Users </a:t>
            </a:r>
            <a:r>
              <a:rPr lang="en-US" sz="1600" dirty="0">
                <a:solidFill>
                  <a:srgbClr val="FF0000"/>
                </a:solidFill>
              </a:rPr>
              <a:t>can also type address in </a:t>
            </a:r>
            <a:r>
              <a:rPr lang="en-US" sz="1600" dirty="0" smtClean="0">
                <a:solidFill>
                  <a:srgbClr val="FF0000"/>
                </a:solidFill>
              </a:rPr>
              <a:t>window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Also upload variable ‘TEMPLATE’ CL 727 - 782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>
                <a:solidFill>
                  <a:srgbClr val="FF0000"/>
                </a:solidFill>
              </a:rPr>
              <a:t>AREA_rd_path</a:t>
            </a:r>
            <a:r>
              <a:rPr lang="en-US" sz="1600" dirty="0" smtClean="0">
                <a:solidFill>
                  <a:srgbClr val="FF0000"/>
                </a:solidFill>
              </a:rPr>
              <a:t>’ CL788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</p:cNvCxnSpPr>
          <p:nvPr/>
        </p:nvCxnSpPr>
        <p:spPr>
          <a:xfrm flipH="1">
            <a:off x="4693578" y="1153291"/>
            <a:ext cx="2928456" cy="130296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</p:cNvCxnSpPr>
          <p:nvPr/>
        </p:nvCxnSpPr>
        <p:spPr>
          <a:xfrm flipH="1">
            <a:off x="4693577" y="2249654"/>
            <a:ext cx="2908998" cy="41444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02575" y="2080377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 smtClean="0">
                <a:solidFill>
                  <a:srgbClr val="FF0000"/>
                </a:solidFill>
              </a:rPr>
              <a:t>AREA_rec_path</a:t>
            </a:r>
            <a:r>
              <a:rPr lang="en-US" sz="1600" dirty="0" smtClean="0">
                <a:solidFill>
                  <a:srgbClr val="FF0000"/>
                </a:solidFill>
              </a:rPr>
              <a:t>’ CL785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</p:cNvCxnSpPr>
          <p:nvPr/>
        </p:nvCxnSpPr>
        <p:spPr>
          <a:xfrm flipH="1" flipV="1">
            <a:off x="4693577" y="2866851"/>
            <a:ext cx="2919534" cy="42151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stCxn id="157" idx="1"/>
          </p:cNvCxnSpPr>
          <p:nvPr/>
        </p:nvCxnSpPr>
        <p:spPr>
          <a:xfrm flipH="1" flipV="1">
            <a:off x="6482180" y="2940558"/>
            <a:ext cx="1055982" cy="166145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1" y="2872871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AREA_em_path</a:t>
            </a:r>
            <a:r>
              <a:rPr lang="en-US" sz="1600" dirty="0" smtClean="0">
                <a:solidFill>
                  <a:srgbClr val="FF0000"/>
                </a:solidFill>
              </a:rPr>
              <a:t>’ CL787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38162" y="4432735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CL789-829</a:t>
            </a:r>
            <a:r>
              <a:rPr lang="en-US" sz="1600" dirty="0">
                <a:solidFill>
                  <a:srgbClr val="FF0000"/>
                </a:solidFill>
              </a:rPr>
              <a:t>. 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AREA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>
                <a:solidFill>
                  <a:srgbClr val="FF0000"/>
                </a:solidFill>
              </a:rPr>
              <a:t>VOLUME_rd_path</a:t>
            </a:r>
            <a:r>
              <a:rPr lang="en-US" sz="1600" dirty="0">
                <a:solidFill>
                  <a:srgbClr val="FF0000"/>
                </a:solidFill>
              </a:rPr>
              <a:t>’ </a:t>
            </a:r>
            <a:r>
              <a:rPr lang="en-US" sz="1600" dirty="0" smtClean="0">
                <a:solidFill>
                  <a:srgbClr val="FF0000"/>
                </a:solidFill>
              </a:rPr>
              <a:t>CL834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197" idx="3"/>
          </p:cNvCxnSpPr>
          <p:nvPr/>
        </p:nvCxnSpPr>
        <p:spPr>
          <a:xfrm flipH="1">
            <a:off x="4693577" y="1153291"/>
            <a:ext cx="2928457" cy="19864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198" idx="3"/>
          </p:cNvCxnSpPr>
          <p:nvPr/>
        </p:nvCxnSpPr>
        <p:spPr>
          <a:xfrm flipH="1">
            <a:off x="4693577" y="2249654"/>
            <a:ext cx="2908998" cy="109596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02575" y="2080377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‘</a:t>
            </a:r>
            <a:r>
              <a:rPr lang="en-US" sz="1600" dirty="0" err="1">
                <a:solidFill>
                  <a:srgbClr val="FF0000"/>
                </a:solidFill>
              </a:rPr>
              <a:t>VOLUME_rec_path</a:t>
            </a:r>
            <a:r>
              <a:rPr lang="en-US" sz="1600" dirty="0">
                <a:solidFill>
                  <a:srgbClr val="FF0000"/>
                </a:solidFill>
              </a:rPr>
              <a:t>’ </a:t>
            </a:r>
            <a:r>
              <a:rPr lang="en-US" sz="1600" dirty="0" smtClean="0">
                <a:solidFill>
                  <a:srgbClr val="FF0000"/>
                </a:solidFill>
              </a:rPr>
              <a:t>CL837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199" idx="3"/>
          </p:cNvCxnSpPr>
          <p:nvPr/>
        </p:nvCxnSpPr>
        <p:spPr>
          <a:xfrm flipH="1">
            <a:off x="4693577" y="3288370"/>
            <a:ext cx="2919534" cy="25999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stCxn id="157" idx="1"/>
            <a:endCxn id="228" idx="2"/>
          </p:cNvCxnSpPr>
          <p:nvPr/>
        </p:nvCxnSpPr>
        <p:spPr>
          <a:xfrm flipH="1" flipV="1">
            <a:off x="6482180" y="3602482"/>
            <a:ext cx="1055982" cy="9995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1" y="2872871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‘</a:t>
            </a:r>
            <a:r>
              <a:rPr lang="en-US" sz="1600" dirty="0" err="1">
                <a:solidFill>
                  <a:srgbClr val="FF0000"/>
                </a:solidFill>
              </a:rPr>
              <a:t>VOLUME_em_path</a:t>
            </a:r>
            <a:r>
              <a:rPr lang="en-US" sz="1600" dirty="0">
                <a:solidFill>
                  <a:srgbClr val="FF0000"/>
                </a:solidFill>
              </a:rPr>
              <a:t>’ </a:t>
            </a:r>
            <a:r>
              <a:rPr lang="en-US" sz="1600" dirty="0" smtClean="0">
                <a:solidFill>
                  <a:srgbClr val="FF0000"/>
                </a:solidFill>
              </a:rPr>
              <a:t>CL836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38162" y="4432735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CL838-880</a:t>
            </a:r>
            <a:r>
              <a:rPr lang="en-US" sz="1600" dirty="0">
                <a:solidFill>
                  <a:srgbClr val="FF0000"/>
                </a:solidFill>
              </a:rPr>
              <a:t>. Compile / Run AERMOD for VOLUME</a:t>
            </a:r>
          </a:p>
        </p:txBody>
      </p:sp>
    </p:spTree>
    <p:extLst>
      <p:ext uri="{BB962C8B-B14F-4D97-AF65-F5344CB8AC3E}">
        <p14:creationId xmlns:p14="http://schemas.microsoft.com/office/powerpoint/2010/main" val="8640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22034" y="984014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LINE_rd_path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201" idx="3"/>
          </p:cNvCxnSpPr>
          <p:nvPr/>
        </p:nvCxnSpPr>
        <p:spPr>
          <a:xfrm flipH="1">
            <a:off x="4695736" y="1153291"/>
            <a:ext cx="2926298" cy="267372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202" idx="3"/>
          </p:cNvCxnSpPr>
          <p:nvPr/>
        </p:nvCxnSpPr>
        <p:spPr>
          <a:xfrm flipH="1">
            <a:off x="4695736" y="2249654"/>
            <a:ext cx="2906839" cy="178250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02575" y="2080377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LINE_rec_path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203" idx="3"/>
          </p:cNvCxnSpPr>
          <p:nvPr/>
        </p:nvCxnSpPr>
        <p:spPr>
          <a:xfrm flipH="1">
            <a:off x="4695736" y="3165259"/>
            <a:ext cx="2917375" cy="106965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625256" y="4231693"/>
            <a:ext cx="1055982" cy="9995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13111" y="2872871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LINE_em_path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38162" y="5130061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CL889-928. </a:t>
            </a:r>
            <a:r>
              <a:rPr lang="en-US" sz="1600" dirty="0">
                <a:solidFill>
                  <a:srgbClr val="FF0000"/>
                </a:solidFill>
              </a:rPr>
              <a:t>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LINE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32147" y="2099580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RLINE_rd_path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205" idx="3"/>
          </p:cNvCxnSpPr>
          <p:nvPr/>
        </p:nvCxnSpPr>
        <p:spPr>
          <a:xfrm flipH="1">
            <a:off x="4689274" y="2268857"/>
            <a:ext cx="2942873" cy="224954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206" idx="3"/>
          </p:cNvCxnSpPr>
          <p:nvPr/>
        </p:nvCxnSpPr>
        <p:spPr>
          <a:xfrm flipH="1">
            <a:off x="4689274" y="3243838"/>
            <a:ext cx="2972391" cy="147455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61665" y="3074561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RLINE_rec_path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207" idx="3"/>
          </p:cNvCxnSpPr>
          <p:nvPr/>
        </p:nvCxnSpPr>
        <p:spPr>
          <a:xfrm flipH="1">
            <a:off x="4689274" y="4516314"/>
            <a:ext cx="2932760" cy="40482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700205" y="4849054"/>
            <a:ext cx="1055982" cy="99953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22034" y="4100815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RLINE_em_path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13111" y="5747422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CL937-977. </a:t>
            </a:r>
            <a:r>
              <a:rPr lang="en-US" sz="1600" dirty="0">
                <a:solidFill>
                  <a:srgbClr val="FF0000"/>
                </a:solidFill>
              </a:rPr>
              <a:t>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RLINE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1276"/>
            <a:ext cx="6682740" cy="431612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6332">
                <a:moveTo>
                  <a:pt x="4010794" y="335548"/>
                </a:moveTo>
                <a:cubicBezTo>
                  <a:pt x="4011852" y="226874"/>
                  <a:pt x="4006561" y="108674"/>
                  <a:pt x="4007619" y="0"/>
                </a:cubicBezTo>
                <a:lnTo>
                  <a:pt x="5242100" y="6350"/>
                </a:lnTo>
                <a:cubicBezTo>
                  <a:pt x="5243158" y="115704"/>
                  <a:pt x="5244217" y="225058"/>
                  <a:pt x="5245275" y="334412"/>
                </a:cubicBezTo>
                <a:lnTo>
                  <a:pt x="6682740" y="334412"/>
                </a:lnTo>
                <a:lnTo>
                  <a:pt x="6682740" y="4266332"/>
                </a:lnTo>
                <a:lnTo>
                  <a:pt x="0" y="4266332"/>
                </a:lnTo>
                <a:lnTo>
                  <a:pt x="0" y="342032"/>
                </a:lnTo>
                <a:lnTo>
                  <a:pt x="4010794" y="3355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2674098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PM2.5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6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53848" y="2310813"/>
            <a:ext cx="209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Running Information</a:t>
            </a:r>
            <a:endParaRPr kumimoji="1" lang="ja-JP" altLang="en-US" sz="1200" b="1" dirty="0"/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2652624" y="2310813"/>
            <a:ext cx="4372407" cy="3454495"/>
            <a:chOff x="557920" y="2017084"/>
            <a:chExt cx="6437581" cy="3751338"/>
          </a:xfrm>
        </p:grpSpPr>
        <p:sp>
          <p:nvSpPr>
            <p:cNvPr id="169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017084"/>
              <a:ext cx="642891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9288" y="2762277"/>
              <a:ext cx="6436213" cy="73870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1" y="3500986"/>
              <a:ext cx="6430288" cy="74519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65212" y="4246179"/>
              <a:ext cx="6422994" cy="74991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2">
              <a:extLst>
                <a:ext uri="{FF2B5EF4-FFF2-40B4-BE49-F238E27FC236}">
                  <a16:creationId xmlns:a16="http://schemas.microsoft.com/office/drawing/2014/main" id="{CC3AEC28-3679-4A53-B976-BC4CF37FC15A}"/>
                </a:ext>
              </a:extLst>
            </p:cNvPr>
            <p:cNvSpPr/>
            <p:nvPr/>
          </p:nvSpPr>
          <p:spPr>
            <a:xfrm>
              <a:off x="557920" y="4996094"/>
              <a:ext cx="6430287" cy="7723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5475" y="2035521"/>
            <a:ext cx="133350" cy="133350"/>
            <a:chOff x="625475" y="2035521"/>
            <a:chExt cx="133350" cy="133350"/>
          </a:xfrm>
        </p:grpSpPr>
        <p:sp>
          <p:nvSpPr>
            <p:cNvPr id="175" name="Oval 174"/>
            <p:cNvSpPr/>
            <p:nvPr/>
          </p:nvSpPr>
          <p:spPr>
            <a:xfrm>
              <a:off x="625475" y="2035521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64052" y="2076110"/>
              <a:ext cx="57467" cy="57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Oval 176"/>
          <p:cNvSpPr/>
          <p:nvPr/>
        </p:nvSpPr>
        <p:spPr>
          <a:xfrm>
            <a:off x="2106275" y="2035521"/>
            <a:ext cx="133350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53027" y="1968079"/>
            <a:ext cx="10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Run AERMOD</a:t>
            </a:r>
          </a:p>
        </p:txBody>
      </p:sp>
      <p:sp>
        <p:nvSpPr>
          <p:cNvPr id="1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39625" y="1961081"/>
            <a:ext cx="465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Emission unavailable, just compile road and receptors input</a:t>
            </a:r>
          </a:p>
        </p:txBody>
      </p:sp>
      <p:sp>
        <p:nvSpPr>
          <p:cNvPr id="18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53848" y="2312519"/>
            <a:ext cx="2099705" cy="34527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13033" y="266123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POLLUTID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13033" y="3028148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AVERTIME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13033" y="3617649"/>
            <a:ext cx="9213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URBANOPT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13477" y="3985201"/>
            <a:ext cx="920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FLAGPOLE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76306" y="4571001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SURFFILE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64957" y="5161368"/>
            <a:ext cx="768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PROFFILE</a:t>
            </a:r>
          </a:p>
        </p:txBody>
      </p:sp>
      <p:sp>
        <p:nvSpPr>
          <p:cNvPr id="1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4623327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90330" y="5213694"/>
            <a:ext cx="990619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3648854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91415" y="4018381"/>
            <a:ext cx="990619" cy="21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486239" y="3035590"/>
            <a:ext cx="995795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1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368704"/>
            <a:ext cx="1288001" cy="17509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257793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278440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1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2526258"/>
            <a:ext cx="54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1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7576" y="3192542"/>
            <a:ext cx="74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19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054124"/>
            <a:ext cx="1288001" cy="171194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5576" y="3259446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8105" y="3465919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3553" y="3872796"/>
            <a:ext cx="75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LINE</a:t>
            </a:r>
            <a:endParaRPr kumimoji="1" lang="ja-JP" altLang="en-US" sz="1200" b="1" dirty="0"/>
          </a:p>
        </p:txBody>
      </p:sp>
      <p:sp>
        <p:nvSpPr>
          <p:cNvPr id="2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742172"/>
            <a:ext cx="1288001" cy="1696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7735" y="3945990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10264" y="4152463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2624" y="4470171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BETA RLINE</a:t>
            </a:r>
            <a:endParaRPr kumimoji="1" lang="ja-JP" altLang="en-US" sz="1200" b="1" dirty="0"/>
          </a:p>
        </p:txBody>
      </p:sp>
      <p:sp>
        <p:nvSpPr>
          <p:cNvPr id="2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438711"/>
            <a:ext cx="1288001" cy="1593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463221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483868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0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656098" y="5177035"/>
            <a:ext cx="75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ALPHA RLINEXT</a:t>
            </a:r>
            <a:endParaRPr kumimoji="1" lang="ja-JP" altLang="en-US" sz="1200" b="1" dirty="0"/>
          </a:p>
        </p:txBody>
      </p:sp>
      <p:sp>
        <p:nvSpPr>
          <p:cNvPr id="20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36269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6123" y="258281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33023" y="2783496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em_AREA.csv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04209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262209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46289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em_VOLUME.csv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3728053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394816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148850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416117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4636231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4836914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115981"/>
            <a:ext cx="1288001" cy="16777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road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1273" y="5317885"/>
            <a:ext cx="1288001" cy="1723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receptors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403802" y="5524358"/>
            <a:ext cx="1285472" cy="1648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emissions</a:t>
            </a:r>
          </a:p>
        </p:txBody>
      </p:sp>
      <p:sp>
        <p:nvSpPr>
          <p:cNvPr id="224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094568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Line.csv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5460" y="5314682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rec_layers.csv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4742360" y="5515365"/>
            <a:ext cx="995795" cy="1732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 smtClean="0">
                <a:solidFill>
                  <a:schemeClr val="tx1"/>
                </a:solidFill>
              </a:rPr>
              <a:t>em_RLINEXT.csv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2392200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AREA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054124"/>
            <a:ext cx="93425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 VOLUME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3754033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443629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015052" y="5122888"/>
            <a:ext cx="931216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Run AERMOD or compile</a:t>
            </a:r>
          </a:p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RLINEXT input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4816563"/>
            <a:ext cx="1759430" cy="216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chemeClr val="tx1"/>
                </a:solidFill>
              </a:rPr>
              <a:t>D:\Research 2019\Atlanta24.SFC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721520" y="5413399"/>
            <a:ext cx="1759430" cy="19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chemeClr val="tx1"/>
                </a:solidFill>
              </a:rPr>
              <a:t>D:\Research </a:t>
            </a:r>
            <a:r>
              <a:rPr lang="en-US" altLang="ja-JP" sz="900" dirty="0" smtClean="0">
                <a:solidFill>
                  <a:schemeClr val="tx1"/>
                </a:solidFill>
              </a:rPr>
              <a:t>2019\Atlanta24.PFL</a:t>
            </a:r>
            <a:endParaRPr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(7) – Compilation Module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632147" y="2099580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RLINEXT_rd_path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221" idx="3"/>
          </p:cNvCxnSpPr>
          <p:nvPr/>
        </p:nvCxnSpPr>
        <p:spPr>
          <a:xfrm flipH="1">
            <a:off x="4689274" y="2268857"/>
            <a:ext cx="2942873" cy="293101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99" idx="1"/>
            <a:endCxn id="222" idx="3"/>
          </p:cNvCxnSpPr>
          <p:nvPr/>
        </p:nvCxnSpPr>
        <p:spPr>
          <a:xfrm flipH="1">
            <a:off x="4689274" y="3243838"/>
            <a:ext cx="2972391" cy="216022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7661665" y="3074561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Address to </a:t>
            </a:r>
            <a:r>
              <a:rPr lang="en-US" sz="1600" dirty="0">
                <a:solidFill>
                  <a:srgbClr val="FF0000"/>
                </a:solidFill>
              </a:rPr>
              <a:t>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RLINEXT_rec_path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0" name="Straight Connector 149"/>
          <p:cNvCxnSpPr>
            <a:stCxn id="156" idx="1"/>
            <a:endCxn id="223" idx="3"/>
          </p:cNvCxnSpPr>
          <p:nvPr/>
        </p:nvCxnSpPr>
        <p:spPr>
          <a:xfrm flipH="1">
            <a:off x="4689274" y="4516314"/>
            <a:ext cx="2932760" cy="109049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Straight Connector 154"/>
          <p:cNvCxnSpPr>
            <a:endCxn id="231" idx="3"/>
          </p:cNvCxnSpPr>
          <p:nvPr/>
        </p:nvCxnSpPr>
        <p:spPr>
          <a:xfrm flipH="1" flipV="1">
            <a:off x="6946268" y="5397067"/>
            <a:ext cx="809919" cy="45151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Rectangle 155"/>
          <p:cNvSpPr/>
          <p:nvPr/>
        </p:nvSpPr>
        <p:spPr>
          <a:xfrm>
            <a:off x="7622034" y="4100815"/>
            <a:ext cx="4327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‘Run AERMOD’ is checked, make this button available and address </a:t>
            </a:r>
            <a:r>
              <a:rPr lang="en-US" sz="1600" dirty="0">
                <a:solidFill>
                  <a:srgbClr val="FF0000"/>
                </a:solidFill>
              </a:rPr>
              <a:t>to variable </a:t>
            </a:r>
            <a:r>
              <a:rPr lang="en-US" sz="1600" dirty="0" smtClean="0">
                <a:solidFill>
                  <a:srgbClr val="FF0000"/>
                </a:solidFill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</a:rPr>
              <a:t>RLINEXT_em_path</a:t>
            </a:r>
            <a:r>
              <a:rPr lang="en-US" sz="1600" dirty="0" smtClean="0">
                <a:solidFill>
                  <a:srgbClr val="FF0000"/>
                </a:solidFill>
              </a:rPr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13111" y="5747422"/>
            <a:ext cx="43275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CL987-1030. </a:t>
            </a:r>
            <a:r>
              <a:rPr lang="en-US" sz="1600" dirty="0">
                <a:solidFill>
                  <a:srgbClr val="FF0000"/>
                </a:solidFill>
              </a:rPr>
              <a:t>Compile / Run AERMOD for </a:t>
            </a:r>
            <a:r>
              <a:rPr lang="en-US" sz="1600" dirty="0" smtClean="0">
                <a:solidFill>
                  <a:srgbClr val="FF0000"/>
                </a:solidFill>
              </a:rPr>
              <a:t>RLINEXT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7626"/>
            <a:ext cx="6682740" cy="430977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635335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29271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4010794 w 6682740"/>
              <a:gd name="connsiteY8" fmla="*/ 329271 h 4260055"/>
              <a:gd name="connsiteX0" fmla="*/ 5318894 w 6682740"/>
              <a:gd name="connsiteY0" fmla="*/ 322994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5318894 w 6682740"/>
              <a:gd name="connsiteY8" fmla="*/ 322994 h 42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0055">
                <a:moveTo>
                  <a:pt x="5318894" y="322994"/>
                </a:moveTo>
                <a:cubicBezTo>
                  <a:pt x="5319952" y="214320"/>
                  <a:pt x="5314661" y="108674"/>
                  <a:pt x="5315719" y="0"/>
                </a:cubicBezTo>
                <a:lnTo>
                  <a:pt x="6353350" y="73"/>
                </a:lnTo>
                <a:cubicBezTo>
                  <a:pt x="6354408" y="109427"/>
                  <a:pt x="6349117" y="218781"/>
                  <a:pt x="6350175" y="328135"/>
                </a:cubicBezTo>
                <a:lnTo>
                  <a:pt x="6682740" y="328135"/>
                </a:lnTo>
                <a:lnTo>
                  <a:pt x="6682740" y="4260055"/>
                </a:lnTo>
                <a:lnTo>
                  <a:pt x="0" y="4260055"/>
                </a:lnTo>
                <a:lnTo>
                  <a:pt x="0" y="335755"/>
                </a:lnTo>
                <a:lnTo>
                  <a:pt x="5318894" y="32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71565" y="1572354"/>
            <a:ext cx="121434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0659" y="2018136"/>
            <a:ext cx="3674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Upload an AERMOD ‘.out’ file to organize and visualize</a:t>
            </a: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419938"/>
            <a:ext cx="1925264" cy="2512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AERMOD ‘.out’ file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833560"/>
            <a:ext cx="1925264" cy="4175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Organize into csv output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&amp; visualize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5122888"/>
            <a:ext cx="1925264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Questions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2595977" y="2419939"/>
            <a:ext cx="3975152" cy="251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D:\Research </a:t>
            </a:r>
            <a:r>
              <a:rPr lang="en-US" altLang="ja-JP" sz="1050" dirty="0" smtClean="0">
                <a:solidFill>
                  <a:schemeClr val="tx1"/>
                </a:solidFill>
              </a:rPr>
              <a:t>2021\GIS-TO-AERMOD Tool\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aermod.out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188178" y="116391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(8) – Results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85" name="Rectangle 84"/>
          <p:cNvSpPr/>
          <p:nvPr/>
        </p:nvSpPr>
        <p:spPr>
          <a:xfrm>
            <a:off x="7864490" y="614045"/>
            <a:ext cx="39369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Address to variable ‘</a:t>
            </a:r>
            <a:r>
              <a:rPr lang="en-US" sz="1600" dirty="0" err="1">
                <a:solidFill>
                  <a:srgbClr val="FF0000"/>
                </a:solidFill>
              </a:rPr>
              <a:t>aermod_out</a:t>
            </a:r>
            <a:r>
              <a:rPr lang="en-US" sz="1600" dirty="0" smtClean="0">
                <a:solidFill>
                  <a:srgbClr val="FF0000"/>
                </a:solidFill>
              </a:rPr>
              <a:t>’, CL 1038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>
            <a:stCxn id="85" idx="1"/>
            <a:endCxn id="188" idx="3"/>
          </p:cNvCxnSpPr>
          <p:nvPr/>
        </p:nvCxnSpPr>
        <p:spPr>
          <a:xfrm flipH="1">
            <a:off x="2498857" y="783322"/>
            <a:ext cx="5365633" cy="176225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978623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Freeform 60"/>
          <p:cNvSpPr/>
          <p:nvPr/>
        </p:nvSpPr>
        <p:spPr>
          <a:xfrm>
            <a:off x="2665094" y="171575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2721092" y="174662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721092" y="177525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5" y="224282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0795" y="280813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54956" y="316661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3826886" y="316661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02666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548876" y="179359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2108" y="282674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1. Choose Columns</a:t>
            </a:r>
            <a:r>
              <a:rPr lang="en-US" altLang="ja-JP" sz="1200" dirty="0"/>
              <a:t> </a:t>
            </a:r>
            <a:r>
              <a:rPr kumimoji="1" lang="en-US" altLang="ja-JP" sz="1200" dirty="0" smtClean="0"/>
              <a:t>from Shape File</a:t>
            </a:r>
            <a:endParaRPr kumimoji="1" lang="ja-JP" altLang="en-US" sz="1200" dirty="0"/>
          </a:p>
        </p:txBody>
      </p:sp>
      <p:sp>
        <p:nvSpPr>
          <p:cNvPr id="7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967190" y="460431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44670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6" y="344670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538820" y="179359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607834" y="224372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760794" y="252856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559049" y="344992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8248" y="3162107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698472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0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754954" y="372212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373826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612422" y="280813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1" y="281945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2. Origin and Destination </a:t>
            </a:r>
            <a:endParaRPr kumimoji="1" lang="ja-JP" altLang="en-US" sz="1200" dirty="0"/>
          </a:p>
        </p:txBody>
      </p:sp>
      <p:sp>
        <p:nvSpPr>
          <p:cNvPr id="8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139433" y="313557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16382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847139" y="338314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8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412227" y="340578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906926" y="367410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8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12228" y="367823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2763498" y="453809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47925" y="134153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92" name="Rectangle 91"/>
          <p:cNvSpPr/>
          <p:nvPr/>
        </p:nvSpPr>
        <p:spPr>
          <a:xfrm>
            <a:off x="6746173" y="396930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94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542830" y="537081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428529" y="488250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949309" y="505799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612422" y="506568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98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31940" y="485765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9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353507" y="559847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096250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88511" y="527416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8837" y="478653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71877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102419" y="521279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0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9635" y="515667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011034" y="179359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817485" y="536911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760793" y="452698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3. Locate boundary and reference point</a:t>
            </a:r>
            <a:endParaRPr kumimoji="1" lang="ja-JP" altLang="en-US" sz="1200" dirty="0"/>
          </a:p>
        </p:txBody>
      </p:sp>
      <p:sp>
        <p:nvSpPr>
          <p:cNvPr id="51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2762108" y="404439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4618531" y="317168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826887" y="403173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5512969" y="3443261"/>
            <a:ext cx="910902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7278" y="2203703"/>
            <a:ext cx="6590751" cy="576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 flipV="1">
            <a:off x="2238375" y="2242821"/>
            <a:ext cx="468903" cy="2492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600075" y="1793595"/>
            <a:ext cx="1972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Locate and import GIS shape file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Ln 90-95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73448" y="3099535"/>
            <a:ext cx="1007358" cy="127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00075" y="3297737"/>
            <a:ext cx="19729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Locate </a:t>
            </a:r>
            <a:r>
              <a:rPr lang="en-US" sz="1600" dirty="0" err="1" smtClean="0">
                <a:solidFill>
                  <a:srgbClr val="FF0000"/>
                </a:solidFill>
              </a:rPr>
              <a:t>colume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Ln 80: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GISRdID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Ln 86: </a:t>
            </a:r>
            <a:r>
              <a:rPr lang="en-US" sz="1600" dirty="0" err="1" smtClean="0">
                <a:solidFill>
                  <a:srgbClr val="FF0000"/>
                </a:solidFill>
              </a:rPr>
              <a:t>L_tp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Ln 82: </a:t>
            </a:r>
            <a:r>
              <a:rPr lang="en-US" sz="1600" dirty="0" err="1" smtClean="0">
                <a:solidFill>
                  <a:srgbClr val="FF0000"/>
                </a:solidFill>
              </a:rPr>
              <a:t>L_num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Ln 84: </a:t>
            </a:r>
            <a:r>
              <a:rPr lang="en-US" sz="1600" dirty="0" err="1">
                <a:solidFill>
                  <a:srgbClr val="FF0000"/>
                </a:solidFill>
              </a:rPr>
              <a:t>L_wd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2134681" y="3738261"/>
            <a:ext cx="1562825" cy="1076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6333634" y="2795967"/>
            <a:ext cx="1420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Ln </a:t>
            </a:r>
            <a:r>
              <a:rPr lang="en-US" altLang="ja-JP" sz="1600" dirty="0" smtClean="0">
                <a:solidFill>
                  <a:srgbClr val="FF0000"/>
                </a:solidFill>
              </a:rPr>
              <a:t>76: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rd_edge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923629" y="2928856"/>
            <a:ext cx="1575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Ln </a:t>
            </a:r>
            <a:r>
              <a:rPr lang="en-US" altLang="ja-JP" sz="1600" dirty="0" smtClean="0">
                <a:solidFill>
                  <a:srgbClr val="FF0000"/>
                </a:solidFill>
              </a:rPr>
              <a:t>22</a:t>
            </a:r>
            <a:r>
              <a:rPr lang="en-US" altLang="ja-JP" sz="1600" dirty="0">
                <a:solidFill>
                  <a:srgbClr val="FF0000"/>
                </a:solidFill>
              </a:rPr>
              <a:t>: </a:t>
            </a:r>
            <a:r>
              <a:rPr lang="en-US" altLang="ja-JP" sz="1600" dirty="0" err="1">
                <a:solidFill>
                  <a:srgbClr val="FF0000"/>
                </a:solidFill>
              </a:rPr>
              <a:t>from_proj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946406" y="3306839"/>
            <a:ext cx="1347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Ln </a:t>
            </a:r>
            <a:r>
              <a:rPr lang="en-US" altLang="ja-JP" sz="1600" dirty="0" smtClean="0">
                <a:solidFill>
                  <a:srgbClr val="FF0000"/>
                </a:solidFill>
              </a:rPr>
              <a:t>23: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to_proj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946406" y="3682457"/>
            <a:ext cx="2306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Choose either meter or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ft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Ln 27-31: unit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7626"/>
            <a:ext cx="6682740" cy="430977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635335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29271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4010794 w 6682740"/>
              <a:gd name="connsiteY8" fmla="*/ 329271 h 4260055"/>
              <a:gd name="connsiteX0" fmla="*/ 5318894 w 6682740"/>
              <a:gd name="connsiteY0" fmla="*/ 322994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5318894 w 6682740"/>
              <a:gd name="connsiteY8" fmla="*/ 322994 h 42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0055">
                <a:moveTo>
                  <a:pt x="5318894" y="322994"/>
                </a:moveTo>
                <a:cubicBezTo>
                  <a:pt x="5319952" y="214320"/>
                  <a:pt x="5314661" y="108674"/>
                  <a:pt x="5315719" y="0"/>
                </a:cubicBezTo>
                <a:lnTo>
                  <a:pt x="6353350" y="73"/>
                </a:lnTo>
                <a:cubicBezTo>
                  <a:pt x="6354408" y="109427"/>
                  <a:pt x="6349117" y="218781"/>
                  <a:pt x="6350175" y="328135"/>
                </a:cubicBezTo>
                <a:lnTo>
                  <a:pt x="6682740" y="328135"/>
                </a:lnTo>
                <a:lnTo>
                  <a:pt x="6682740" y="4260055"/>
                </a:lnTo>
                <a:lnTo>
                  <a:pt x="0" y="4260055"/>
                </a:lnTo>
                <a:lnTo>
                  <a:pt x="0" y="335755"/>
                </a:lnTo>
                <a:lnTo>
                  <a:pt x="5318894" y="32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71565" y="1572354"/>
            <a:ext cx="121434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0659" y="2018136"/>
            <a:ext cx="3674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Upload an AERMOD ‘.out’ file to organize and visualize</a:t>
            </a: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419938"/>
            <a:ext cx="1925264" cy="2512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AERMOD ‘.out’ file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833560"/>
            <a:ext cx="1925264" cy="4175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Organize into csv output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&amp; visualize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5122888"/>
            <a:ext cx="1925264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Questions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2595977" y="2419939"/>
            <a:ext cx="3975152" cy="251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D:\Research </a:t>
            </a:r>
            <a:r>
              <a:rPr lang="en-US" altLang="ja-JP" sz="1050" dirty="0" smtClean="0">
                <a:solidFill>
                  <a:schemeClr val="tx1"/>
                </a:solidFill>
              </a:rPr>
              <a:t>2021\GIS-TO-AERMOD Tool\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aermod.out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188178" y="116391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(8) – Results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40</a:t>
            </a:fld>
            <a:endParaRPr kumimoji="1" lang="ja-JP" altLang="en-US"/>
          </a:p>
        </p:txBody>
      </p:sp>
      <p:cxnSp>
        <p:nvCxnSpPr>
          <p:cNvPr id="98" name="Straight Connector 97"/>
          <p:cNvCxnSpPr>
            <a:stCxn id="99" idx="1"/>
            <a:endCxn id="221" idx="2"/>
          </p:cNvCxnSpPr>
          <p:nvPr/>
        </p:nvCxnSpPr>
        <p:spPr>
          <a:xfrm flipV="1">
            <a:off x="432221" y="3251105"/>
            <a:ext cx="1104004" cy="91581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432221" y="3874530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will generate csv file, and open a new window with plot graph. CL1040-1102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978623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90478" y="116390"/>
            <a:ext cx="5537980" cy="5597972"/>
            <a:chOff x="5536421" y="1123503"/>
            <a:chExt cx="5537980" cy="5597972"/>
          </a:xfrm>
        </p:grpSpPr>
        <p:sp>
          <p:nvSpPr>
            <p:cNvPr id="24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36421" y="1123503"/>
              <a:ext cx="5537980" cy="55979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36421" y="1123504"/>
              <a:ext cx="5537980" cy="3047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 smtClean="0"/>
                <a:t>Concentration Profile Visualization</a:t>
              </a:r>
              <a:endParaRPr kumimoji="1" lang="ja-JP" alt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1042" y="1483087"/>
              <a:ext cx="5323809" cy="50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3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6"/>
            <a:ext cx="7048500" cy="4889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7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8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160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62" name="Freeform 161"/>
          <p:cNvSpPr/>
          <p:nvPr/>
        </p:nvSpPr>
        <p:spPr>
          <a:xfrm>
            <a:off x="440659" y="1557626"/>
            <a:ext cx="6682740" cy="4309774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5242100 w 6682740"/>
              <a:gd name="connsiteY2" fmla="*/ 12700 h 4272682"/>
              <a:gd name="connsiteX3" fmla="*/ 524527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2373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2918594 w 6682740"/>
              <a:gd name="connsiteY8" fmla="*/ 332373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52452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524210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35548 h 4266332"/>
              <a:gd name="connsiteX1" fmla="*/ 4007619 w 6682740"/>
              <a:gd name="connsiteY1" fmla="*/ 0 h 4266332"/>
              <a:gd name="connsiteX2" fmla="*/ 6353350 w 6682740"/>
              <a:gd name="connsiteY2" fmla="*/ 6350 h 4266332"/>
              <a:gd name="connsiteX3" fmla="*/ 6350175 w 6682740"/>
              <a:gd name="connsiteY3" fmla="*/ 334412 h 4266332"/>
              <a:gd name="connsiteX4" fmla="*/ 6682740 w 6682740"/>
              <a:gd name="connsiteY4" fmla="*/ 334412 h 4266332"/>
              <a:gd name="connsiteX5" fmla="*/ 6682740 w 6682740"/>
              <a:gd name="connsiteY5" fmla="*/ 4266332 h 4266332"/>
              <a:gd name="connsiteX6" fmla="*/ 0 w 6682740"/>
              <a:gd name="connsiteY6" fmla="*/ 4266332 h 4266332"/>
              <a:gd name="connsiteX7" fmla="*/ 0 w 6682740"/>
              <a:gd name="connsiteY7" fmla="*/ 342032 h 4266332"/>
              <a:gd name="connsiteX8" fmla="*/ 4010794 w 6682740"/>
              <a:gd name="connsiteY8" fmla="*/ 335548 h 4266332"/>
              <a:gd name="connsiteX0" fmla="*/ 4010794 w 6682740"/>
              <a:gd name="connsiteY0" fmla="*/ 329271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4010794 w 6682740"/>
              <a:gd name="connsiteY8" fmla="*/ 329271 h 4260055"/>
              <a:gd name="connsiteX0" fmla="*/ 5318894 w 6682740"/>
              <a:gd name="connsiteY0" fmla="*/ 322994 h 4260055"/>
              <a:gd name="connsiteX1" fmla="*/ 5315719 w 6682740"/>
              <a:gd name="connsiteY1" fmla="*/ 0 h 4260055"/>
              <a:gd name="connsiteX2" fmla="*/ 6353350 w 6682740"/>
              <a:gd name="connsiteY2" fmla="*/ 73 h 4260055"/>
              <a:gd name="connsiteX3" fmla="*/ 6350175 w 6682740"/>
              <a:gd name="connsiteY3" fmla="*/ 328135 h 4260055"/>
              <a:gd name="connsiteX4" fmla="*/ 6682740 w 6682740"/>
              <a:gd name="connsiteY4" fmla="*/ 328135 h 4260055"/>
              <a:gd name="connsiteX5" fmla="*/ 6682740 w 6682740"/>
              <a:gd name="connsiteY5" fmla="*/ 4260055 h 4260055"/>
              <a:gd name="connsiteX6" fmla="*/ 0 w 6682740"/>
              <a:gd name="connsiteY6" fmla="*/ 4260055 h 4260055"/>
              <a:gd name="connsiteX7" fmla="*/ 0 w 6682740"/>
              <a:gd name="connsiteY7" fmla="*/ 335755 h 4260055"/>
              <a:gd name="connsiteX8" fmla="*/ 5318894 w 6682740"/>
              <a:gd name="connsiteY8" fmla="*/ 322994 h 426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60055">
                <a:moveTo>
                  <a:pt x="5318894" y="322994"/>
                </a:moveTo>
                <a:cubicBezTo>
                  <a:pt x="5319952" y="214320"/>
                  <a:pt x="5314661" y="108674"/>
                  <a:pt x="5315719" y="0"/>
                </a:cubicBezTo>
                <a:lnTo>
                  <a:pt x="6353350" y="73"/>
                </a:lnTo>
                <a:cubicBezTo>
                  <a:pt x="6354408" y="109427"/>
                  <a:pt x="6349117" y="218781"/>
                  <a:pt x="6350175" y="328135"/>
                </a:cubicBezTo>
                <a:lnTo>
                  <a:pt x="6682740" y="328135"/>
                </a:lnTo>
                <a:lnTo>
                  <a:pt x="6682740" y="4260055"/>
                </a:lnTo>
                <a:lnTo>
                  <a:pt x="0" y="4260055"/>
                </a:lnTo>
                <a:lnTo>
                  <a:pt x="0" y="335755"/>
                </a:lnTo>
                <a:lnTo>
                  <a:pt x="5318894" y="32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471565" y="1572354"/>
            <a:ext cx="121434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40659" y="2018136"/>
            <a:ext cx="3674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/>
              <a:t>Upload an AERMOD ‘.out’ file to organize and visualize</a:t>
            </a:r>
          </a:p>
        </p:txBody>
      </p:sp>
      <p:sp>
        <p:nvSpPr>
          <p:cNvPr id="18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419938"/>
            <a:ext cx="1925264" cy="25127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Upload AERMOD ‘.out’ file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2833560"/>
            <a:ext cx="1925264" cy="41754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Organize into csv output</a:t>
            </a: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&amp; visualize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73593" y="5122888"/>
            <a:ext cx="1925264" cy="54835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Questions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2595977" y="2419939"/>
            <a:ext cx="3975152" cy="251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D:\Research </a:t>
            </a:r>
            <a:r>
              <a:rPr lang="en-US" altLang="ja-JP" sz="1050" dirty="0" smtClean="0">
                <a:solidFill>
                  <a:schemeClr val="tx1"/>
                </a:solidFill>
              </a:rPr>
              <a:t>2021\GIS-TO-AERMOD Tool\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aermod.out</a:t>
            </a:r>
            <a:endParaRPr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188178" y="116391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(8) – Results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41</a:t>
            </a:fld>
            <a:endParaRPr kumimoji="1" lang="ja-JP" altLang="en-US"/>
          </a:p>
        </p:txBody>
      </p:sp>
      <p:cxnSp>
        <p:nvCxnSpPr>
          <p:cNvPr id="98" name="Straight Connector 97"/>
          <p:cNvCxnSpPr>
            <a:endCxn id="231" idx="0"/>
          </p:cNvCxnSpPr>
          <p:nvPr/>
        </p:nvCxnSpPr>
        <p:spPr>
          <a:xfrm flipH="1">
            <a:off x="1536225" y="4459305"/>
            <a:ext cx="962632" cy="66358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Rectangle 98"/>
          <p:cNvSpPr/>
          <p:nvPr/>
        </p:nvSpPr>
        <p:spPr>
          <a:xfrm>
            <a:off x="818575" y="3989755"/>
            <a:ext cx="4327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will open a new window with TEXT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09527" y="1572354"/>
            <a:ext cx="978623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90478" y="116390"/>
            <a:ext cx="5537980" cy="5280167"/>
            <a:chOff x="5890478" y="116390"/>
            <a:chExt cx="5537980" cy="5280167"/>
          </a:xfrm>
        </p:grpSpPr>
        <p:grpSp>
          <p:nvGrpSpPr>
            <p:cNvPr id="2" name="Group 1"/>
            <p:cNvGrpSpPr/>
            <p:nvPr/>
          </p:nvGrpSpPr>
          <p:grpSpPr>
            <a:xfrm>
              <a:off x="5890478" y="116390"/>
              <a:ext cx="5537980" cy="5280167"/>
              <a:chOff x="5536421" y="1123503"/>
              <a:chExt cx="5537980" cy="5280167"/>
            </a:xfrm>
          </p:grpSpPr>
          <p:sp>
            <p:nvSpPr>
              <p:cNvPr id="24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1123503"/>
                <a:ext cx="5537980" cy="528016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1123504"/>
                <a:ext cx="5537980" cy="3047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Info</a:t>
                </a:r>
                <a:endParaRPr kumimoji="1" lang="ja-JP" altLang="en-US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994400" y="487521"/>
              <a:ext cx="5359400" cy="4909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smtClean="0"/>
                <a:t>The tool is developed by Dr. Haobing Liu (PI and algorithm design) and his graduate </a:t>
              </a:r>
              <a:r>
                <a:rPr lang="en-US" dirty="0"/>
                <a:t>student </a:t>
              </a:r>
              <a:r>
                <a:rPr lang="en-US" dirty="0" err="1"/>
                <a:t>Shiro</a:t>
              </a:r>
              <a:r>
                <a:rPr lang="en-US" dirty="0"/>
                <a:t> </a:t>
              </a:r>
              <a:r>
                <a:rPr lang="en-US" dirty="0" err="1" smtClean="0"/>
                <a:t>Ishizu</a:t>
              </a:r>
              <a:r>
                <a:rPr lang="en-US" dirty="0" smtClean="0"/>
                <a:t> (UI design) at University of New Mexico. For technical questions, please contact:</a:t>
              </a:r>
            </a:p>
            <a:p>
              <a:pPr>
                <a:spcAft>
                  <a:spcPts val="600"/>
                </a:spcAft>
              </a:pPr>
              <a:endParaRPr lang="en-US" dirty="0" smtClean="0"/>
            </a:p>
            <a:p>
              <a:r>
                <a:rPr lang="en-US" dirty="0"/>
                <a:t>Haobing Liu, Ph.D.</a:t>
              </a:r>
            </a:p>
            <a:p>
              <a:r>
                <a:rPr lang="en-US" dirty="0"/>
                <a:t>Assistant Professor</a:t>
              </a:r>
            </a:p>
            <a:p>
              <a:r>
                <a:rPr lang="en-US" dirty="0" smtClean="0"/>
                <a:t>University </a:t>
              </a:r>
              <a:r>
                <a:rPr lang="en-US" dirty="0"/>
                <a:t>of New Mexico</a:t>
              </a:r>
            </a:p>
            <a:p>
              <a:r>
                <a:rPr lang="en-US" dirty="0" smtClean="0"/>
                <a:t>Email (1): </a:t>
              </a:r>
              <a:r>
                <a:rPr lang="en-US" u="sng" dirty="0" smtClean="0">
                  <a:hlinkClick r:id="rId2"/>
                </a:rPr>
                <a:t>hliu332@unm.edu</a:t>
              </a:r>
              <a:r>
                <a:rPr lang="en-US" u="sng" dirty="0" smtClean="0"/>
                <a:t> </a:t>
              </a:r>
              <a:endParaRPr lang="en-US" dirty="0"/>
            </a:p>
            <a:p>
              <a:pPr>
                <a:spcAft>
                  <a:spcPts val="600"/>
                </a:spcAft>
              </a:pPr>
              <a:r>
                <a:rPr lang="en-US" dirty="0" smtClean="0"/>
                <a:t>Email (2): </a:t>
              </a:r>
              <a:r>
                <a:rPr lang="en-US" dirty="0" smtClean="0">
                  <a:hlinkClick r:id="rId3"/>
                </a:rPr>
                <a:t>Haobing.liu2012@gmail.com</a:t>
              </a:r>
              <a:endParaRPr lang="en-US" dirty="0"/>
            </a:p>
            <a:p>
              <a:pPr>
                <a:spcAft>
                  <a:spcPts val="600"/>
                </a:spcAft>
              </a:pPr>
              <a:endParaRPr lang="en-US" dirty="0"/>
            </a:p>
            <a:p>
              <a:pPr>
                <a:spcAft>
                  <a:spcPts val="600"/>
                </a:spcAft>
              </a:pPr>
              <a:r>
                <a:rPr lang="en-US" dirty="0" smtClean="0"/>
                <a:t>The </a:t>
              </a:r>
              <a:r>
                <a:rPr lang="en-US" dirty="0"/>
                <a:t>research is supported by Federal Highway Administration (FHWA). The project is managed by Donna </a:t>
              </a:r>
              <a:r>
                <a:rPr lang="en-US" dirty="0" err="1"/>
                <a:t>Gililland</a:t>
              </a:r>
              <a:r>
                <a:rPr lang="en-US" dirty="0"/>
                <a:t> at New Mexico Department of Transportation (NMDOT</a:t>
              </a:r>
              <a:r>
                <a:rPr lang="en-US" dirty="0" smtClean="0"/>
                <a:t>).</a:t>
              </a:r>
            </a:p>
            <a:p>
              <a:pPr>
                <a:spcAft>
                  <a:spcPts val="600"/>
                </a:spcAft>
              </a:pPr>
              <a:r>
                <a:rPr lang="en-US" dirty="0" smtClean="0"/>
                <a:t>Version: 2021-03-31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0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Buttons with Progress Bar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4" name="Rectangle 3"/>
          <p:cNvSpPr/>
          <p:nvPr/>
        </p:nvSpPr>
        <p:spPr>
          <a:xfrm>
            <a:off x="838200" y="1586380"/>
            <a:ext cx="111360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 progress bars for all button functions that takes some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After click the button, the bar pops up while it is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bars will automatically close when the button processes is finished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670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2" cy="47865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71177" y="5215256"/>
            <a:ext cx="1784048" cy="477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71177" y="3803771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Projecting GIS coordinate system…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37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2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965877" y="5153617"/>
            <a:ext cx="1224873" cy="34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65877" y="3800635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Generating geometry of Line source…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084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2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965877" y="5791561"/>
            <a:ext cx="1224873" cy="34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65877" y="4470124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Generating graph for Line source…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35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2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46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442752" y="3527149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682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400" dirty="0" smtClean="0"/>
                    <a:t>[Bars for these, just change ‘Line’ to ‘AREA’ or ‘VOLUME’]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70902" y="5105761"/>
            <a:ext cx="3872823" cy="113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53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1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47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20844" y="3706443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Generating near-road and gridded receptors…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662573" y="5118797"/>
            <a:ext cx="1492134" cy="475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4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1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48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67372" y="4971074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Generating AERMOD emissions…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67372" y="4498546"/>
            <a:ext cx="2566777" cy="406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1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1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49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59371" y="2221510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Running AERMOD or compiling AERMOD </a:t>
                  </a:r>
                  <a:r>
                    <a:rPr lang="en-US" b="1" dirty="0" smtClean="0"/>
                    <a:t>AREA</a:t>
                  </a:r>
                  <a:r>
                    <a:rPr lang="en-US" dirty="0" smtClean="0"/>
                    <a:t> input…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38865" y="2221510"/>
            <a:ext cx="1021912" cy="575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70170" y="2826932"/>
            <a:ext cx="990607" cy="2300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60777" y="3831657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[Bars for these buttons, just change ‘AREA’ to ‘VOLUME’, ‘LINE’, ‘RLINE’ or ‘RLINEXT’]</a:t>
            </a:r>
          </a:p>
        </p:txBody>
      </p:sp>
    </p:spTree>
    <p:extLst>
      <p:ext uri="{BB962C8B-B14F-4D97-AF65-F5344CB8AC3E}">
        <p14:creationId xmlns:p14="http://schemas.microsoft.com/office/powerpoint/2010/main" val="331354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Freeform 69"/>
          <p:cNvSpPr/>
          <p:nvPr/>
        </p:nvSpPr>
        <p:spPr>
          <a:xfrm>
            <a:off x="541088" y="188720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97086" y="191807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97086" y="194670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9" y="241427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6789" y="297958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0950" y="333806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1702880" y="333806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78660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424870" y="196504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8102" y="299819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1. Choose Columns</a:t>
            </a:r>
            <a:r>
              <a:rPr lang="en-US" altLang="ja-JP" sz="1200" b="1" dirty="0"/>
              <a:t> </a:t>
            </a:r>
            <a:r>
              <a:rPr kumimoji="1" lang="en-US" altLang="ja-JP" sz="1200" b="1" dirty="0" smtClean="0"/>
              <a:t>from Shape File</a:t>
            </a:r>
            <a:endParaRPr kumimoji="1" lang="ja-JP" altLang="en-US" sz="1200" b="1" dirty="0"/>
          </a:p>
        </p:txBody>
      </p:sp>
      <p:sp>
        <p:nvSpPr>
          <p:cNvPr id="8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3843184" y="477576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61815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0" y="361815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414814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83828" y="241517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8" y="270001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35043" y="362137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342049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574466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9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89357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390971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4488416" y="297958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5" y="299090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2. Origin and Destination </a:t>
            </a:r>
            <a:endParaRPr kumimoji="1" lang="ja-JP" altLang="en-US" sz="1200" b="1" dirty="0"/>
          </a:p>
        </p:txBody>
      </p:sp>
      <p:sp>
        <p:nvSpPr>
          <p:cNvPr id="9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015427" y="330702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33527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23133" y="355459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57723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82920" y="384555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9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288222" y="384968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9492" y="470954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22167" y="414075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102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418824" y="554226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04523" y="505395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825303" y="522944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10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6" y="523713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10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07934" y="502910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10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29501" y="576992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972244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264505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4831" y="495798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89022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1978413" y="538424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1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5629" y="532812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87028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54056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6787" y="469843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3. Locate boundary and reference point</a:t>
            </a:r>
            <a:endParaRPr kumimoji="1" lang="ja-JP" altLang="en-US" sz="1200" b="1" dirty="0"/>
          </a:p>
        </p:txBody>
      </p:sp>
      <p:sp>
        <p:nvSpPr>
          <p:cNvPr id="117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8102" y="421584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94525" y="334313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420318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639012"/>
            <a:ext cx="905120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59" name="Right Arrow 58"/>
          <p:cNvSpPr/>
          <p:nvPr/>
        </p:nvSpPr>
        <p:spPr>
          <a:xfrm rot="18101443">
            <a:off x="3579317" y="4957260"/>
            <a:ext cx="543973" cy="4613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585993" y="923336"/>
            <a:ext cx="6100085" cy="4835730"/>
            <a:chOff x="5585993" y="923336"/>
            <a:chExt cx="6100085" cy="4835730"/>
          </a:xfrm>
        </p:grpSpPr>
        <p:sp>
          <p:nvSpPr>
            <p:cNvPr id="60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6"/>
              <a:ext cx="6100085" cy="483573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7"/>
              <a:ext cx="6100085" cy="275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/>
                <a:t>Locate boundary and reference point</a:t>
              </a:r>
              <a:endParaRPr kumimoji="1" lang="ja-JP" altLang="en-US" dirty="0"/>
            </a:p>
          </p:txBody>
        </p:sp>
        <p:pic>
          <p:nvPicPr>
            <p:cNvPr id="4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E831DBF1-5BCE-47B5-9841-C3B7FF5B8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r="18805"/>
            <a:stretch/>
          </p:blipFill>
          <p:spPr>
            <a:xfrm>
              <a:off x="5763717" y="1325410"/>
              <a:ext cx="4216570" cy="430726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8" name="正方形/長方形 22">
            <a:extLst>
              <a:ext uri="{FF2B5EF4-FFF2-40B4-BE49-F238E27FC236}">
                <a16:creationId xmlns:a16="http://schemas.microsoft.com/office/drawing/2014/main" id="{0E280897-1593-4E62-A84B-D1F55BD05E0C}"/>
              </a:ext>
            </a:extLst>
          </p:cNvPr>
          <p:cNvSpPr/>
          <p:nvPr/>
        </p:nvSpPr>
        <p:spPr>
          <a:xfrm>
            <a:off x="7005417" y="2345652"/>
            <a:ext cx="2393994" cy="241737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61670" y="1353829"/>
            <a:ext cx="1195788" cy="4679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Draw boundary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58078" y="2043881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Locate reference point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51732" y="451838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Show the whole </a:t>
            </a:r>
            <a:r>
              <a:rPr lang="en-US" altLang="ja-JP" sz="1200" dirty="0">
                <a:solidFill>
                  <a:schemeClr val="tx1"/>
                </a:solidFill>
              </a:rPr>
              <a:t>g</a:t>
            </a:r>
            <a:r>
              <a:rPr lang="en-US" altLang="ja-JP" sz="1200" dirty="0" smtClean="0">
                <a:solidFill>
                  <a:schemeClr val="tx1"/>
                </a:solidFill>
              </a:rPr>
              <a:t>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0251732" y="514944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 &amp; close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2589" y="3777904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52460" y="1877681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218170" y="3749826"/>
            <a:ext cx="68580" cy="685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6394522" y="1840595"/>
            <a:ext cx="19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Can Zoom </a:t>
            </a:r>
            <a:r>
              <a:rPr lang="en-US" altLang="ja-JP" b="1" dirty="0"/>
              <a:t>in/out</a:t>
            </a:r>
            <a:endParaRPr kumimoji="1" lang="ja-JP" alt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3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1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50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992687" y="2319393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Organizing AERMOD output into CSV file…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26808" y="2319393"/>
            <a:ext cx="2370456" cy="50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9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0" y="1690688"/>
            <a:ext cx="7137361" cy="478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with Progress Bar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51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97264" y="3633843"/>
            <a:ext cx="5537980" cy="1259865"/>
            <a:chOff x="5890478" y="2887526"/>
            <a:chExt cx="5537980" cy="12598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90478" y="2887526"/>
              <a:ext cx="5537980" cy="1259865"/>
              <a:chOff x="5890478" y="2887526"/>
              <a:chExt cx="5537980" cy="125986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890478" y="2887526"/>
                <a:ext cx="5537980" cy="1259865"/>
                <a:chOff x="5890478" y="-169157"/>
                <a:chExt cx="5537980" cy="279472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890478" y="-169157"/>
                  <a:ext cx="5537980" cy="2794723"/>
                  <a:chOff x="5536421" y="837956"/>
                  <a:chExt cx="5537980" cy="2794723"/>
                </a:xfrm>
              </p:grpSpPr>
              <p:sp>
                <p:nvSpPr>
                  <p:cNvPr id="9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8"/>
                    <a:ext cx="5537980" cy="2794721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" name="正方形/長方形 2">
                    <a:extLst>
                      <a:ext uri="{FF2B5EF4-FFF2-40B4-BE49-F238E27FC236}">
                        <a16:creationId xmlns:a16="http://schemas.microsoft.com/office/drawing/2014/main" id="{B3EAB990-63AE-4E2A-87CD-63DE71BB004F}"/>
                      </a:ext>
                    </a:extLst>
                  </p:cNvPr>
                  <p:cNvSpPr/>
                  <p:nvPr/>
                </p:nvSpPr>
                <p:spPr>
                  <a:xfrm>
                    <a:off x="5536421" y="837956"/>
                    <a:ext cx="5537980" cy="59024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ja-JP" dirty="0" smtClean="0"/>
                      <a:t>Processing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994400" y="487520"/>
                  <a:ext cx="5359400" cy="8192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dirty="0" smtClean="0"/>
                    <a:t>Visualizing concentration profile …</a:t>
                  </a:r>
                </a:p>
              </p:txBody>
            </p:sp>
          </p:grpSp>
          <p:sp>
            <p:nvSpPr>
              <p:cNvPr id="1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6061635" y="3588950"/>
                <a:ext cx="5189071" cy="32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079565" y="3621739"/>
              <a:ext cx="3369236" cy="2670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78769" y="3513115"/>
            <a:ext cx="2250156" cy="416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8400" y="3633843"/>
            <a:ext cx="390525" cy="296031"/>
          </a:xfrm>
          <a:prstGeom prst="ellipse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4"/>
          </p:cNvCxnSpPr>
          <p:nvPr/>
        </p:nvCxnSpPr>
        <p:spPr>
          <a:xfrm flipH="1">
            <a:off x="2519870" y="3929874"/>
            <a:ext cx="113793" cy="187750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466150" y="5734159"/>
            <a:ext cx="6458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Here should be ‘profile’. Maybe change the text to ‘visualize concentration’ with ‘profile’ removed in the button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0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7153" y="1491868"/>
            <a:ext cx="871369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Progress bars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Constrains and Warnings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Compile the ‘.exe’ into smaller version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0173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Constrains and Warnings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2" y="1054691"/>
            <a:ext cx="8449838" cy="56667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3718" y="2705138"/>
            <a:ext cx="753106" cy="244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183375" y="2196353"/>
            <a:ext cx="202306" cy="50878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3523676" y="1593017"/>
            <a:ext cx="2599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 Shoulder should be nonnegative number (float)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10600" y="1593016"/>
            <a:ext cx="2599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2. EPSG should be integer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9624" y="2718498"/>
            <a:ext cx="350156" cy="535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0"/>
          </p:cNvCxnSpPr>
          <p:nvPr/>
        </p:nvCxnSpPr>
        <p:spPr>
          <a:xfrm flipH="1">
            <a:off x="8144702" y="1931570"/>
            <a:ext cx="1765507" cy="78692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54105" y="4856169"/>
            <a:ext cx="480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3. XY coordinates needs to be numbers (float)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612788" y="3295715"/>
            <a:ext cx="5226425" cy="2327686"/>
            <a:chOff x="5890478" y="-169157"/>
            <a:chExt cx="5537980" cy="2794723"/>
          </a:xfrm>
        </p:grpSpPr>
        <p:grpSp>
          <p:nvGrpSpPr>
            <p:cNvPr id="29" name="Group 28"/>
            <p:cNvGrpSpPr/>
            <p:nvPr/>
          </p:nvGrpSpPr>
          <p:grpSpPr>
            <a:xfrm>
              <a:off x="5890478" y="-169157"/>
              <a:ext cx="5537980" cy="2794723"/>
              <a:chOff x="5536421" y="837956"/>
              <a:chExt cx="5537980" cy="2794723"/>
            </a:xfrm>
          </p:grpSpPr>
          <p:sp>
            <p:nvSpPr>
              <p:cNvPr id="3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8"/>
                <a:ext cx="5537980" cy="27947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6"/>
                <a:ext cx="5537980" cy="3685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Error</a:t>
                </a:r>
                <a:endParaRPr kumimoji="1" lang="ja-JP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903949" y="261240"/>
              <a:ext cx="5359399" cy="195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/>
                <a:t>Please fix the following issue(s):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1. Shoulder should be nonnegative number (float)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2. EPSG should be integer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3. XY coordinates needs to be numbers (float)</a:t>
              </a:r>
            </a:p>
            <a:p>
              <a:pPr>
                <a:spcAft>
                  <a:spcPts val="600"/>
                </a:spcAft>
              </a:pPr>
              <a:endParaRPr lang="en-US" sz="1600" dirty="0" smtClean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Connector 32"/>
          <p:cNvCxnSpPr>
            <a:stCxn id="31" idx="1"/>
          </p:cNvCxnSpPr>
          <p:nvPr/>
        </p:nvCxnSpPr>
        <p:spPr>
          <a:xfrm flipH="1">
            <a:off x="7119652" y="4459559"/>
            <a:ext cx="1493136" cy="80711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8625501" y="2756726"/>
            <a:ext cx="5852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If any error was found, when click the button, the error message pops up.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98018" y="2991639"/>
            <a:ext cx="5130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(Only show the message sentence with errors found)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742682" y="5139884"/>
            <a:ext cx="1239517" cy="3145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13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4" y="1051373"/>
            <a:ext cx="8449838" cy="5666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Constrains and Warnings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7271124" y="4489756"/>
            <a:ext cx="983876" cy="366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08608" y="4420246"/>
            <a:ext cx="4800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C00000"/>
                </a:solidFill>
              </a:rPr>
              <a:t>Maz</a:t>
            </a:r>
            <a:r>
              <a:rPr lang="en-US" sz="1600" dirty="0">
                <a:solidFill>
                  <a:srgbClr val="C00000"/>
                </a:solidFill>
              </a:rPr>
              <a:t> Size should </a:t>
            </a:r>
            <a:r>
              <a:rPr lang="en-US" sz="1600" dirty="0" smtClean="0">
                <a:solidFill>
                  <a:srgbClr val="C00000"/>
                </a:solidFill>
              </a:rPr>
              <a:t>be any flow </a:t>
            </a:r>
            <a:r>
              <a:rPr lang="en-US" sz="1600" dirty="0">
                <a:solidFill>
                  <a:srgbClr val="C00000"/>
                </a:solidFill>
              </a:rPr>
              <a:t>larger than 1 </a:t>
            </a:r>
            <a:r>
              <a:rPr lang="en-US" sz="1600" dirty="0" smtClean="0">
                <a:solidFill>
                  <a:srgbClr val="C00000"/>
                </a:solidFill>
              </a:rPr>
              <a:t>m, and recommended to be no larger than 8 m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25501" y="3994038"/>
            <a:ext cx="5226425" cy="1882886"/>
            <a:chOff x="5890478" y="-169157"/>
            <a:chExt cx="5537980" cy="2260677"/>
          </a:xfrm>
        </p:grpSpPr>
        <p:grpSp>
          <p:nvGrpSpPr>
            <p:cNvPr id="29" name="Group 28"/>
            <p:cNvGrpSpPr/>
            <p:nvPr/>
          </p:nvGrpSpPr>
          <p:grpSpPr>
            <a:xfrm>
              <a:off x="5890478" y="-169157"/>
              <a:ext cx="5537980" cy="2260677"/>
              <a:chOff x="5536421" y="837956"/>
              <a:chExt cx="5537980" cy="2260677"/>
            </a:xfrm>
          </p:grpSpPr>
          <p:sp>
            <p:nvSpPr>
              <p:cNvPr id="3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8"/>
                <a:ext cx="5537980" cy="2260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6"/>
                <a:ext cx="5537980" cy="3685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Error</a:t>
                </a:r>
                <a:endParaRPr kumimoji="1" lang="ja-JP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903949" y="261240"/>
              <a:ext cx="5359399" cy="109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/>
                <a:t>Please fix the following issue: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 err="1">
                  <a:solidFill>
                    <a:srgbClr val="C00000"/>
                  </a:solidFill>
                </a:rPr>
                <a:t>Maz</a:t>
              </a:r>
              <a:r>
                <a:rPr lang="en-US" sz="1600" dirty="0">
                  <a:solidFill>
                    <a:srgbClr val="C00000"/>
                  </a:solidFill>
                </a:rPr>
                <a:t> Size should be any flow larger than 1 m, and recommended to be no larger than 8 </a:t>
              </a:r>
              <a:r>
                <a:rPr lang="en-US" sz="1600" dirty="0" smtClean="0">
                  <a:solidFill>
                    <a:srgbClr val="C00000"/>
                  </a:solidFill>
                </a:rPr>
                <a:t>m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H="1">
            <a:off x="7620000" y="5324341"/>
            <a:ext cx="1001126" cy="7249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766986" y="5385526"/>
            <a:ext cx="1239517" cy="3145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19" idx="1"/>
          </p:cNvCxnSpPr>
          <p:nvPr/>
        </p:nvCxnSpPr>
        <p:spPr>
          <a:xfrm>
            <a:off x="5389341" y="4589523"/>
            <a:ext cx="1881783" cy="8344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9299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6" y="1051373"/>
            <a:ext cx="8452311" cy="5668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Constrains and Warnings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6360655" y="4465468"/>
            <a:ext cx="983876" cy="23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60655" y="289718"/>
            <a:ext cx="480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2. SG should be positive number (float)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7454" y="4473464"/>
            <a:ext cx="5226425" cy="1882886"/>
            <a:chOff x="5890478" y="-169157"/>
            <a:chExt cx="5537980" cy="2260677"/>
          </a:xfrm>
        </p:grpSpPr>
        <p:grpSp>
          <p:nvGrpSpPr>
            <p:cNvPr id="29" name="Group 28"/>
            <p:cNvGrpSpPr/>
            <p:nvPr/>
          </p:nvGrpSpPr>
          <p:grpSpPr>
            <a:xfrm>
              <a:off x="5890478" y="-169157"/>
              <a:ext cx="5537980" cy="2260677"/>
              <a:chOff x="5536421" y="837956"/>
              <a:chExt cx="5537980" cy="2260677"/>
            </a:xfrm>
          </p:grpSpPr>
          <p:sp>
            <p:nvSpPr>
              <p:cNvPr id="3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8"/>
                <a:ext cx="5537980" cy="2260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6"/>
                <a:ext cx="5537980" cy="3685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Error</a:t>
                </a:r>
                <a:endParaRPr kumimoji="1" lang="ja-JP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903949" y="261240"/>
              <a:ext cx="5359399" cy="1570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/>
                <a:t>Please fix the following issue: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2. SG should be positive number (float</a:t>
              </a:r>
              <a:r>
                <a:rPr lang="en-US" sz="1600" dirty="0" smtClean="0">
                  <a:solidFill>
                    <a:srgbClr val="C00000"/>
                  </a:solidFill>
                </a:rPr>
                <a:t>)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3. Receptor elevation should be number (float).</a:t>
              </a:r>
            </a:p>
            <a:p>
              <a:pPr>
                <a:spcAft>
                  <a:spcPts val="600"/>
                </a:spcAft>
              </a:pP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5842000" y="5409578"/>
            <a:ext cx="2868167" cy="7638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838939" y="5864952"/>
            <a:ext cx="1239517" cy="3145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3" idx="2"/>
            <a:endCxn id="19" idx="0"/>
          </p:cNvCxnSpPr>
          <p:nvPr/>
        </p:nvCxnSpPr>
        <p:spPr>
          <a:xfrm flipH="1">
            <a:off x="6852593" y="628272"/>
            <a:ext cx="1908362" cy="38371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405305" y="4766205"/>
            <a:ext cx="297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3. Receptor elevation should be number (float).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60655" y="4830118"/>
            <a:ext cx="983876" cy="23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26" idx="1"/>
          </p:cNvCxnSpPr>
          <p:nvPr/>
        </p:nvCxnSpPr>
        <p:spPr>
          <a:xfrm flipV="1">
            <a:off x="3263900" y="4946566"/>
            <a:ext cx="3096755" cy="11202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23673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3" y="1050097"/>
            <a:ext cx="8454214" cy="5669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Constrains and Warnings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399815" y="2546870"/>
            <a:ext cx="983876" cy="23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60655" y="289718"/>
            <a:ext cx="480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URBANOPT should be a positive integer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97454" y="4473464"/>
            <a:ext cx="5226425" cy="1882886"/>
            <a:chOff x="5890478" y="-169157"/>
            <a:chExt cx="5537980" cy="2260677"/>
          </a:xfrm>
        </p:grpSpPr>
        <p:grpSp>
          <p:nvGrpSpPr>
            <p:cNvPr id="29" name="Group 28"/>
            <p:cNvGrpSpPr/>
            <p:nvPr/>
          </p:nvGrpSpPr>
          <p:grpSpPr>
            <a:xfrm>
              <a:off x="5890478" y="-169157"/>
              <a:ext cx="5537980" cy="2260677"/>
              <a:chOff x="5536421" y="837956"/>
              <a:chExt cx="5537980" cy="2260677"/>
            </a:xfrm>
          </p:grpSpPr>
          <p:sp>
            <p:nvSpPr>
              <p:cNvPr id="3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8"/>
                <a:ext cx="5537980" cy="22606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536421" y="837956"/>
                <a:ext cx="5537980" cy="36857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dirty="0" smtClean="0"/>
                  <a:t>Error</a:t>
                </a:r>
                <a:endParaRPr kumimoji="1" lang="ja-JP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903949" y="261240"/>
              <a:ext cx="5359399" cy="118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 smtClean="0"/>
                <a:t>Please fix the following issue: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URBANOPT should be a positive integer</a:t>
              </a:r>
            </a:p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FLAGPOLE should be a positive number (float)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7344531" y="5170755"/>
            <a:ext cx="1365636" cy="15362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8838939" y="5864952"/>
            <a:ext cx="1239517" cy="3145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3" idx="2"/>
            <a:endCxn id="19" idx="3"/>
          </p:cNvCxnSpPr>
          <p:nvPr/>
        </p:nvCxnSpPr>
        <p:spPr>
          <a:xfrm flipH="1">
            <a:off x="2383691" y="628272"/>
            <a:ext cx="6377264" cy="203504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24"/>
          <p:cNvSpPr/>
          <p:nvPr/>
        </p:nvSpPr>
        <p:spPr>
          <a:xfrm>
            <a:off x="405305" y="4766205"/>
            <a:ext cx="297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FLAGPOLE should be a positive number (float)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0354" y="1678369"/>
            <a:ext cx="1348245" cy="3521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5" idx="0"/>
          </p:cNvCxnSpPr>
          <p:nvPr/>
        </p:nvCxnSpPr>
        <p:spPr>
          <a:xfrm flipH="1" flipV="1">
            <a:off x="1714501" y="3096631"/>
            <a:ext cx="177252" cy="166957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399815" y="2863735"/>
            <a:ext cx="983876" cy="23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8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(2) – Boundary and Referencing</a:t>
            </a:r>
            <a:endParaRPr lang="ja-JP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8693" y="1494836"/>
            <a:ext cx="6100085" cy="4835730"/>
            <a:chOff x="5585993" y="923336"/>
            <a:chExt cx="6100085" cy="4835730"/>
          </a:xfrm>
        </p:grpSpPr>
        <p:sp>
          <p:nvSpPr>
            <p:cNvPr id="60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6"/>
              <a:ext cx="6100085" cy="483573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585993" y="923337"/>
              <a:ext cx="6100085" cy="275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/>
                <a:t>Locate boundary and reference point</a:t>
              </a:r>
              <a:endParaRPr kumimoji="1" lang="ja-JP" altLang="en-US" dirty="0"/>
            </a:p>
          </p:txBody>
        </p:sp>
        <p:pic>
          <p:nvPicPr>
            <p:cNvPr id="4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E831DBF1-5BCE-47B5-9841-C3B7FF5B8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r="18805"/>
            <a:stretch/>
          </p:blipFill>
          <p:spPr>
            <a:xfrm>
              <a:off x="5763717" y="1325410"/>
              <a:ext cx="4216570" cy="430726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8" name="正方形/長方形 22">
            <a:extLst>
              <a:ext uri="{FF2B5EF4-FFF2-40B4-BE49-F238E27FC236}">
                <a16:creationId xmlns:a16="http://schemas.microsoft.com/office/drawing/2014/main" id="{0E280897-1593-4E62-A84B-D1F55BD05E0C}"/>
              </a:ext>
            </a:extLst>
          </p:cNvPr>
          <p:cNvSpPr/>
          <p:nvPr/>
        </p:nvSpPr>
        <p:spPr>
          <a:xfrm>
            <a:off x="1938117" y="2917152"/>
            <a:ext cx="2393994" cy="241737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94370" y="1925329"/>
            <a:ext cx="1195788" cy="4679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Draw boundary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90778" y="2615381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Locate reference point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84432" y="508988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Show the whole </a:t>
            </a:r>
            <a:r>
              <a:rPr lang="en-US" altLang="ja-JP" sz="1200" dirty="0">
                <a:solidFill>
                  <a:schemeClr val="tx1"/>
                </a:solidFill>
              </a:rPr>
              <a:t>g</a:t>
            </a:r>
            <a:r>
              <a:rPr lang="en-US" altLang="ja-JP" sz="1200" dirty="0" smtClean="0">
                <a:solidFill>
                  <a:schemeClr val="tx1"/>
                </a:solidFill>
              </a:rPr>
              <a:t>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184432" y="5720942"/>
            <a:ext cx="1195788" cy="46800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Confirm &amp; close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05289" y="4349404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85160" y="2449181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50870" y="4321326"/>
            <a:ext cx="68580" cy="685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2885995" y="4319241"/>
            <a:ext cx="3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1327222" y="2412095"/>
            <a:ext cx="19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Can Zoom </a:t>
            </a:r>
            <a:r>
              <a:rPr lang="en-US" altLang="ja-JP" b="1" dirty="0"/>
              <a:t>in/out</a:t>
            </a:r>
            <a:endParaRPr kumimoji="1" lang="ja-JP" altLang="en-US" b="1" dirty="0"/>
          </a:p>
        </p:txBody>
      </p:sp>
      <p:sp>
        <p:nvSpPr>
          <p:cNvPr id="123" name="テキスト ボックス 5">
            <a:extLst>
              <a:ext uri="{FF2B5EF4-FFF2-40B4-BE49-F238E27FC236}">
                <a16:creationId xmlns:a16="http://schemas.microsoft.com/office/drawing/2014/main" id="{C4ADB56F-233D-47B0-9B3F-E884614821D1}"/>
              </a:ext>
            </a:extLst>
          </p:cNvPr>
          <p:cNvSpPr txBox="1"/>
          <p:nvPr/>
        </p:nvSpPr>
        <p:spPr>
          <a:xfrm>
            <a:off x="1929280" y="2907819"/>
            <a:ext cx="39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6285598" y="1632677"/>
            <a:ext cx="848627" cy="40365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/>
          <p:cNvSpPr txBox="1"/>
          <p:nvPr/>
        </p:nvSpPr>
        <p:spPr>
          <a:xfrm>
            <a:off x="7134225" y="1082101"/>
            <a:ext cx="5022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 Click this button, we can then draw a box to identify boundaries variables: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37-40: </a:t>
            </a:r>
            <a:r>
              <a:rPr lang="en-US" sz="1600" b="1" dirty="0" err="1" smtClean="0">
                <a:solidFill>
                  <a:srgbClr val="FF0000"/>
                </a:solidFill>
              </a:rPr>
              <a:t>x_leftb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x_rightb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y_lowerb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</a:rPr>
              <a:t>y_higherb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If they want to re-do boundary, just repeat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929280" y="2449181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32111" y="2412095"/>
            <a:ext cx="0" cy="322262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305289" y="2913631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305289" y="5334522"/>
            <a:ext cx="342385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90177" y="2121103"/>
            <a:ext cx="779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x_leftb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50597" y="2119933"/>
            <a:ext cx="892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x_rightb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32326" y="5149856"/>
            <a:ext cx="982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y_lowerb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23256" y="2612150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y_higherb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 flipV="1">
            <a:off x="6314174" y="2960016"/>
            <a:ext cx="935409" cy="1233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TextBox 131"/>
          <p:cNvSpPr txBox="1"/>
          <p:nvPr/>
        </p:nvSpPr>
        <p:spPr>
          <a:xfrm>
            <a:off x="7258539" y="2615381"/>
            <a:ext cx="4500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Click this button, we can then click any point in the map as reference point: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Ln 73-74: x_0, y_0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If they want to re-do, just repeat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H="1">
            <a:off x="6216085" y="4512411"/>
            <a:ext cx="785210" cy="80354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TextBox 133"/>
          <p:cNvSpPr txBox="1"/>
          <p:nvPr/>
        </p:nvSpPr>
        <p:spPr>
          <a:xfrm>
            <a:off x="7001295" y="4096912"/>
            <a:ext cx="4500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When users zoomed in map and then want to step back to see the whole network view, click this button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 flipV="1">
            <a:off x="6314174" y="5857983"/>
            <a:ext cx="687121" cy="1367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TextBox 135"/>
          <p:cNvSpPr txBox="1"/>
          <p:nvPr/>
        </p:nvSpPr>
        <p:spPr>
          <a:xfrm>
            <a:off x="7080352" y="5323885"/>
            <a:ext cx="4857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This button confirm that you have chosen the boundaries and references, and close this window, move back to main Data window.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If users didn’t choose boundary or locate reference, then should pop a window box to remind.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2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7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Freeform 69"/>
          <p:cNvSpPr/>
          <p:nvPr/>
        </p:nvSpPr>
        <p:spPr>
          <a:xfrm>
            <a:off x="541088" y="1887206"/>
            <a:ext cx="6675121" cy="4321811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597086" y="1918077"/>
            <a:ext cx="64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Data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597086" y="1946700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9" y="2414271"/>
            <a:ext cx="751339" cy="218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Open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6789" y="2979583"/>
            <a:ext cx="3744840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0950" y="333806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Unique ID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正方形/長方形 14">
            <a:extLst>
              <a:ext uri="{FF2B5EF4-FFF2-40B4-BE49-F238E27FC236}">
                <a16:creationId xmlns:a16="http://schemas.microsoft.com/office/drawing/2014/main" id="{51CA6CCF-3B2C-4C59-8B68-3227D68A054F}"/>
              </a:ext>
            </a:extLst>
          </p:cNvPr>
          <p:cNvSpPr/>
          <p:nvPr/>
        </p:nvSpPr>
        <p:spPr>
          <a:xfrm>
            <a:off x="1702880" y="3338064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 smtClean="0">
                <a:solidFill>
                  <a:schemeClr val="tx1"/>
                </a:solidFill>
              </a:rPr>
              <a:t>RDId</a:t>
            </a:r>
            <a:r>
              <a:rPr lang="en-US" altLang="ja-JP" sz="1000" dirty="0" smtClean="0">
                <a:solidFill>
                  <a:schemeClr val="tx1"/>
                </a:solidFill>
              </a:rPr>
              <a:t>  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278660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424870" y="1965045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8102" y="2998195"/>
            <a:ext cx="271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1. Choose Columns</a:t>
            </a:r>
            <a:r>
              <a:rPr lang="en-US" altLang="ja-JP" sz="1200" b="1" dirty="0"/>
              <a:t> </a:t>
            </a:r>
            <a:r>
              <a:rPr kumimoji="1" lang="en-US" altLang="ja-JP" sz="1200" b="1" dirty="0" smtClean="0"/>
              <a:t>from Shape File</a:t>
            </a:r>
            <a:endParaRPr kumimoji="1" lang="ja-JP" altLang="en-US" sz="1200" b="1" dirty="0"/>
          </a:p>
        </p:txBody>
      </p:sp>
      <p:sp>
        <p:nvSpPr>
          <p:cNvPr id="8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3843184" y="4775765"/>
            <a:ext cx="1339107" cy="1996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Locate from </a:t>
            </a:r>
            <a:r>
              <a:rPr lang="en-US" altLang="ja-JP" sz="1200" dirty="0" smtClean="0">
                <a:solidFill>
                  <a:schemeClr val="tx1"/>
                </a:solidFill>
              </a:rPr>
              <a:t>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618157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>
                <a:solidFill>
                  <a:schemeClr val="tx1"/>
                </a:solidFill>
              </a:rPr>
              <a:t>Road Type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0" y="3618156"/>
            <a:ext cx="878909" cy="2493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rdtype</a:t>
            </a:r>
            <a:r>
              <a:rPr lang="en-US" altLang="ja-JP" sz="1000" dirty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3414814" y="1965045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1483828" y="2415179"/>
            <a:ext cx="751339" cy="21632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Import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36788" y="2700012"/>
            <a:ext cx="6327961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D:\Research </a:t>
            </a:r>
            <a:r>
              <a:rPr lang="en-US" altLang="ja-JP" sz="1200" dirty="0" smtClean="0">
                <a:solidFill>
                  <a:schemeClr val="tx1"/>
                </a:solidFill>
              </a:rPr>
              <a:t>2021\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GIS.shp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35043" y="3621373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342049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574466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9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630948" y="3893575"/>
            <a:ext cx="107193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Number of Lanes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3909711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LANES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4488416" y="2979583"/>
            <a:ext cx="2476334" cy="1578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9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5" y="2990906"/>
            <a:ext cx="202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2. Origin and Destination </a:t>
            </a:r>
            <a:endParaRPr kumimoji="1" lang="ja-JP" altLang="en-US" sz="1200" b="1" dirty="0"/>
          </a:p>
        </p:txBody>
      </p:sp>
      <p:sp>
        <p:nvSpPr>
          <p:cNvPr id="9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015427" y="3307023"/>
            <a:ext cx="1345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Origin EPSG (4-digit)</a:t>
            </a:r>
            <a:endParaRPr kumimoji="1" lang="ja-JP" altLang="en-US" sz="1050" dirty="0"/>
          </a:p>
        </p:txBody>
      </p:sp>
      <p:sp>
        <p:nvSpPr>
          <p:cNvPr id="9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335270"/>
            <a:ext cx="569743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23133" y="3554591"/>
            <a:ext cx="1640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Destination EPSG (4-digit)</a:t>
            </a:r>
            <a:endParaRPr kumimoji="1" lang="ja-JP" altLang="en-US" sz="1050" dirty="0"/>
          </a:p>
        </p:txBody>
      </p:sp>
      <p:sp>
        <p:nvSpPr>
          <p:cNvPr id="9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6288221" y="3577236"/>
            <a:ext cx="569744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782920" y="3845553"/>
            <a:ext cx="150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/>
              <a:t>Unit of destination EPSG</a:t>
            </a:r>
            <a:endParaRPr kumimoji="1" lang="ja-JP" altLang="en-US" sz="1050" dirty="0"/>
          </a:p>
        </p:txBody>
      </p:sp>
      <p:sp>
        <p:nvSpPr>
          <p:cNvPr id="98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6288222" y="3849688"/>
            <a:ext cx="569744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Meter or 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ft</a:t>
            </a:r>
            <a:r>
              <a:rPr lang="en-US" altLang="ja-JP" sz="1000" dirty="0" smtClean="0">
                <a:solidFill>
                  <a:schemeClr val="tx1"/>
                </a:solidFill>
              </a:rPr>
              <a:t>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639492" y="4709541"/>
            <a:ext cx="4663035" cy="1406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23919" y="1512988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22167" y="4140752"/>
            <a:ext cx="22769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Note EPSG code can be found in</a:t>
            </a:r>
            <a:r>
              <a:rPr lang="en-US" altLang="ja-JP" sz="1050" dirty="0"/>
              <a:t>:  </a:t>
            </a:r>
            <a:r>
              <a:rPr lang="en-US" altLang="ja-JP" sz="1050" dirty="0">
                <a:hlinkClick r:id="rId2"/>
              </a:rPr>
              <a:t>https://spatialreference.org/ref/epsg</a:t>
            </a:r>
            <a:r>
              <a:rPr lang="en-US" altLang="ja-JP" sz="1050" dirty="0" smtClean="0">
                <a:hlinkClick r:id="rId2"/>
              </a:rPr>
              <a:t>/</a:t>
            </a:r>
            <a:endParaRPr lang="ja-JP" altLang="en-US" sz="1050" dirty="0"/>
          </a:p>
        </p:txBody>
      </p:sp>
      <p:sp>
        <p:nvSpPr>
          <p:cNvPr id="102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5418824" y="5542267"/>
            <a:ext cx="1547087" cy="57414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Verify </a:t>
            </a:r>
            <a:r>
              <a:rPr lang="en-US" altLang="ja-JP" sz="1600" dirty="0" smtClean="0">
                <a:solidFill>
                  <a:schemeClr val="tx1"/>
                </a:solidFill>
              </a:rPr>
              <a:t>inputs </a:t>
            </a:r>
            <a:r>
              <a:rPr lang="en-US" altLang="ja-JP" sz="1600" dirty="0">
                <a:solidFill>
                  <a:schemeClr val="tx1"/>
                </a:solidFill>
              </a:rPr>
              <a:t>i</a:t>
            </a:r>
            <a:r>
              <a:rPr lang="en-US" altLang="ja-JP" sz="1600" dirty="0" smtClean="0">
                <a:solidFill>
                  <a:schemeClr val="tx1"/>
                </a:solidFill>
              </a:rPr>
              <a:t>n </a:t>
            </a:r>
            <a:r>
              <a:rPr lang="en-US" altLang="ja-JP" sz="1600" dirty="0">
                <a:solidFill>
                  <a:schemeClr val="tx1"/>
                </a:solidFill>
              </a:rPr>
              <a:t>this </a:t>
            </a:r>
            <a:r>
              <a:rPr lang="en-US" altLang="ja-JP" sz="1600" dirty="0" smtClean="0">
                <a:solidFill>
                  <a:schemeClr val="tx1"/>
                </a:solidFill>
              </a:rPr>
              <a:t>page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04523" y="5053958"/>
            <a:ext cx="3308076" cy="9316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825303" y="5229443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left</a:t>
            </a:r>
            <a:endParaRPr kumimoji="1" lang="ja-JP" altLang="en-US" sz="1050" dirty="0"/>
          </a:p>
        </p:txBody>
      </p:sp>
      <p:sp>
        <p:nvSpPr>
          <p:cNvPr id="105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4488416" y="5237137"/>
            <a:ext cx="74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X right</a:t>
            </a:r>
            <a:endParaRPr kumimoji="1" lang="ja-JP" altLang="en-US" sz="1050" dirty="0"/>
          </a:p>
        </p:txBody>
      </p:sp>
      <p:sp>
        <p:nvSpPr>
          <p:cNvPr id="10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07934" y="5029106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high</a:t>
            </a:r>
            <a:endParaRPr kumimoji="1" lang="ja-JP" altLang="en-US" sz="1050" dirty="0"/>
          </a:p>
        </p:txBody>
      </p:sp>
      <p:sp>
        <p:nvSpPr>
          <p:cNvPr id="10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2229501" y="5769929"/>
            <a:ext cx="553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y low</a:t>
            </a:r>
            <a:endParaRPr kumimoji="1" lang="ja-JP" altLang="en-US" sz="1050" dirty="0"/>
          </a:p>
        </p:txBody>
      </p:sp>
      <p:sp>
        <p:nvSpPr>
          <p:cNvPr id="10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972244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4264505" y="5445611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4831" y="4957983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890228"/>
            <a:ext cx="733608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1978413" y="5384246"/>
            <a:ext cx="775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smtClean="0"/>
              <a:t>Reference</a:t>
            </a:r>
            <a:endParaRPr kumimoji="1" lang="ja-JP" altLang="en-US" sz="1050" dirty="0"/>
          </a:p>
        </p:txBody>
      </p:sp>
      <p:sp>
        <p:nvSpPr>
          <p:cNvPr id="11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5629" y="5328129"/>
            <a:ext cx="73145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87028" y="1965045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2693479" y="5540565"/>
            <a:ext cx="733607" cy="191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636787" y="4698438"/>
            <a:ext cx="4354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3. Locate boundary and reference point</a:t>
            </a:r>
            <a:endParaRPr kumimoji="1" lang="ja-JP" altLang="en-US" sz="1200" b="1" dirty="0"/>
          </a:p>
        </p:txBody>
      </p:sp>
      <p:sp>
        <p:nvSpPr>
          <p:cNvPr id="117" name="正方形/長方形 13">
            <a:extLst>
              <a:ext uri="{FF2B5EF4-FFF2-40B4-BE49-F238E27FC236}">
                <a16:creationId xmlns:a16="http://schemas.microsoft.com/office/drawing/2014/main" id="{8617CDF5-4890-4C3E-BE9B-96A4D4ABAFFD}"/>
              </a:ext>
            </a:extLst>
          </p:cNvPr>
          <p:cNvSpPr/>
          <p:nvPr/>
        </p:nvSpPr>
        <p:spPr>
          <a:xfrm>
            <a:off x="638102" y="4215844"/>
            <a:ext cx="1071930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Lane Width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2494525" y="3343136"/>
            <a:ext cx="932561" cy="249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Shoulder (m)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1702881" y="4203189"/>
            <a:ext cx="873821" cy="2487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Ln width</a:t>
            </a:r>
            <a:r>
              <a:rPr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3388963" y="3639012"/>
            <a:ext cx="905120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geometry </a:t>
            </a:r>
            <a:r>
              <a:rPr lang="ja-JP" altLang="en-US" sz="1000" dirty="0">
                <a:solidFill>
                  <a:schemeClr val="tx1"/>
                </a:solidFill>
              </a:rPr>
              <a:t>▼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>UI Design (1) – Data Import Module</a:t>
            </a:r>
            <a:endParaRPr lang="ja-JP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88547" y="6029215"/>
            <a:ext cx="485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After you locate reference and finish conversion, the boundary values and reference values should show in these textboxes, users can also change values on it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9620" y="3028393"/>
            <a:ext cx="3807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 this button is: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1: verify users input everything in this page, if anything is missing, remind users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2: convert coordinates (</a:t>
            </a:r>
            <a:r>
              <a:rPr lang="en-US" b="1" dirty="0" smtClean="0">
                <a:solidFill>
                  <a:srgbClr val="FF0000"/>
                </a:solidFill>
              </a:rPr>
              <a:t>Code Ln </a:t>
            </a:r>
            <a:r>
              <a:rPr lang="en-US" b="1" dirty="0">
                <a:solidFill>
                  <a:srgbClr val="FF0000"/>
                </a:solidFill>
              </a:rPr>
              <a:t>100-139</a:t>
            </a:r>
            <a:r>
              <a:rPr lang="en-US" dirty="0" smtClean="0">
                <a:solidFill>
                  <a:srgbClr val="FF0000"/>
                </a:solidFill>
              </a:rPr>
              <a:t>), a new window box showing the “Please wait while converting coordinate information…”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3: when conversion done, a new window box showing “conversion done! You may move to ‘Road’ module”</a:t>
            </a:r>
            <a:endParaRPr lang="en-US" dirty="0"/>
          </a:p>
        </p:txBody>
      </p:sp>
      <p:cxnSp>
        <p:nvCxnSpPr>
          <p:cNvPr id="122" name="Straight Connector 121"/>
          <p:cNvCxnSpPr>
            <a:stCxn id="3" idx="1"/>
            <a:endCxn id="102" idx="3"/>
          </p:cNvCxnSpPr>
          <p:nvPr/>
        </p:nvCxnSpPr>
        <p:spPr>
          <a:xfrm flipH="1">
            <a:off x="6965911" y="4736553"/>
            <a:ext cx="1153709" cy="109278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4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</a:t>
            </a:r>
            <a:r>
              <a:rPr lang="en-US" altLang="ja-JP" dirty="0"/>
              <a:t>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VOLUME</a:t>
            </a:r>
            <a:endParaRPr kumimoji="1" lang="ja-JP" altLang="en-US" sz="1200" b="1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4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652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0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2722918" y="1145861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2" name="Freeform 1"/>
          <p:cNvSpPr/>
          <p:nvPr/>
        </p:nvSpPr>
        <p:spPr>
          <a:xfrm>
            <a:off x="2917159" y="1598833"/>
            <a:ext cx="6682740" cy="4244340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44340">
                <a:moveTo>
                  <a:pt x="906780" y="312420"/>
                </a:moveTo>
                <a:lnTo>
                  <a:pt x="906780" y="0"/>
                </a:lnTo>
                <a:lnTo>
                  <a:pt x="1676400" y="0"/>
                </a:lnTo>
                <a:lnTo>
                  <a:pt x="1676400" y="312420"/>
                </a:lnTo>
                <a:lnTo>
                  <a:pt x="6682740" y="312420"/>
                </a:lnTo>
                <a:lnTo>
                  <a:pt x="6682740" y="4244340"/>
                </a:lnTo>
                <a:lnTo>
                  <a:pt x="0" y="4244340"/>
                </a:lnTo>
                <a:lnTo>
                  <a:pt x="0" y="320040"/>
                </a:lnTo>
                <a:lnTo>
                  <a:pt x="906780" y="3124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3032186" y="1597026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72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2996085" y="1579573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4699657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035788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677659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3823869" y="1597918"/>
            <a:ext cx="771787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032186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Line (LINE, RLINE, RLINEXT)</a:t>
            </a:r>
            <a:endParaRPr kumimoji="1" lang="ja-JP" altLang="en-US" sz="1200" b="1" dirty="0"/>
          </a:p>
        </p:txBody>
      </p:sp>
      <p:sp>
        <p:nvSpPr>
          <p:cNvPr id="83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813813" y="1597918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7" name="正方形/長方形 24">
            <a:extLst>
              <a:ext uri="{FF2B5EF4-FFF2-40B4-BE49-F238E27FC236}">
                <a16:creationId xmlns:a16="http://schemas.microsoft.com/office/drawing/2014/main" id="{73546CF1-D665-4F4A-B9EC-FED4976324A5}"/>
              </a:ext>
            </a:extLst>
          </p:cNvPr>
          <p:cNvSpPr/>
          <p:nvPr/>
        </p:nvSpPr>
        <p:spPr>
          <a:xfrm>
            <a:off x="8437822" y="4254141"/>
            <a:ext cx="905120" cy="2504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73465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286027" y="1597918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Help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8" name="正方形/長方形 23">
            <a:extLst>
              <a:ext uri="{FF2B5EF4-FFF2-40B4-BE49-F238E27FC236}">
                <a16:creationId xmlns:a16="http://schemas.microsoft.com/office/drawing/2014/main" id="{551EA9FA-0AAB-4BF4-B1D9-C8DA7BEBAE8F}"/>
              </a:ext>
            </a:extLst>
          </p:cNvPr>
          <p:cNvSpPr/>
          <p:nvPr/>
        </p:nvSpPr>
        <p:spPr>
          <a:xfrm>
            <a:off x="7523808" y="4207774"/>
            <a:ext cx="932561" cy="369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smtClean="0">
                <a:solidFill>
                  <a:schemeClr val="tx1"/>
                </a:solidFill>
              </a:rPr>
              <a:t>Max Size (m)</a:t>
            </a:r>
          </a:p>
          <a:p>
            <a:pPr algn="r"/>
            <a:r>
              <a:rPr kumimoji="1" lang="en-US" altLang="ja-JP" sz="1000" dirty="0" smtClean="0">
                <a:solidFill>
                  <a:schemeClr val="tx1"/>
                </a:solidFill>
              </a:rPr>
              <a:t>Should &lt;= 8 m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UI Design (3) – Road Module</a:t>
            </a:r>
            <a:endParaRPr lang="ja-JP" altLang="en-US" dirty="0"/>
          </a:p>
        </p:txBody>
      </p:sp>
      <p:sp>
        <p:nvSpPr>
          <p:cNvPr id="61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249397" y="2086585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255588" y="2135312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/>
              <a:t>AREA</a:t>
            </a:r>
            <a:endParaRPr kumimoji="1" lang="ja-JP" altLang="en-US" sz="1200" b="1" dirty="0"/>
          </a:p>
        </p:txBody>
      </p:sp>
      <p:sp>
        <p:nvSpPr>
          <p:cNvPr id="63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472798" y="2094144"/>
            <a:ext cx="2001636" cy="35983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469196" y="2134791"/>
            <a:ext cx="2005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VOLUME</a:t>
            </a:r>
            <a:endParaRPr kumimoji="1" lang="ja-JP" altLang="en-US" sz="1200" dirty="0"/>
          </a:p>
        </p:txBody>
      </p:sp>
      <p:sp>
        <p:nvSpPr>
          <p:cNvPr id="6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160999" y="5216273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Line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374800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AREA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4693724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Generate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602304" y="5210340"/>
            <a:ext cx="1760623" cy="33799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Visualize VOLUME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3154417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5371509" y="2452437"/>
            <a:ext cx="1767205" cy="2052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">
            <a:extLst>
              <a:ext uri="{FF2B5EF4-FFF2-40B4-BE49-F238E27FC236}">
                <a16:creationId xmlns:a16="http://schemas.microsoft.com/office/drawing/2014/main" id="{CC3AEC28-3679-4A53-B976-BC4CF37FC15A}"/>
              </a:ext>
            </a:extLst>
          </p:cNvPr>
          <p:cNvSpPr/>
          <p:nvPr/>
        </p:nvSpPr>
        <p:spPr>
          <a:xfrm>
            <a:off x="7590391" y="2452436"/>
            <a:ext cx="1767205" cy="16821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3942079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5" y="3565646"/>
            <a:ext cx="1330708" cy="19360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Graphic example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3168456" y="2558926"/>
            <a:ext cx="173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Line includes </a:t>
            </a:r>
            <a:r>
              <a:rPr lang="en-US" sz="1200" dirty="0"/>
              <a:t>LINE, RLINE and RLINEXT. The geometries of line sources are defined with coordinates of two end points and line </a:t>
            </a:r>
            <a:r>
              <a:rPr lang="en-US" sz="1200" dirty="0" smtClean="0"/>
              <a:t>width.</a:t>
            </a:r>
            <a:endParaRPr lang="ja-JP" altLang="en-US" sz="1200" dirty="0"/>
          </a:p>
        </p:txBody>
      </p:sp>
      <p:sp>
        <p:nvSpPr>
          <p:cNvPr id="131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5371509" y="2559925"/>
            <a:ext cx="1732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AREA geometry is defined in AERMOD as a polygon with coordinates of up to 20 vertices</a:t>
            </a:r>
            <a:endParaRPr lang="ja-JP" altLang="en-US" sz="1200" dirty="0"/>
          </a:p>
        </p:txBody>
      </p:sp>
      <p:sp>
        <p:nvSpPr>
          <p:cNvPr id="133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5820278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AREA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3597391" y="4207774"/>
            <a:ext cx="1224741" cy="21073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LINE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925154" y="3832410"/>
            <a:ext cx="1331534" cy="2193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VOLUME columns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08000" y="3246951"/>
            <a:ext cx="202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Click this button can show a new window with this picture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2561049" y="3799381"/>
            <a:ext cx="700777" cy="27034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ight Arrow 48"/>
          <p:cNvSpPr/>
          <p:nvPr/>
        </p:nvSpPr>
        <p:spPr>
          <a:xfrm>
            <a:off x="3211371" y="3886871"/>
            <a:ext cx="371013" cy="32114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7" name="テキスト ボックス 19">
            <a:extLst>
              <a:ext uri="{FF2B5EF4-FFF2-40B4-BE49-F238E27FC236}">
                <a16:creationId xmlns:a16="http://schemas.microsoft.com/office/drawing/2014/main" id="{5AEC0178-D2C6-4EF6-ADDA-6DD987FE2D7D}"/>
              </a:ext>
            </a:extLst>
          </p:cNvPr>
          <p:cNvSpPr txBox="1"/>
          <p:nvPr/>
        </p:nvSpPr>
        <p:spPr>
          <a:xfrm>
            <a:off x="7602304" y="2562731"/>
            <a:ext cx="174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 bmk=""/>
              <a:t>VOLUME is </a:t>
            </a:r>
            <a:r>
              <a:rPr lang="en-US" altLang="zh-CN" sz="1200" dirty="0" bmk=""/>
              <a:t>defined by the coordinates of the source </a:t>
            </a:r>
            <a:r>
              <a:rPr lang="en-US" altLang="zh-CN" sz="1200" dirty="0" smtClean="0" bmk=""/>
              <a:t>center</a:t>
            </a:r>
            <a:r>
              <a:rPr lang="en-US" altLang="zh-CN" sz="1200" dirty="0" smtClean="0" bmk="OLE_LINK5"/>
              <a:t> </a:t>
            </a:r>
            <a:r>
              <a:rPr lang="en-US" altLang="zh-CN" sz="1200" dirty="0" bmk="OLE_LINK5"/>
              <a:t>and </a:t>
            </a:r>
            <a:r>
              <a:rPr lang="en-US" altLang="zh-CN" sz="1200" dirty="0" smtClean="0" bmk="OLE_LINK5"/>
              <a:t>cell size (d)</a:t>
            </a:r>
            <a:endParaRPr lang="en-US" altLang="zh-CN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43807" y="734383"/>
            <a:ext cx="8638148" cy="4228301"/>
            <a:chOff x="7716199" y="526579"/>
            <a:chExt cx="8638148" cy="4228301"/>
          </a:xfrm>
        </p:grpSpPr>
        <p:grpSp>
          <p:nvGrpSpPr>
            <p:cNvPr id="7" name="Group 6"/>
            <p:cNvGrpSpPr/>
            <p:nvPr/>
          </p:nvGrpSpPr>
          <p:grpSpPr>
            <a:xfrm>
              <a:off x="7716199" y="526579"/>
              <a:ext cx="8638148" cy="4228301"/>
              <a:chOff x="5458852" y="1417924"/>
              <a:chExt cx="8638148" cy="4228301"/>
            </a:xfrm>
          </p:grpSpPr>
          <p:sp>
            <p:nvSpPr>
              <p:cNvPr id="50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4"/>
                <a:ext cx="8638148" cy="42283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2">
                <a:extLst>
                  <a:ext uri="{FF2B5EF4-FFF2-40B4-BE49-F238E27FC236}">
                    <a16:creationId xmlns:a16="http://schemas.microsoft.com/office/drawing/2014/main" id="{B3EAB990-63AE-4E2A-87CD-63DE71BB004F}"/>
                  </a:ext>
                </a:extLst>
              </p:cNvPr>
              <p:cNvSpPr/>
              <p:nvPr/>
            </p:nvSpPr>
            <p:spPr>
              <a:xfrm>
                <a:off x="5458852" y="1417925"/>
                <a:ext cx="8638148" cy="28482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dirty="0" smtClean="0"/>
                  <a:t>Line Source Geometry</a:t>
                </a:r>
                <a:endParaRPr kumimoji="1" lang="ja-JP" altLang="en-US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2664" y="919862"/>
              <a:ext cx="8461216" cy="3740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7320</Words>
  <Application>Microsoft Office PowerPoint</Application>
  <PresentationFormat>Widescreen</PresentationFormat>
  <Paragraphs>1780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游ゴシック</vt:lpstr>
      <vt:lpstr>游ゴシック Light</vt:lpstr>
      <vt:lpstr>等线</vt:lpstr>
      <vt:lpstr>Arial</vt:lpstr>
      <vt:lpstr>Calibri</vt:lpstr>
      <vt:lpstr>Office テーマ</vt:lpstr>
      <vt:lpstr>GIS To AERMOD Tool</vt:lpstr>
      <vt:lpstr>Tool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Buttons with Progress Bar</vt:lpstr>
      <vt:lpstr>Buttons with Progress Bar</vt:lpstr>
      <vt:lpstr>Buttons with Progress Bar</vt:lpstr>
      <vt:lpstr>Buttons with Progress Bar</vt:lpstr>
      <vt:lpstr>Buttons with Progress Bar</vt:lpstr>
      <vt:lpstr>Buttons with Progress Bar</vt:lpstr>
      <vt:lpstr>Buttons with Progress Bar</vt:lpstr>
      <vt:lpstr>Buttons with Progress Bar</vt:lpstr>
      <vt:lpstr>Buttons with Progress Bar</vt:lpstr>
      <vt:lpstr>Buttons with Progress Bar</vt:lpstr>
      <vt:lpstr>Core tasks</vt:lpstr>
      <vt:lpstr>Constrains and Warnings</vt:lpstr>
      <vt:lpstr>Constrains and Warnings</vt:lpstr>
      <vt:lpstr>Constrains and Warnings</vt:lpstr>
      <vt:lpstr>Constrains and Warnings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AERMOD Converter</dc:title>
  <dc:creator>Shiro Ishizu</dc:creator>
  <cp:lastModifiedBy>Haobing Liu</cp:lastModifiedBy>
  <cp:revision>154</cp:revision>
  <dcterms:created xsi:type="dcterms:W3CDTF">2021-02-15T17:23:28Z</dcterms:created>
  <dcterms:modified xsi:type="dcterms:W3CDTF">2021-04-21T17:10:26Z</dcterms:modified>
</cp:coreProperties>
</file>